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8" r:id="rId3"/>
    <p:sldId id="280" r:id="rId4"/>
    <p:sldId id="304" r:id="rId5"/>
    <p:sldId id="305" r:id="rId6"/>
    <p:sldId id="265" r:id="rId7"/>
    <p:sldId id="306" r:id="rId8"/>
    <p:sldId id="307" r:id="rId9"/>
    <p:sldId id="308" r:id="rId10"/>
    <p:sldId id="299" r:id="rId11"/>
    <p:sldId id="309" r:id="rId12"/>
    <p:sldId id="310" r:id="rId13"/>
    <p:sldId id="311" r:id="rId14"/>
    <p:sldId id="300" r:id="rId15"/>
    <p:sldId id="301" r:id="rId16"/>
    <p:sldId id="312" r:id="rId17"/>
    <p:sldId id="271" r:id="rId18"/>
    <p:sldId id="292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8302" autoAdjust="0"/>
  </p:normalViewPr>
  <p:slideViewPr>
    <p:cSldViewPr>
      <p:cViewPr varScale="1">
        <p:scale>
          <a:sx n="152" d="100"/>
          <a:sy n="152" d="100"/>
        </p:scale>
        <p:origin x="-6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8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6CE2-C6EB-40B1-AB63-E0918F4ED4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4698F-AABA-47B2-987D-B18F1D66D6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940A7-49EB-4931-8A31-7AD3391CE17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E510C-4197-4E10-B732-9BC57DBF1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510C-4197-4E10-B732-9BC57DBF100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6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" y="1563638"/>
            <a:ext cx="9143999" cy="900246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组合图形面积</a:t>
            </a:r>
            <a:endParaRPr lang="zh-CN" altLang="en-US" sz="5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980197" y="598682"/>
            <a:ext cx="2292935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多边形的面积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6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3182039" y="444396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72" y="555527"/>
            <a:ext cx="77620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用添补法计算组合图形的面积。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单位：厘米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6"/>
              <p:cNvSpPr txBox="1">
                <a:spLocks noChangeArrowheads="1"/>
              </p:cNvSpPr>
              <p:nvPr/>
            </p:nvSpPr>
            <p:spPr bwMode="auto">
              <a:xfrm>
                <a:off x="2289671" y="3251944"/>
                <a:ext cx="4125296" cy="532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15×8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－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3×2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114(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9671" y="3251944"/>
                <a:ext cx="4125296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12" t="-20" r="-1104" b="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8" y="1444625"/>
            <a:ext cx="29241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72" y="555527"/>
            <a:ext cx="77620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用添补法计算组合图形的面积。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单位：厘米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6"/>
              <p:cNvSpPr txBox="1">
                <a:spLocks noChangeArrowheads="1"/>
              </p:cNvSpPr>
              <p:nvPr/>
            </p:nvSpPr>
            <p:spPr bwMode="auto">
              <a:xfrm>
                <a:off x="1172824" y="3251944"/>
                <a:ext cx="7272807" cy="532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(10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5)×10÷2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－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6×8÷2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101(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824" y="3251944"/>
                <a:ext cx="7272807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8" t="-20" r="2" b="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4271" y="1275608"/>
            <a:ext cx="25908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72" y="555527"/>
            <a:ext cx="77620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用添补法计算组合图形的面积。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单位：厘米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6"/>
              <p:cNvSpPr txBox="1">
                <a:spLocks noChangeArrowheads="1"/>
              </p:cNvSpPr>
              <p:nvPr/>
            </p:nvSpPr>
            <p:spPr bwMode="auto">
              <a:xfrm>
                <a:off x="2197100" y="3518427"/>
                <a:ext cx="5271386" cy="532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13×20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－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12×5÷2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230(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7100" y="3518427"/>
                <a:ext cx="5271386" cy="532966"/>
              </a:xfrm>
              <a:prstGeom prst="rect">
                <a:avLst/>
              </a:prstGeom>
              <a:blipFill rotWithShape="1">
                <a:blip r:embed="rId2"/>
                <a:stretch>
                  <a:fillRect t="-99" r="5" b="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0767" y="1270000"/>
            <a:ext cx="23526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72" y="555527"/>
            <a:ext cx="77620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用添补法计算组合图形的面积。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单位：厘米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6"/>
              <p:cNvSpPr txBox="1">
                <a:spLocks noChangeArrowheads="1"/>
              </p:cNvSpPr>
              <p:nvPr/>
            </p:nvSpPr>
            <p:spPr bwMode="auto">
              <a:xfrm>
                <a:off x="1691680" y="3303271"/>
                <a:ext cx="6408712" cy="532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(10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20)×22÷2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－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8×6÷2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306(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1680" y="3303271"/>
                <a:ext cx="6408712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1" r="5" b="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0766" y="1193201"/>
            <a:ext cx="28860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6"/>
              <p:cNvSpPr txBox="1">
                <a:spLocks noChangeArrowheads="1"/>
              </p:cNvSpPr>
              <p:nvPr/>
            </p:nvSpPr>
            <p:spPr bwMode="auto">
              <a:xfrm>
                <a:off x="683568" y="555527"/>
                <a:ext cx="8136904" cy="738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800" b="1" dirty="0"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3.</a:t>
                </a:r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一块菜地（如下图），求它的面积。（单位：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solidFill>
                          <a:schemeClr val="tx1"/>
                        </a:solidFill>
                        <a:latin typeface="Cambria Math" panose="02040503050406030204"/>
                        <a:ea typeface="楷体" panose="02010609060101010101" pitchFamily="49" charset="-122"/>
                        <a:sym typeface="Times New Roman" panose="02020603050405020304" pitchFamily="18" charset="0"/>
                      </a:rPr>
                      <m:t>𝒎</m:t>
                    </m:r>
                  </m:oMath>
                </a14:m>
                <a:r>
                  <a:rPr lang="en-US" altLang="zh-CN" sz="2800" b="1" dirty="0"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555527"/>
                <a:ext cx="8136904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4" t="-73" r="4" b="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36"/>
              <p:cNvSpPr txBox="1">
                <a:spLocks noChangeArrowheads="1"/>
              </p:cNvSpPr>
              <p:nvPr/>
            </p:nvSpPr>
            <p:spPr bwMode="auto">
              <a:xfrm>
                <a:off x="4475286" y="1688360"/>
                <a:ext cx="4668714" cy="1810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3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18×18÷2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162(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  <a:p>
                <a:pPr eaLnBrk="1" hangingPunct="1">
                  <a:lnSpc>
                    <a:spcPct val="13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(18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12)×22÷2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330(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  <a:p>
                <a:pPr eaLnBrk="1" hangingPunct="1">
                  <a:lnSpc>
                    <a:spcPct val="13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162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330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492(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5286" y="1688360"/>
                <a:ext cx="4668714" cy="1810880"/>
              </a:xfrm>
              <a:prstGeom prst="rect">
                <a:avLst/>
              </a:prstGeom>
              <a:blipFill rotWithShape="1">
                <a:blip r:embed="rId3"/>
                <a:stretch>
                  <a:fillRect l="-9" t="-29" r="-884" b="-4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2771800" y="4083918"/>
            <a:ext cx="46955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答：它的面积是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492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419624"/>
            <a:ext cx="367240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555527"/>
            <a:ext cx="734481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一块梯形稻田，中间有一条水渠通过。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36"/>
              <p:cNvSpPr txBox="1">
                <a:spLocks noChangeArrowheads="1"/>
              </p:cNvSpPr>
              <p:nvPr/>
            </p:nvSpPr>
            <p:spPr bwMode="auto">
              <a:xfrm>
                <a:off x="1055758" y="2427734"/>
                <a:ext cx="4668714" cy="1810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3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(44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48)×21÷2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966(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  <a:p>
                <a:pPr eaLnBrk="1" hangingPunct="1">
                  <a:lnSpc>
                    <a:spcPct val="13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1.5×21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31.5(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  <a:p>
                <a:pPr eaLnBrk="1" hangingPunct="1">
                  <a:lnSpc>
                    <a:spcPct val="13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966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－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31.5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934.5(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5758" y="2427734"/>
                <a:ext cx="4668714" cy="1810880"/>
              </a:xfrm>
              <a:prstGeom prst="rect">
                <a:avLst/>
              </a:prstGeom>
              <a:blipFill rotWithShape="1">
                <a:blip r:embed="rId2"/>
                <a:stretch>
                  <a:fillRect l="-8" t="-7" r="-885" b="-4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971600" y="1297936"/>
            <a:ext cx="4693914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）实际种植水稻的面积是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多少平方米？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347615"/>
            <a:ext cx="2968200" cy="209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6"/>
          <p:cNvSpPr txBox="1">
            <a:spLocks noChangeArrowheads="1"/>
          </p:cNvSpPr>
          <p:nvPr/>
        </p:nvSpPr>
        <p:spPr bwMode="auto">
          <a:xfrm>
            <a:off x="964084" y="4281656"/>
            <a:ext cx="66247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答：实际种植水稻的面积是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934.5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555527"/>
            <a:ext cx="734481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一块梯形稻田，中间有一条水渠通过。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1089914" y="3219822"/>
            <a:ext cx="4525598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934.5×1.2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1121.4(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971601" y="1297939"/>
            <a:ext cx="4968552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2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）如果每平方米稻田产水稻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千克，那么这块稻田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marL="0" indent="0" eaLnBrk="1" hangingPunct="1">
              <a:lnSpc>
                <a:spcPct val="12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共产水稻多少千克？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347615"/>
            <a:ext cx="2968200" cy="209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6"/>
          <p:cNvSpPr txBox="1">
            <a:spLocks noChangeArrowheads="1"/>
          </p:cNvSpPr>
          <p:nvPr/>
        </p:nvSpPr>
        <p:spPr bwMode="auto">
          <a:xfrm>
            <a:off x="964084" y="4083918"/>
            <a:ext cx="66247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答：这块稻田共产水稻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1121.4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83568" y="1751774"/>
            <a:ext cx="7992888" cy="2620176"/>
            <a:chOff x="683568" y="1751774"/>
            <a:chExt cx="7992888" cy="262017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83568" y="1751774"/>
              <a:ext cx="7992888" cy="2620176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899591" y="2065223"/>
              <a:ext cx="7632849" cy="2008242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求组合图形面积的基本方法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．观察分析组合图形可分割或添补成哪些已经学过的基本图形。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635646"/>
            <a:ext cx="7946436" cy="302433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48374" y="2174470"/>
            <a:ext cx="7416824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450850" indent="-45085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．找出计算基本图形面积需要的条件。</a:t>
            </a:r>
          </a:p>
          <a:p>
            <a:pPr marL="450850" indent="-45085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．利用合理的方法，先计算出基本图形的面积，再计算出组合图形的面积。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3236926" y="411510"/>
            <a:ext cx="4237240" cy="864096"/>
          </a:xfrm>
          <a:prstGeom prst="wedgeRoundRectCallout">
            <a:avLst>
              <a:gd name="adj1" fmla="val 47653"/>
              <a:gd name="adj2" fmla="val 85887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大家回忆一下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下面图形的面积公式是什么呢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338973" y="1275608"/>
            <a:ext cx="882898" cy="1265255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06592" y="1529283"/>
            <a:ext cx="5229225" cy="2832100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长方形的面积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=</a:t>
            </a: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平行四边形的面积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= </a:t>
            </a:r>
            <a:endParaRPr lang="en-US" altLang="zh-CN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三角形的面积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=</a:t>
            </a: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梯形的面积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=</a:t>
            </a:r>
            <a:endParaRPr lang="en-US" altLang="zh-CN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Times New Roman" panose="020206030504050203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55980" y="1453414"/>
            <a:ext cx="1266693" cy="8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7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长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×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宽</a:t>
            </a:r>
          </a:p>
        </p:txBody>
      </p:sp>
      <p:sp>
        <p:nvSpPr>
          <p:cNvPr id="12" name="矩形 11"/>
          <p:cNvSpPr/>
          <p:nvPr/>
        </p:nvSpPr>
        <p:spPr>
          <a:xfrm>
            <a:off x="5076060" y="2336562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底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×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高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27985" y="2890467"/>
            <a:ext cx="1808508" cy="8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7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底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×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高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÷2</a:t>
            </a:r>
          </a:p>
        </p:txBody>
      </p:sp>
      <p:sp>
        <p:nvSpPr>
          <p:cNvPr id="14" name="矩形 13"/>
          <p:cNvSpPr/>
          <p:nvPr/>
        </p:nvSpPr>
        <p:spPr>
          <a:xfrm>
            <a:off x="3779912" y="3619119"/>
            <a:ext cx="4395872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7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（上底＋下底）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×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高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÷2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/>
      <p:bldP spid="9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1"/>
          <p:cNvSpPr txBox="1"/>
          <p:nvPr/>
        </p:nvSpPr>
        <p:spPr>
          <a:xfrm>
            <a:off x="5940156" y="137955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20"/>
          <p:cNvSpPr txBox="1"/>
          <p:nvPr/>
        </p:nvSpPr>
        <p:spPr>
          <a:xfrm>
            <a:off x="7722353" y="137955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八五折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4264" y="1001087"/>
            <a:ext cx="8060227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临街处要建一座拐角楼房（地基如图），求地基的面积。</a:t>
            </a:r>
          </a:p>
        </p:txBody>
      </p:sp>
      <p:pic>
        <p:nvPicPr>
          <p:cNvPr id="20" name="图片 19" descr="8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190730" y="2571752"/>
            <a:ext cx="818330" cy="114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3868" y="1765065"/>
            <a:ext cx="2922588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云形标注 28"/>
          <p:cNvSpPr/>
          <p:nvPr/>
        </p:nvSpPr>
        <p:spPr>
          <a:xfrm>
            <a:off x="2195740" y="2089455"/>
            <a:ext cx="2952967" cy="964590"/>
          </a:xfrm>
          <a:prstGeom prst="cloudCallout">
            <a:avLst>
              <a:gd name="adj1" fmla="val -55778"/>
              <a:gd name="adj2" fmla="val 2732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把你的做法和同学交流一下。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9953" y="426887"/>
            <a:ext cx="8060228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临街处要建一座拐角楼房（地基如图），求地基的面积。</a:t>
            </a:r>
          </a:p>
        </p:txBody>
      </p:sp>
      <p:sp>
        <p:nvSpPr>
          <p:cNvPr id="9" name="云形标注 8"/>
          <p:cNvSpPr/>
          <p:nvPr/>
        </p:nvSpPr>
        <p:spPr>
          <a:xfrm>
            <a:off x="2005273" y="1491630"/>
            <a:ext cx="2952967" cy="964590"/>
          </a:xfrm>
          <a:prstGeom prst="cloudCallout">
            <a:avLst>
              <a:gd name="adj1" fmla="val -55778"/>
              <a:gd name="adj2" fmla="val 27324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我把地基分成了两个长方形。</a:t>
            </a:r>
          </a:p>
        </p:txBody>
      </p:sp>
      <p:pic>
        <p:nvPicPr>
          <p:cNvPr id="18" name="Picture 12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902" y="1720956"/>
            <a:ext cx="948786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5867" y="2571752"/>
            <a:ext cx="31242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5098926" y="2174185"/>
            <a:ext cx="38655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18×40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720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平方米）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18×(60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18)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756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平方米）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720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756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1476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平方米）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1"/>
          <p:cNvSpPr txBox="1"/>
          <p:nvPr/>
        </p:nvSpPr>
        <p:spPr>
          <a:xfrm>
            <a:off x="5940156" y="137955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20"/>
          <p:cNvSpPr txBox="1"/>
          <p:nvPr/>
        </p:nvSpPr>
        <p:spPr>
          <a:xfrm>
            <a:off x="7722353" y="137955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八五折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260" y="555527"/>
            <a:ext cx="8060228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临街处要建一座拐角楼房（地基如图），求地基的面积。</a:t>
            </a:r>
          </a:p>
        </p:txBody>
      </p:sp>
      <p:sp>
        <p:nvSpPr>
          <p:cNvPr id="9" name="云形标注 8"/>
          <p:cNvSpPr/>
          <p:nvPr/>
        </p:nvSpPr>
        <p:spPr>
          <a:xfrm>
            <a:off x="4211964" y="1206426"/>
            <a:ext cx="2952967" cy="964590"/>
          </a:xfrm>
          <a:prstGeom prst="cloudCallout">
            <a:avLst>
              <a:gd name="adj1" fmla="val 57332"/>
              <a:gd name="adj2" fmla="val 2205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我把地基分成了两个梯形。</a:t>
            </a:r>
          </a:p>
        </p:txBody>
      </p:sp>
      <p:pic>
        <p:nvPicPr>
          <p:cNvPr id="10" name="Picture 13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1346069"/>
            <a:ext cx="989146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8443" y="2355728"/>
            <a:ext cx="2933700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584572" y="2329730"/>
            <a:ext cx="53213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40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18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40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×18÷2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558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平方米）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(60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18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60)×18÷2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918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平方米）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558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918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1476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平方米）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21963" y="902027"/>
            <a:ext cx="77620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用分割法计算下面图形的面积。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单位：厘米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6"/>
              <p:cNvSpPr txBox="1">
                <a:spLocks noChangeArrowheads="1"/>
              </p:cNvSpPr>
              <p:nvPr/>
            </p:nvSpPr>
            <p:spPr bwMode="auto">
              <a:xfrm>
                <a:off x="2123731" y="3795886"/>
                <a:ext cx="5027787" cy="532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4×1.5÷2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4×2÷2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7(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31" y="3795886"/>
                <a:ext cx="5027787" cy="532966"/>
              </a:xfrm>
              <a:prstGeom prst="rect">
                <a:avLst/>
              </a:prstGeom>
              <a:blipFill rotWithShape="1">
                <a:blip r:embed="rId3"/>
                <a:stretch>
                  <a:fillRect l="-6" t="-92" r="-755" b="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6" y="1707656"/>
            <a:ext cx="2835675" cy="1859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21963" y="902027"/>
            <a:ext cx="77620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用分割法计算下面图形的面积。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单位：厘米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6"/>
              <p:cNvSpPr txBox="1">
                <a:spLocks noChangeArrowheads="1"/>
              </p:cNvSpPr>
              <p:nvPr/>
            </p:nvSpPr>
            <p:spPr bwMode="auto">
              <a:xfrm>
                <a:off x="3707904" y="1923680"/>
                <a:ext cx="5125570" cy="2075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indent="0" eaLnBrk="1" hangingPunct="1">
                  <a:lnSpc>
                    <a:spcPct val="15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(10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16)×12÷2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156(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  <a:p>
                <a:pPr indent="0" eaLnBrk="1" hangingPunct="1">
                  <a:lnSpc>
                    <a:spcPct val="15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10×16÷2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80(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  <a:p>
                <a:pPr indent="0" eaLnBrk="1" hangingPunct="1">
                  <a:lnSpc>
                    <a:spcPct val="15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156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80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236(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4" y="1923680"/>
                <a:ext cx="5125570" cy="2075183"/>
              </a:xfrm>
              <a:prstGeom prst="rect">
                <a:avLst/>
              </a:prstGeom>
              <a:blipFill rotWithShape="1">
                <a:blip r:embed="rId3"/>
                <a:stretch>
                  <a:fillRect l="-3" t="-13" r="-731" b="-7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524843"/>
            <a:ext cx="30480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21963" y="902027"/>
            <a:ext cx="77620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用分割法计算下面图形的面积。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单位：厘米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6"/>
              <p:cNvSpPr txBox="1">
                <a:spLocks noChangeArrowheads="1"/>
              </p:cNvSpPr>
              <p:nvPr/>
            </p:nvSpPr>
            <p:spPr bwMode="auto">
              <a:xfrm>
                <a:off x="1115616" y="3795887"/>
                <a:ext cx="7632848" cy="753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indent="0" eaLnBrk="1" hangingPunct="1">
                  <a:lnSpc>
                    <a:spcPct val="15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(25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－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10)×(10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10)÷2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10×10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250(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5616" y="3795887"/>
                <a:ext cx="7632848" cy="753283"/>
              </a:xfrm>
              <a:prstGeom prst="rect">
                <a:avLst/>
              </a:prstGeom>
              <a:blipFill rotWithShape="1">
                <a:blip r:embed="rId3"/>
                <a:stretch>
                  <a:fillRect l="-7" t="-65" r="1" b="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508075"/>
            <a:ext cx="27813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21963" y="902027"/>
            <a:ext cx="77620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用分割法计算下面图形的面积。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单位：厘米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6"/>
              <p:cNvSpPr txBox="1">
                <a:spLocks noChangeArrowheads="1"/>
              </p:cNvSpPr>
              <p:nvPr/>
            </p:nvSpPr>
            <p:spPr bwMode="auto">
              <a:xfrm>
                <a:off x="4023568" y="1923680"/>
                <a:ext cx="3860800" cy="2075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273050" indent="-2730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indent="0" eaLnBrk="1" hangingPunct="1">
                  <a:lnSpc>
                    <a:spcPct val="15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20×10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200(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  <a:p>
                <a:pPr indent="0" eaLnBrk="1" hangingPunct="1">
                  <a:lnSpc>
                    <a:spcPct val="15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20×8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160(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  <a:endParaRPr lang="zh-CN" altLang="en-US" sz="28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endParaRPr>
              </a:p>
              <a:p>
                <a:pPr indent="0" eaLnBrk="1" hangingPunct="1">
                  <a:lnSpc>
                    <a:spcPct val="150000"/>
                  </a:lnSpc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200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＋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160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＝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360(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3568" y="1923680"/>
                <a:ext cx="3860800" cy="2075183"/>
              </a:xfrm>
              <a:prstGeom prst="rect">
                <a:avLst/>
              </a:prstGeom>
              <a:blipFill rotWithShape="1">
                <a:blip r:embed="rId3"/>
                <a:stretch>
                  <a:fillRect l="-5" t="-13" r="-1245" b="-7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683" y="1635647"/>
            <a:ext cx="29432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Office PowerPoint</Application>
  <PresentationFormat>全屏显示(16:9)</PresentationFormat>
  <Paragraphs>88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2023-01-17T00:10:56Z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8B28FE40EEC6472BA98621309EA03623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