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custDataLst>
    <p:tags r:id="rId2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2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6A4C0-D615-426C-B3ED-98A77F8BAB9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131D1-2333-4179-815B-03D7711BF73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18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47EE2897-441F-4829-AAA8-016226A02D17}" type="slidenum">
              <a:rPr lang="en-US" altLang="zh-CN" sz="1200"/>
              <a:t>21</a:t>
            </a:fld>
            <a:endParaRPr lang="en-US" altLang="zh-CN" sz="1200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29200" cy="4114800"/>
          </a:xfrm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883025" y="8683625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b"/>
          <a:lstStyle/>
          <a:p>
            <a:pPr algn="r"/>
            <a:fld id="{7DA1CC82-05CC-4154-94A3-BCEDCC67649F}" type="slidenum">
              <a:rPr lang="en-US" altLang="zh-CN" sz="1200"/>
              <a:t>22</a:t>
            </a:fld>
            <a:endParaRPr lang="en-US" altLang="zh-CN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23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24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25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26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41413" y="754063"/>
            <a:ext cx="4391025" cy="329406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E4F2466-0A15-419E-A392-E087353BAE46}" type="slidenum">
              <a:rPr lang="zh-CN" altLang="en-US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84213"/>
            <a:ext cx="4572000" cy="3429000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341813"/>
            <a:ext cx="5486400" cy="4114800"/>
          </a:xfrm>
          <a:noFill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2"/>
          <p:cNvSpPr>
            <a:spLocks noGrp="1"/>
          </p:cNvSpPr>
          <p:nvPr>
            <p:ph idx="1" hasCustomPrompt="1"/>
          </p:nvPr>
        </p:nvSpPr>
        <p:spPr bwMode="auto">
          <a:xfrm>
            <a:off x="1292139" y="3469520"/>
            <a:ext cx="6333104" cy="7735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2800"/>
            </a:lvl1pPr>
          </a:lstStyle>
          <a:p>
            <a:pPr lvl="0"/>
            <a:r>
              <a:rPr lang="zh-CN" altLang="en-US" dirty="0" smtClean="0"/>
              <a:t>小标题</a:t>
            </a:r>
          </a:p>
        </p:txBody>
      </p:sp>
      <p:sp>
        <p:nvSpPr>
          <p:cNvPr id="23" name="标题 22"/>
          <p:cNvSpPr>
            <a:spLocks noGrp="1"/>
          </p:cNvSpPr>
          <p:nvPr>
            <p:ph type="title" hasCustomPrompt="1"/>
          </p:nvPr>
        </p:nvSpPr>
        <p:spPr>
          <a:xfrm>
            <a:off x="685902" y="1717913"/>
            <a:ext cx="7545579" cy="132588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 smtClean="0"/>
              <a:t>标题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3231" y="960830"/>
            <a:ext cx="6063164" cy="1325880"/>
          </a:xfrm>
        </p:spPr>
        <p:txBody>
          <a:bodyPr/>
          <a:lstStyle>
            <a:lvl1pPr>
              <a:defRPr sz="28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094364" y="2430860"/>
            <a:ext cx="4785293" cy="822960"/>
          </a:xfrm>
        </p:spPr>
        <p:txBody>
          <a:bodyPr/>
          <a:lstStyle>
            <a:lvl1pPr algn="l">
              <a:defRPr sz="2400">
                <a:latin typeface="楷体" panose="02010609060101010101" pitchFamily="49" charset="-122"/>
                <a:ea typeface="楷体" panose="02010609060101010101" pitchFamily="49" charset="-122"/>
              </a:defRPr>
            </a:lvl1pPr>
            <a:lvl2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2pPr>
            <a:lvl3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3pPr>
            <a:lvl4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4pPr>
            <a:lvl5pPr algn="l">
              <a:defRPr sz="1800">
                <a:latin typeface="楷体" panose="02010609060101010101" pitchFamily="49" charset="-122"/>
                <a:ea typeface="楷体" panose="02010609060101010101" pitchFamily="49" charset="-122"/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尾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67754A8-4707-42AB-A184-6ADB912A8B41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7" name="内容占位符 6"/>
          <p:cNvSpPr>
            <a:spLocks noGrp="1"/>
          </p:cNvSpPr>
          <p:nvPr>
            <p:ph sz="quarter" idx="13" hasCustomPrompt="1"/>
          </p:nvPr>
        </p:nvSpPr>
        <p:spPr>
          <a:xfrm>
            <a:off x="2180564" y="2667020"/>
            <a:ext cx="5181600" cy="1676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fld id="{316F9767-FADA-4BC7-8C4A-9022301D60C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1_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 eaLnBrk="1" hangingPunct="1">
              <a:buFont typeface="Arial" panose="020B0604020202020204" pitchFamily="34" charset="0"/>
              <a:buNone/>
              <a:defRPr smtClean="0"/>
            </a:lvl1pPr>
          </a:lstStyle>
          <a:p>
            <a:pPr>
              <a:defRPr/>
            </a:pPr>
            <a:fld id="{067754A8-4707-42AB-A184-6ADB912A8B4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  <p:transition>
    <p:checke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>
    <p:checke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图片 7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9525" y="0"/>
            <a:ext cx="916305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标题占位符 1"/>
          <p:cNvSpPr>
            <a:spLocks noGrp="1"/>
          </p:cNvSpPr>
          <p:nvPr>
            <p:ph type="title"/>
          </p:nvPr>
        </p:nvSpPr>
        <p:spPr bwMode="auto">
          <a:xfrm>
            <a:off x="3357563" y="1821180"/>
            <a:ext cx="2428875" cy="1325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dirty="0" smtClean="0"/>
              <a:t>大</a:t>
            </a:r>
          </a:p>
        </p:txBody>
      </p:sp>
      <p:sp>
        <p:nvSpPr>
          <p:cNvPr id="1028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3422651" y="3381376"/>
            <a:ext cx="2298700" cy="82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dirty="0" smtClean="0"/>
              <a:t>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</p:sldLayoutIdLst>
  <p:transition>
    <p:checker dir="vert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j-cs"/>
        </a:defRPr>
      </a:lvl1pPr>
      <a:lvl2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2pPr>
      <a:lvl3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3pPr>
      <a:lvl4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4pPr>
      <a:lvl5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</a:defRPr>
      </a:lvl5pPr>
      <a:lvl6pPr marL="41148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82296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23444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64592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96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algn="ctr" rtl="0" eaLnBrk="1" fontAlgn="base" hangingPunct="1">
        <a:lnSpc>
          <a:spcPct val="90000"/>
        </a:lnSpc>
        <a:spcBef>
          <a:spcPts val="900"/>
        </a:spcBef>
        <a:spcAft>
          <a:spcPct val="0"/>
        </a:spcAft>
        <a:buFont typeface="Arial" panose="020B0604020202020204" pitchFamily="34" charset="0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1722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7.wmf"/><Relationship Id="rId10" Type="http://schemas.openxmlformats.org/officeDocument/2006/relationships/image" Target="../media/image10.GIF"/><Relationship Id="rId4" Type="http://schemas.openxmlformats.org/officeDocument/2006/relationships/oleObject" Target="../embeddings/oleObject5.bin"/><Relationship Id="rId9" Type="http://schemas.openxmlformats.org/officeDocument/2006/relationships/image" Target="../media/image9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4.e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0" y="1484784"/>
            <a:ext cx="9144000" cy="1325880"/>
          </a:xfrm>
        </p:spPr>
        <p:txBody>
          <a:bodyPr/>
          <a:lstStyle/>
          <a:p>
            <a:r>
              <a:rPr lang="zh-CN" altLang="en-US" sz="5400" dirty="0" smtClean="0"/>
              <a:t>多项式乘多项式</a:t>
            </a:r>
            <a:endParaRPr lang="zh-CN" altLang="en-US" sz="5400" dirty="0"/>
          </a:p>
        </p:txBody>
      </p:sp>
      <p:sp>
        <p:nvSpPr>
          <p:cNvPr id="4" name="矩形 3"/>
          <p:cNvSpPr/>
          <p:nvPr/>
        </p:nvSpPr>
        <p:spPr>
          <a:xfrm>
            <a:off x="0" y="472514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971800" y="0"/>
            <a:ext cx="2743200" cy="914400"/>
          </a:xfrm>
        </p:spPr>
        <p:txBody>
          <a:bodyPr/>
          <a:lstStyle/>
          <a:p>
            <a:pPr algn="l" eaLnBrk="1" hangingPunct="1"/>
            <a:r>
              <a:rPr lang="zh-CN" altLang="en-US" dirty="0" smtClean="0">
                <a:solidFill>
                  <a:srgbClr val="FF0000"/>
                </a:solidFill>
              </a:rPr>
              <a:t>例题解析</a:t>
            </a:r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228601" y="381000"/>
            <a:ext cx="8077200" cy="7817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40000"/>
              </a:lnSpc>
              <a:defRPr/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</a:rPr>
              <a:t>【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例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1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</a:rPr>
              <a:t>】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计算：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2468" name="Rectangle 4" descr="PE03255_"/>
          <p:cNvSpPr>
            <a:spLocks noChangeArrowheads="1"/>
          </p:cNvSpPr>
          <p:nvPr/>
        </p:nvSpPr>
        <p:spPr bwMode="auto">
          <a:xfrm>
            <a:off x="1600200" y="838200"/>
            <a:ext cx="7543800" cy="7016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spcAft>
                <a:spcPct val="20000"/>
              </a:spcAft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1)</a:t>
            </a:r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(x+2)(x</a:t>
            </a:r>
            <a:r>
              <a:rPr lang="en-US" altLang="zh-CN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−</a:t>
            </a:r>
            <a:r>
              <a:rPr lang="en-US" altLang="zh-CN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3</a:t>
            </a:r>
            <a:r>
              <a:rPr lang="en-US" altLang="zh-CN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，</a:t>
            </a:r>
            <a:r>
              <a:rPr lang="en-US" altLang="zh-CN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lang="en-US" altLang="zh-CN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2)</a:t>
            </a:r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(3</a:t>
            </a:r>
            <a:r>
              <a:rPr lang="en-US" altLang="zh-CN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en-US" altLang="zh-CN" sz="4000" b="1" dirty="0">
                <a:solidFill>
                  <a:srgbClr val="CC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-1</a:t>
            </a:r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)(2</a:t>
            </a:r>
            <a:r>
              <a:rPr lang="en-US" altLang="zh-CN" sz="40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4000" b="1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+1</a:t>
            </a:r>
            <a:r>
              <a:rPr lang="en-US" altLang="zh-CN" sz="4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。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0" y="1600200"/>
            <a:ext cx="4267200" cy="823913"/>
            <a:chOff x="0" y="0"/>
            <a:chExt cx="2688" cy="519"/>
          </a:xfrm>
        </p:grpSpPr>
        <p:sp>
          <p:nvSpPr>
            <p:cNvPr id="62470" name="Rectangle 6" descr="PE03255_"/>
            <p:cNvSpPr>
              <a:spLocks noChangeArrowheads="1"/>
            </p:cNvSpPr>
            <p:nvPr/>
          </p:nvSpPr>
          <p:spPr bwMode="auto">
            <a:xfrm>
              <a:off x="0" y="152"/>
              <a:ext cx="458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zh-CN" alt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2" charset="-122"/>
                </a:rPr>
                <a:t>解:</a:t>
              </a:r>
              <a:endPara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62471" name="Text Box 7" descr="PE03255_"/>
            <p:cNvSpPr txBox="1">
              <a:spLocks noChangeArrowheads="1"/>
            </p:cNvSpPr>
            <p:nvPr/>
          </p:nvSpPr>
          <p:spPr bwMode="auto">
            <a:xfrm>
              <a:off x="288" y="0"/>
              <a:ext cx="2400" cy="51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lnSpc>
                  <a:spcPct val="150000"/>
                </a:lnSpc>
                <a:spcBef>
                  <a:spcPct val="25000"/>
                </a:spcBef>
                <a:defRPr/>
              </a:pPr>
              <a:r>
                <a:rPr lang="zh-CN" altLang="en-US" sz="36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  <a:sym typeface="Wingdings" panose="05000000000000000000" pitchFamily="2" charset="2"/>
                </a:rPr>
                <a:t>（</a:t>
              </a:r>
              <a:r>
                <a:rPr lang="en-US" altLang="zh-CN" sz="36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2" charset="-122"/>
                  <a:sym typeface="Wingdings" panose="05000000000000000000" pitchFamily="2" charset="2"/>
                </a:rPr>
                <a:t>1</a:t>
              </a:r>
              <a:r>
                <a:rPr lang="zh-CN" altLang="en-US" sz="36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  <a:sym typeface="Wingdings" panose="05000000000000000000" pitchFamily="2" charset="2"/>
                </a:rPr>
                <a:t>）</a:t>
              </a:r>
              <a:r>
                <a:rPr lang="en-US" altLang="zh-CN" sz="36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(</a:t>
              </a:r>
              <a:r>
                <a:rPr lang="en-US" altLang="zh-CN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x+2)(x</a:t>
              </a:r>
              <a:r>
                <a:rPr lang="en-US" altLang="zh-CN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ahoma" panose="020B0604030504040204" pitchFamily="34" charset="0"/>
                </a:rPr>
                <a:t>−</a:t>
              </a:r>
              <a:r>
                <a:rPr lang="en-US" altLang="zh-CN" sz="3600" b="1" i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3</a:t>
              </a:r>
              <a:r>
                <a:rPr lang="en-US" altLang="zh-CN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)</a:t>
              </a:r>
            </a:p>
          </p:txBody>
        </p:sp>
      </p:grpSp>
      <p:sp>
        <p:nvSpPr>
          <p:cNvPr id="62472" name="未知" descr="PE03255_"/>
          <p:cNvSpPr/>
          <p:nvPr/>
        </p:nvSpPr>
        <p:spPr bwMode="auto">
          <a:xfrm>
            <a:off x="2006600" y="4191000"/>
            <a:ext cx="1143000" cy="228600"/>
          </a:xfrm>
          <a:custGeom>
            <a:avLst/>
            <a:gdLst>
              <a:gd name="T0" fmla="*/ 0 w 336"/>
              <a:gd name="T1" fmla="*/ 144 h 144"/>
              <a:gd name="T2" fmla="*/ 48 w 336"/>
              <a:gd name="T3" fmla="*/ 48 h 144"/>
              <a:gd name="T4" fmla="*/ 192 w 336"/>
              <a:gd name="T5" fmla="*/ 0 h 144"/>
              <a:gd name="T6" fmla="*/ 288 w 336"/>
              <a:gd name="T7" fmla="*/ 48 h 144"/>
              <a:gd name="T8" fmla="*/ 336 w 336"/>
              <a:gd name="T9" fmla="*/ 144 h 1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36"/>
              <a:gd name="T16" fmla="*/ 0 h 144"/>
              <a:gd name="T17" fmla="*/ 336 w 336"/>
              <a:gd name="T18" fmla="*/ 144 h 14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36" h="144">
                <a:moveTo>
                  <a:pt x="0" y="144"/>
                </a:moveTo>
                <a:cubicBezTo>
                  <a:pt x="8" y="108"/>
                  <a:pt x="16" y="72"/>
                  <a:pt x="48" y="48"/>
                </a:cubicBezTo>
                <a:cubicBezTo>
                  <a:pt x="80" y="24"/>
                  <a:pt x="152" y="0"/>
                  <a:pt x="192" y="0"/>
                </a:cubicBezTo>
                <a:cubicBezTo>
                  <a:pt x="232" y="0"/>
                  <a:pt x="264" y="24"/>
                  <a:pt x="288" y="48"/>
                </a:cubicBezTo>
                <a:cubicBezTo>
                  <a:pt x="312" y="72"/>
                  <a:pt x="324" y="108"/>
                  <a:pt x="336" y="144"/>
                </a:cubicBezTo>
              </a:path>
            </a:pathLst>
          </a:custGeom>
          <a:noFill/>
          <a:ln w="38100">
            <a:solidFill>
              <a:srgbClr val="990000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2473" name="Rectangle 9" descr="PE03255_"/>
          <p:cNvSpPr>
            <a:spLocks noChangeArrowheads="1"/>
          </p:cNvSpPr>
          <p:nvPr/>
        </p:nvSpPr>
        <p:spPr bwMode="auto">
          <a:xfrm>
            <a:off x="2209800" y="2667000"/>
            <a:ext cx="394660" cy="52322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−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Symbol" panose="05050102010706020507" pitchFamily="18" charset="2"/>
              <a:cs typeface="Tahoma" panose="020B0604030504040204" pitchFamily="34" charset="0"/>
            </a:endParaRPr>
          </a:p>
        </p:txBody>
      </p:sp>
      <p:sp>
        <p:nvSpPr>
          <p:cNvPr id="62474" name="未知" descr="PE03255_"/>
          <p:cNvSpPr/>
          <p:nvPr/>
        </p:nvSpPr>
        <p:spPr bwMode="auto">
          <a:xfrm>
            <a:off x="1905000" y="1524000"/>
            <a:ext cx="1676400" cy="457200"/>
          </a:xfrm>
          <a:custGeom>
            <a:avLst/>
            <a:gdLst>
              <a:gd name="T0" fmla="*/ 0 w 736"/>
              <a:gd name="T1" fmla="*/ 248 h 248"/>
              <a:gd name="T2" fmla="*/ 48 w 736"/>
              <a:gd name="T3" fmla="*/ 152 h 248"/>
              <a:gd name="T4" fmla="*/ 144 w 736"/>
              <a:gd name="T5" fmla="*/ 56 h 248"/>
              <a:gd name="T6" fmla="*/ 288 w 736"/>
              <a:gd name="T7" fmla="*/ 8 h 248"/>
              <a:gd name="T8" fmla="*/ 432 w 736"/>
              <a:gd name="T9" fmla="*/ 8 h 248"/>
              <a:gd name="T10" fmla="*/ 624 w 736"/>
              <a:gd name="T11" fmla="*/ 56 h 248"/>
              <a:gd name="T12" fmla="*/ 720 w 736"/>
              <a:gd name="T13" fmla="*/ 152 h 248"/>
              <a:gd name="T14" fmla="*/ 720 w 736"/>
              <a:gd name="T15" fmla="*/ 248 h 2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6"/>
              <a:gd name="T25" fmla="*/ 0 h 248"/>
              <a:gd name="T26" fmla="*/ 736 w 736"/>
              <a:gd name="T27" fmla="*/ 248 h 24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6" h="248">
                <a:moveTo>
                  <a:pt x="0" y="248"/>
                </a:moveTo>
                <a:cubicBezTo>
                  <a:pt x="12" y="216"/>
                  <a:pt x="24" y="184"/>
                  <a:pt x="48" y="152"/>
                </a:cubicBezTo>
                <a:cubicBezTo>
                  <a:pt x="72" y="120"/>
                  <a:pt x="104" y="80"/>
                  <a:pt x="144" y="56"/>
                </a:cubicBezTo>
                <a:cubicBezTo>
                  <a:pt x="184" y="32"/>
                  <a:pt x="240" y="16"/>
                  <a:pt x="288" y="8"/>
                </a:cubicBezTo>
                <a:cubicBezTo>
                  <a:pt x="336" y="0"/>
                  <a:pt x="376" y="0"/>
                  <a:pt x="432" y="8"/>
                </a:cubicBezTo>
                <a:cubicBezTo>
                  <a:pt x="488" y="16"/>
                  <a:pt x="576" y="32"/>
                  <a:pt x="624" y="56"/>
                </a:cubicBezTo>
                <a:cubicBezTo>
                  <a:pt x="672" y="80"/>
                  <a:pt x="704" y="120"/>
                  <a:pt x="720" y="152"/>
                </a:cubicBezTo>
                <a:cubicBezTo>
                  <a:pt x="736" y="184"/>
                  <a:pt x="728" y="216"/>
                  <a:pt x="720" y="248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2475" name="Rectangle 11" descr="PE03255_"/>
          <p:cNvSpPr>
            <a:spLocks noChangeArrowheads="1"/>
          </p:cNvSpPr>
          <p:nvPr/>
        </p:nvSpPr>
        <p:spPr bwMode="auto">
          <a:xfrm>
            <a:off x="2532063" y="2667000"/>
            <a:ext cx="10668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3x</a:t>
            </a:r>
            <a:endParaRPr lang="en-US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2476" name="未知" descr="PE03255_"/>
          <p:cNvSpPr/>
          <p:nvPr/>
        </p:nvSpPr>
        <p:spPr bwMode="auto">
          <a:xfrm>
            <a:off x="2133600" y="2286000"/>
            <a:ext cx="685800" cy="254000"/>
          </a:xfrm>
          <a:custGeom>
            <a:avLst/>
            <a:gdLst>
              <a:gd name="T0" fmla="*/ 0 w 432"/>
              <a:gd name="T1" fmla="*/ 48 h 160"/>
              <a:gd name="T2" fmla="*/ 96 w 432"/>
              <a:gd name="T3" fmla="*/ 144 h 160"/>
              <a:gd name="T4" fmla="*/ 288 w 432"/>
              <a:gd name="T5" fmla="*/ 144 h 160"/>
              <a:gd name="T6" fmla="*/ 384 w 432"/>
              <a:gd name="T7" fmla="*/ 96 h 160"/>
              <a:gd name="T8" fmla="*/ 432 w 432"/>
              <a:gd name="T9" fmla="*/ 0 h 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160"/>
              <a:gd name="T17" fmla="*/ 432 w 432"/>
              <a:gd name="T18" fmla="*/ 160 h 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160">
                <a:moveTo>
                  <a:pt x="0" y="48"/>
                </a:moveTo>
                <a:cubicBezTo>
                  <a:pt x="24" y="88"/>
                  <a:pt x="48" y="128"/>
                  <a:pt x="96" y="144"/>
                </a:cubicBezTo>
                <a:cubicBezTo>
                  <a:pt x="144" y="160"/>
                  <a:pt x="240" y="152"/>
                  <a:pt x="288" y="144"/>
                </a:cubicBezTo>
                <a:cubicBezTo>
                  <a:pt x="336" y="136"/>
                  <a:pt x="360" y="120"/>
                  <a:pt x="384" y="96"/>
                </a:cubicBezTo>
                <a:cubicBezTo>
                  <a:pt x="408" y="72"/>
                  <a:pt x="420" y="36"/>
                  <a:pt x="432" y="0"/>
                </a:cubicBezTo>
              </a:path>
            </a:pathLst>
          </a:custGeom>
          <a:noFill/>
          <a:ln w="38100">
            <a:solidFill>
              <a:srgbClr val="9900CC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2477" name="Rectangle 13" descr="PE03255_"/>
          <p:cNvSpPr>
            <a:spLocks noChangeArrowheads="1"/>
          </p:cNvSpPr>
          <p:nvPr/>
        </p:nvSpPr>
        <p:spPr bwMode="auto">
          <a:xfrm>
            <a:off x="3200436" y="2667020"/>
            <a:ext cx="760412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Tahoma" panose="020B0604030504040204" pitchFamily="34" charset="0"/>
              </a:rPr>
              <a:t>+2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2478" name="未知" descr="PE03255_"/>
          <p:cNvSpPr/>
          <p:nvPr/>
        </p:nvSpPr>
        <p:spPr bwMode="auto">
          <a:xfrm>
            <a:off x="2057400" y="2286000"/>
            <a:ext cx="1143000" cy="381000"/>
          </a:xfrm>
          <a:custGeom>
            <a:avLst/>
            <a:gdLst>
              <a:gd name="T0" fmla="*/ 0 w 816"/>
              <a:gd name="T1" fmla="*/ 48 h 240"/>
              <a:gd name="T2" fmla="*/ 144 w 816"/>
              <a:gd name="T3" fmla="*/ 192 h 240"/>
              <a:gd name="T4" fmla="*/ 384 w 816"/>
              <a:gd name="T5" fmla="*/ 240 h 240"/>
              <a:gd name="T6" fmla="*/ 624 w 816"/>
              <a:gd name="T7" fmla="*/ 192 h 240"/>
              <a:gd name="T8" fmla="*/ 768 w 816"/>
              <a:gd name="T9" fmla="*/ 96 h 240"/>
              <a:gd name="T10" fmla="*/ 816 w 816"/>
              <a:gd name="T11" fmla="*/ 0 h 2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16"/>
              <a:gd name="T19" fmla="*/ 0 h 240"/>
              <a:gd name="T20" fmla="*/ 816 w 816"/>
              <a:gd name="T21" fmla="*/ 240 h 2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16" h="240">
                <a:moveTo>
                  <a:pt x="0" y="48"/>
                </a:moveTo>
                <a:cubicBezTo>
                  <a:pt x="40" y="104"/>
                  <a:pt x="80" y="160"/>
                  <a:pt x="144" y="192"/>
                </a:cubicBezTo>
                <a:cubicBezTo>
                  <a:pt x="208" y="224"/>
                  <a:pt x="304" y="240"/>
                  <a:pt x="384" y="240"/>
                </a:cubicBezTo>
                <a:cubicBezTo>
                  <a:pt x="464" y="240"/>
                  <a:pt x="560" y="216"/>
                  <a:pt x="624" y="192"/>
                </a:cubicBezTo>
                <a:cubicBezTo>
                  <a:pt x="688" y="168"/>
                  <a:pt x="736" y="128"/>
                  <a:pt x="768" y="96"/>
                </a:cubicBezTo>
                <a:cubicBezTo>
                  <a:pt x="800" y="64"/>
                  <a:pt x="808" y="32"/>
                  <a:pt x="81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2479" name="Rectangle 15" descr="PE03255_"/>
          <p:cNvSpPr>
            <a:spLocks noChangeArrowheads="1"/>
          </p:cNvSpPr>
          <p:nvPr/>
        </p:nvSpPr>
        <p:spPr bwMode="auto">
          <a:xfrm>
            <a:off x="914400" y="3276600"/>
            <a:ext cx="1773242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华文新魏" panose="02010800040101010101" pitchFamily="2" charset="-122"/>
              </a:rPr>
              <a:t>=</a:t>
            </a:r>
            <a:r>
              <a:rPr lang="zh-CN" alt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zh-CN" altLang="en-US" sz="32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 </a:t>
            </a:r>
            <a:r>
              <a:rPr lang="zh-CN" alt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-x-6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 </a:t>
            </a:r>
            <a:endParaRPr lang="en-US" sz="3200" b="1" dirty="0" smtClean="0">
              <a:effectLst>
                <a:outerShdw blurRad="38100" dist="38100" dir="2700000" algn="tl">
                  <a:srgbClr val="C0C0C0"/>
                </a:outerShdw>
              </a:effectLst>
              <a:latin typeface="Courier New" panose="02070309020205020404" pitchFamily="49" charset="0"/>
              <a:ea typeface="MS PGothic" panose="020B0600070205080204" pitchFamily="34" charset="-128"/>
            </a:endParaRPr>
          </a:p>
        </p:txBody>
      </p:sp>
      <p:sp>
        <p:nvSpPr>
          <p:cNvPr id="62481" name="Rectangle 17" descr="PE03255_"/>
          <p:cNvSpPr>
            <a:spLocks noChangeArrowheads="1"/>
          </p:cNvSpPr>
          <p:nvPr/>
        </p:nvSpPr>
        <p:spPr bwMode="auto">
          <a:xfrm>
            <a:off x="4038600" y="2667000"/>
            <a:ext cx="1904964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n-US" altLang="zh-CN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− </a:t>
            </a:r>
            <a:r>
              <a:rPr lang="en-US" altLang="zh-CN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×3</a:t>
            </a:r>
            <a:endParaRPr lang="en-US" altLang="zh-CN" sz="32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62482" name="Rectangle 18" descr="PE03255_"/>
          <p:cNvSpPr>
            <a:spLocks noChangeArrowheads="1"/>
          </p:cNvSpPr>
          <p:nvPr/>
        </p:nvSpPr>
        <p:spPr bwMode="auto">
          <a:xfrm>
            <a:off x="484187" y="4297363"/>
            <a:ext cx="3743332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sym typeface="Wingdings" panose="05000000000000000000" pitchFamily="2" charset="2"/>
              </a:rPr>
              <a:t>（</a:t>
            </a:r>
            <a:r>
              <a:rPr lang="en-US" altLang="zh-CN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  <a:sym typeface="Wingdings" panose="05000000000000000000" pitchFamily="2" charset="2"/>
              </a:rPr>
              <a:t>2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华文中宋" panose="02010600040101010101" pitchFamily="2" charset="-122"/>
                <a:ea typeface="华文中宋" panose="02010600040101010101" pitchFamily="2" charset="-122"/>
                <a:sym typeface="Wingdings" panose="05000000000000000000" pitchFamily="2" charset="2"/>
              </a:rPr>
              <a:t>）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3</a:t>
            </a: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-1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)(2</a:t>
            </a: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+1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2483" name="Rectangle 19" descr="PE03255_"/>
          <p:cNvSpPr>
            <a:spLocks noChangeArrowheads="1"/>
          </p:cNvSpPr>
          <p:nvPr/>
        </p:nvSpPr>
        <p:spPr bwMode="auto">
          <a:xfrm>
            <a:off x="908050" y="5010150"/>
            <a:ext cx="4619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华文新魏" panose="02010800040101010101" pitchFamily="2" charset="-122"/>
              </a:rPr>
              <a:t>=</a:t>
            </a:r>
          </a:p>
        </p:txBody>
      </p:sp>
      <p:grpSp>
        <p:nvGrpSpPr>
          <p:cNvPr id="3" name="Group 20"/>
          <p:cNvGrpSpPr/>
          <p:nvPr/>
        </p:nvGrpSpPr>
        <p:grpSpPr bwMode="auto">
          <a:xfrm>
            <a:off x="914400" y="1828800"/>
            <a:ext cx="2133600" cy="1435100"/>
            <a:chOff x="-160" y="0"/>
            <a:chExt cx="1120" cy="955"/>
          </a:xfrm>
        </p:grpSpPr>
        <p:sp>
          <p:nvSpPr>
            <p:cNvPr id="17455" name="未知" descr="PE03255_"/>
            <p:cNvSpPr/>
            <p:nvPr/>
          </p:nvSpPr>
          <p:spPr bwMode="auto">
            <a:xfrm>
              <a:off x="384" y="0"/>
              <a:ext cx="576" cy="144"/>
            </a:xfrm>
            <a:custGeom>
              <a:avLst/>
              <a:gdLst>
                <a:gd name="T0" fmla="*/ 0 w 336"/>
                <a:gd name="T1" fmla="*/ 144 h 144"/>
                <a:gd name="T2" fmla="*/ 48 w 336"/>
                <a:gd name="T3" fmla="*/ 48 h 144"/>
                <a:gd name="T4" fmla="*/ 192 w 336"/>
                <a:gd name="T5" fmla="*/ 0 h 144"/>
                <a:gd name="T6" fmla="*/ 288 w 336"/>
                <a:gd name="T7" fmla="*/ 48 h 144"/>
                <a:gd name="T8" fmla="*/ 336 w 336"/>
                <a:gd name="T9" fmla="*/ 144 h 1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36"/>
                <a:gd name="T16" fmla="*/ 0 h 144"/>
                <a:gd name="T17" fmla="*/ 336 w 336"/>
                <a:gd name="T18" fmla="*/ 144 h 1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36" h="144">
                  <a:moveTo>
                    <a:pt x="0" y="144"/>
                  </a:moveTo>
                  <a:cubicBezTo>
                    <a:pt x="8" y="108"/>
                    <a:pt x="16" y="72"/>
                    <a:pt x="48" y="48"/>
                  </a:cubicBezTo>
                  <a:cubicBezTo>
                    <a:pt x="80" y="24"/>
                    <a:pt x="152" y="0"/>
                    <a:pt x="192" y="0"/>
                  </a:cubicBezTo>
                  <a:cubicBezTo>
                    <a:pt x="232" y="0"/>
                    <a:pt x="264" y="24"/>
                    <a:pt x="288" y="48"/>
                  </a:cubicBezTo>
                  <a:cubicBezTo>
                    <a:pt x="312" y="72"/>
                    <a:pt x="324" y="108"/>
                    <a:pt x="336" y="144"/>
                  </a:cubicBezTo>
                </a:path>
              </a:pathLst>
            </a:custGeom>
            <a:noFill/>
            <a:ln w="38100">
              <a:solidFill>
                <a:srgbClr val="990000"/>
              </a:solidFill>
              <a:round/>
              <a:tailEnd type="triangle" w="med" len="med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2486" name="Rectangle 22" descr="PE03255_"/>
            <p:cNvSpPr>
              <a:spLocks noChangeArrowheads="1"/>
            </p:cNvSpPr>
            <p:nvPr/>
          </p:nvSpPr>
          <p:spPr bwMode="auto">
            <a:xfrm>
              <a:off x="-160" y="528"/>
              <a:ext cx="912" cy="427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Book Antiqua" panose="02040602050305030304" pitchFamily="18" charset="0"/>
                  <a:ea typeface="华文新魏" panose="02010800040101010101" pitchFamily="2" charset="-122"/>
                </a:rPr>
                <a:t>=</a:t>
              </a:r>
              <a:r>
                <a:rPr lang="zh-CN" alt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华文中宋" panose="02010600040101010101" pitchFamily="2" charset="-122"/>
                </a:rPr>
                <a:t>x</a:t>
              </a:r>
              <a:r>
                <a:rPr lang="en-US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﹒</a:t>
              </a:r>
              <a:r>
                <a:rPr lang="zh-CN" altLang="en-US" sz="32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x</a:t>
              </a:r>
              <a:endPara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endParaRPr>
            </a:p>
          </p:txBody>
        </p:sp>
      </p:grpSp>
      <p:sp>
        <p:nvSpPr>
          <p:cNvPr id="62487" name="Rectangle 23" descr="PE03255_"/>
          <p:cNvSpPr>
            <a:spLocks noChangeArrowheads="1"/>
          </p:cNvSpPr>
          <p:nvPr/>
        </p:nvSpPr>
        <p:spPr bwMode="auto">
          <a:xfrm>
            <a:off x="1212850" y="5029200"/>
            <a:ext cx="16002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3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•</a:t>
            </a:r>
            <a:r>
              <a:rPr lang="zh-CN" alt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2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endParaRPr lang="en-US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2488" name="未知" descr="PE03255_"/>
          <p:cNvSpPr/>
          <p:nvPr/>
        </p:nvSpPr>
        <p:spPr bwMode="auto">
          <a:xfrm>
            <a:off x="2006600" y="3886200"/>
            <a:ext cx="1828800" cy="533400"/>
          </a:xfrm>
          <a:custGeom>
            <a:avLst/>
            <a:gdLst>
              <a:gd name="T0" fmla="*/ 0 w 736"/>
              <a:gd name="T1" fmla="*/ 248 h 248"/>
              <a:gd name="T2" fmla="*/ 48 w 736"/>
              <a:gd name="T3" fmla="*/ 152 h 248"/>
              <a:gd name="T4" fmla="*/ 144 w 736"/>
              <a:gd name="T5" fmla="*/ 56 h 248"/>
              <a:gd name="T6" fmla="*/ 288 w 736"/>
              <a:gd name="T7" fmla="*/ 8 h 248"/>
              <a:gd name="T8" fmla="*/ 432 w 736"/>
              <a:gd name="T9" fmla="*/ 8 h 248"/>
              <a:gd name="T10" fmla="*/ 624 w 736"/>
              <a:gd name="T11" fmla="*/ 56 h 248"/>
              <a:gd name="T12" fmla="*/ 720 w 736"/>
              <a:gd name="T13" fmla="*/ 152 h 248"/>
              <a:gd name="T14" fmla="*/ 720 w 736"/>
              <a:gd name="T15" fmla="*/ 248 h 24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736"/>
              <a:gd name="T25" fmla="*/ 0 h 248"/>
              <a:gd name="T26" fmla="*/ 736 w 736"/>
              <a:gd name="T27" fmla="*/ 248 h 24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736" h="248">
                <a:moveTo>
                  <a:pt x="0" y="248"/>
                </a:moveTo>
                <a:cubicBezTo>
                  <a:pt x="12" y="216"/>
                  <a:pt x="24" y="184"/>
                  <a:pt x="48" y="152"/>
                </a:cubicBezTo>
                <a:cubicBezTo>
                  <a:pt x="72" y="120"/>
                  <a:pt x="104" y="80"/>
                  <a:pt x="144" y="56"/>
                </a:cubicBezTo>
                <a:cubicBezTo>
                  <a:pt x="184" y="32"/>
                  <a:pt x="240" y="16"/>
                  <a:pt x="288" y="8"/>
                </a:cubicBezTo>
                <a:cubicBezTo>
                  <a:pt x="336" y="0"/>
                  <a:pt x="376" y="0"/>
                  <a:pt x="432" y="8"/>
                </a:cubicBezTo>
                <a:cubicBezTo>
                  <a:pt x="488" y="16"/>
                  <a:pt x="576" y="32"/>
                  <a:pt x="624" y="56"/>
                </a:cubicBezTo>
                <a:cubicBezTo>
                  <a:pt x="672" y="80"/>
                  <a:pt x="704" y="120"/>
                  <a:pt x="720" y="152"/>
                </a:cubicBezTo>
                <a:cubicBezTo>
                  <a:pt x="736" y="184"/>
                  <a:pt x="728" y="216"/>
                  <a:pt x="720" y="248"/>
                </a:cubicBezTo>
              </a:path>
            </a:pathLst>
          </a:custGeom>
          <a:noFill/>
          <a:ln w="38100">
            <a:solidFill>
              <a:srgbClr val="0000FF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2489" name="Rectangle 25" descr="PE03255_"/>
          <p:cNvSpPr>
            <a:spLocks noChangeArrowheads="1"/>
          </p:cNvSpPr>
          <p:nvPr/>
        </p:nvSpPr>
        <p:spPr bwMode="auto">
          <a:xfrm>
            <a:off x="2508250" y="5029200"/>
            <a:ext cx="17526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+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ahoma" panose="020B0604030504040204" pitchFamily="34" charset="0"/>
              </a:rPr>
              <a:t>3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• </a:t>
            </a:r>
            <a:r>
              <a:rPr lang="zh-CN" alt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1</a:t>
            </a:r>
          </a:p>
        </p:txBody>
      </p:sp>
      <p:sp>
        <p:nvSpPr>
          <p:cNvPr id="62490" name="未知" descr="PE03255_"/>
          <p:cNvSpPr/>
          <p:nvPr/>
        </p:nvSpPr>
        <p:spPr bwMode="auto">
          <a:xfrm>
            <a:off x="2616200" y="4724400"/>
            <a:ext cx="685800" cy="254000"/>
          </a:xfrm>
          <a:custGeom>
            <a:avLst/>
            <a:gdLst>
              <a:gd name="T0" fmla="*/ 0 w 432"/>
              <a:gd name="T1" fmla="*/ 48 h 160"/>
              <a:gd name="T2" fmla="*/ 96 w 432"/>
              <a:gd name="T3" fmla="*/ 144 h 160"/>
              <a:gd name="T4" fmla="*/ 288 w 432"/>
              <a:gd name="T5" fmla="*/ 144 h 160"/>
              <a:gd name="T6" fmla="*/ 384 w 432"/>
              <a:gd name="T7" fmla="*/ 96 h 160"/>
              <a:gd name="T8" fmla="*/ 432 w 432"/>
              <a:gd name="T9" fmla="*/ 0 h 1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32"/>
              <a:gd name="T16" fmla="*/ 0 h 160"/>
              <a:gd name="T17" fmla="*/ 432 w 432"/>
              <a:gd name="T18" fmla="*/ 160 h 1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32" h="160">
                <a:moveTo>
                  <a:pt x="0" y="48"/>
                </a:moveTo>
                <a:cubicBezTo>
                  <a:pt x="24" y="88"/>
                  <a:pt x="48" y="128"/>
                  <a:pt x="96" y="144"/>
                </a:cubicBezTo>
                <a:cubicBezTo>
                  <a:pt x="144" y="160"/>
                  <a:pt x="240" y="152"/>
                  <a:pt x="288" y="144"/>
                </a:cubicBezTo>
                <a:cubicBezTo>
                  <a:pt x="336" y="136"/>
                  <a:pt x="360" y="120"/>
                  <a:pt x="384" y="96"/>
                </a:cubicBezTo>
                <a:cubicBezTo>
                  <a:pt x="408" y="72"/>
                  <a:pt x="420" y="36"/>
                  <a:pt x="432" y="0"/>
                </a:cubicBezTo>
              </a:path>
            </a:pathLst>
          </a:custGeom>
          <a:noFill/>
          <a:ln w="38100">
            <a:solidFill>
              <a:srgbClr val="9900CC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2491" name="Rectangle 27" descr="PE03255_"/>
          <p:cNvSpPr>
            <a:spLocks noChangeArrowheads="1"/>
          </p:cNvSpPr>
          <p:nvPr/>
        </p:nvSpPr>
        <p:spPr bwMode="auto">
          <a:xfrm>
            <a:off x="3735388" y="5011738"/>
            <a:ext cx="1439862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-1</a:t>
            </a:r>
            <a: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•</a:t>
            </a:r>
            <a:r>
              <a:rPr lang="zh-CN" alt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2</a:t>
            </a:r>
            <a: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 x</a:t>
            </a:r>
          </a:p>
        </p:txBody>
      </p:sp>
      <p:sp>
        <p:nvSpPr>
          <p:cNvPr id="62492" name="未知" descr="PE03255_"/>
          <p:cNvSpPr/>
          <p:nvPr/>
        </p:nvSpPr>
        <p:spPr bwMode="auto">
          <a:xfrm>
            <a:off x="2616200" y="4724400"/>
            <a:ext cx="1143000" cy="381000"/>
          </a:xfrm>
          <a:custGeom>
            <a:avLst/>
            <a:gdLst>
              <a:gd name="T0" fmla="*/ 0 w 816"/>
              <a:gd name="T1" fmla="*/ 48 h 240"/>
              <a:gd name="T2" fmla="*/ 144 w 816"/>
              <a:gd name="T3" fmla="*/ 192 h 240"/>
              <a:gd name="T4" fmla="*/ 384 w 816"/>
              <a:gd name="T5" fmla="*/ 240 h 240"/>
              <a:gd name="T6" fmla="*/ 624 w 816"/>
              <a:gd name="T7" fmla="*/ 192 h 240"/>
              <a:gd name="T8" fmla="*/ 768 w 816"/>
              <a:gd name="T9" fmla="*/ 96 h 240"/>
              <a:gd name="T10" fmla="*/ 816 w 816"/>
              <a:gd name="T11" fmla="*/ 0 h 24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816"/>
              <a:gd name="T19" fmla="*/ 0 h 240"/>
              <a:gd name="T20" fmla="*/ 816 w 816"/>
              <a:gd name="T21" fmla="*/ 240 h 24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816" h="240">
                <a:moveTo>
                  <a:pt x="0" y="48"/>
                </a:moveTo>
                <a:cubicBezTo>
                  <a:pt x="40" y="104"/>
                  <a:pt x="80" y="160"/>
                  <a:pt x="144" y="192"/>
                </a:cubicBezTo>
                <a:cubicBezTo>
                  <a:pt x="208" y="224"/>
                  <a:pt x="304" y="240"/>
                  <a:pt x="384" y="240"/>
                </a:cubicBezTo>
                <a:cubicBezTo>
                  <a:pt x="464" y="240"/>
                  <a:pt x="560" y="216"/>
                  <a:pt x="624" y="192"/>
                </a:cubicBezTo>
                <a:cubicBezTo>
                  <a:pt x="688" y="168"/>
                  <a:pt x="736" y="128"/>
                  <a:pt x="768" y="96"/>
                </a:cubicBezTo>
                <a:cubicBezTo>
                  <a:pt x="800" y="64"/>
                  <a:pt x="808" y="32"/>
                  <a:pt x="816" y="0"/>
                </a:cubicBezTo>
              </a:path>
            </a:pathLst>
          </a:custGeom>
          <a:noFill/>
          <a:ln w="38100">
            <a:solidFill>
              <a:schemeClr val="tx1"/>
            </a:solidFill>
            <a:round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2493" name="Rectangle 29" descr="PE03255_"/>
          <p:cNvSpPr>
            <a:spLocks noChangeArrowheads="1"/>
          </p:cNvSpPr>
          <p:nvPr/>
        </p:nvSpPr>
        <p:spPr bwMode="auto">
          <a:xfrm>
            <a:off x="5111750" y="4953000"/>
            <a:ext cx="45397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−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Symbol" panose="05050102010706020507" pitchFamily="18" charset="2"/>
              <a:cs typeface="Tahoma" panose="020B0604030504040204" pitchFamily="34" charset="0"/>
            </a:endParaRPr>
          </a:p>
        </p:txBody>
      </p:sp>
      <p:sp>
        <p:nvSpPr>
          <p:cNvPr id="62494" name="Rectangle 30" descr="PE03255_"/>
          <p:cNvSpPr>
            <a:spLocks noChangeArrowheads="1"/>
          </p:cNvSpPr>
          <p:nvPr/>
        </p:nvSpPr>
        <p:spPr bwMode="auto">
          <a:xfrm>
            <a:off x="5403850" y="4953000"/>
            <a:ext cx="6921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1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2495" name="Rectangle 31" descr="PE03255_"/>
          <p:cNvSpPr>
            <a:spLocks noChangeArrowheads="1"/>
          </p:cNvSpPr>
          <p:nvPr/>
        </p:nvSpPr>
        <p:spPr bwMode="auto">
          <a:xfrm>
            <a:off x="908050" y="5607050"/>
            <a:ext cx="4619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华文新魏" panose="02010800040101010101" pitchFamily="2" charset="-122"/>
              </a:rPr>
              <a:t>=</a:t>
            </a:r>
          </a:p>
        </p:txBody>
      </p:sp>
      <p:sp>
        <p:nvSpPr>
          <p:cNvPr id="62496" name="Rectangle 32" descr="PE03255_"/>
          <p:cNvSpPr>
            <a:spLocks noChangeArrowheads="1"/>
          </p:cNvSpPr>
          <p:nvPr/>
        </p:nvSpPr>
        <p:spPr bwMode="auto">
          <a:xfrm>
            <a:off x="1289050" y="5610225"/>
            <a:ext cx="10668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6</a:t>
            </a:r>
            <a:r>
              <a:rPr lang="zh-CN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zh-CN" altLang="en-US" sz="3600" b="1" i="1" baseline="300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endParaRPr lang="en-US" sz="3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2497" name="Rectangle 33" descr="PE03255_"/>
          <p:cNvSpPr>
            <a:spLocks noChangeArrowheads="1"/>
          </p:cNvSpPr>
          <p:nvPr/>
        </p:nvSpPr>
        <p:spPr bwMode="auto">
          <a:xfrm>
            <a:off x="2041525" y="5610225"/>
            <a:ext cx="13811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+3</a:t>
            </a:r>
            <a:r>
              <a:rPr lang="zh-CN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endParaRPr lang="en-US" sz="3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2498" name="Rectangle 34" descr="PE03255_"/>
          <p:cNvSpPr>
            <a:spLocks noChangeArrowheads="1"/>
          </p:cNvSpPr>
          <p:nvPr/>
        </p:nvSpPr>
        <p:spPr bwMode="auto">
          <a:xfrm>
            <a:off x="2965450" y="5607050"/>
            <a:ext cx="10763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-2</a:t>
            </a: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zh-CN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endParaRPr lang="en-US" sz="3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2499" name="Rectangle 35" descr="PE03255_"/>
          <p:cNvSpPr>
            <a:spLocks noChangeArrowheads="1"/>
          </p:cNvSpPr>
          <p:nvPr/>
        </p:nvSpPr>
        <p:spPr bwMode="auto">
          <a:xfrm>
            <a:off x="4032250" y="5622925"/>
            <a:ext cx="11430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− 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ahoma" panose="020B0604030504040204" pitchFamily="34" charset="0"/>
              </a:rPr>
              <a:t>1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ahoma" panose="020B0604030504040204" pitchFamily="34" charset="0"/>
            </a:endParaRPr>
          </a:p>
        </p:txBody>
      </p:sp>
      <p:sp>
        <p:nvSpPr>
          <p:cNvPr id="62500" name="Rectangle 36" descr="PE03255_"/>
          <p:cNvSpPr>
            <a:spLocks noChangeArrowheads="1"/>
          </p:cNvSpPr>
          <p:nvPr/>
        </p:nvSpPr>
        <p:spPr bwMode="auto">
          <a:xfrm>
            <a:off x="908050" y="6248400"/>
            <a:ext cx="430213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华文新魏" panose="02010800040101010101" pitchFamily="2" charset="-122"/>
              </a:rPr>
              <a:t>=</a:t>
            </a:r>
          </a:p>
        </p:txBody>
      </p:sp>
      <p:sp>
        <p:nvSpPr>
          <p:cNvPr id="62501" name="Rectangle 37" descr="PE03255_"/>
          <p:cNvSpPr>
            <a:spLocks noChangeArrowheads="1"/>
          </p:cNvSpPr>
          <p:nvPr/>
        </p:nvSpPr>
        <p:spPr bwMode="auto">
          <a:xfrm>
            <a:off x="1365250" y="6172200"/>
            <a:ext cx="41910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6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zh-CN" altLang="en-US" sz="36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 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+</a:t>
            </a:r>
            <a:r>
              <a:rPr lang="zh-CN" alt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 − 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Tahoma" panose="020B0604030504040204" pitchFamily="34" charset="0"/>
              </a:rPr>
              <a:t>1</a:t>
            </a:r>
            <a:endParaRPr lang="en-US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grpSp>
        <p:nvGrpSpPr>
          <p:cNvPr id="4" name="Group 38"/>
          <p:cNvGrpSpPr/>
          <p:nvPr/>
        </p:nvGrpSpPr>
        <p:grpSpPr bwMode="auto">
          <a:xfrm>
            <a:off x="5715000" y="1647825"/>
            <a:ext cx="3657600" cy="4648200"/>
            <a:chOff x="0" y="30"/>
            <a:chExt cx="2304" cy="2928"/>
          </a:xfrm>
        </p:grpSpPr>
        <p:sp>
          <p:nvSpPr>
            <p:cNvPr id="62503" name="Rectangle 39" descr="PE03255_"/>
            <p:cNvSpPr>
              <a:spLocks noChangeArrowheads="1"/>
            </p:cNvSpPr>
            <p:nvPr/>
          </p:nvSpPr>
          <p:spPr bwMode="auto">
            <a:xfrm>
              <a:off x="96" y="1016"/>
              <a:ext cx="2064" cy="114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>
              <a:spAutoFit/>
            </a:bodyPr>
            <a:lstStyle/>
            <a:p>
              <a:pPr eaLnBrk="0" hangingPunct="0">
                <a:defRPr/>
              </a:pPr>
              <a:r>
                <a:rPr lang="zh-CN" altLang="en-US" sz="28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      </a:t>
              </a:r>
              <a:r>
                <a:rPr lang="zh-CN" alt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所得</a:t>
              </a:r>
              <a:r>
                <a:rPr lang="zh-CN" alt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积的符号由</a:t>
              </a:r>
              <a:r>
                <a:rPr lang="zh-CN" alt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这两项的符号来确定：</a:t>
              </a:r>
              <a:r>
                <a:rPr lang="zh-CN" altLang="en-US" sz="28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负负</a:t>
              </a:r>
              <a:r>
                <a:rPr lang="zh-CN" alt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得正，</a:t>
              </a:r>
              <a:r>
                <a:rPr lang="zh-CN" altLang="en-US" sz="28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一正一负</a:t>
              </a:r>
              <a:r>
                <a:rPr lang="zh-CN" alt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楷体_GB2312" pitchFamily="49" charset="-122"/>
                </a:rPr>
                <a:t>得负。</a:t>
              </a:r>
            </a:p>
          </p:txBody>
        </p:sp>
        <p:grpSp>
          <p:nvGrpSpPr>
            <p:cNvPr id="17445" name="Group 41"/>
            <p:cNvGrpSpPr/>
            <p:nvPr/>
          </p:nvGrpSpPr>
          <p:grpSpPr bwMode="auto">
            <a:xfrm>
              <a:off x="0" y="30"/>
              <a:ext cx="2160" cy="2928"/>
              <a:chOff x="0" y="30"/>
              <a:chExt cx="2160" cy="2928"/>
            </a:xfrm>
          </p:grpSpPr>
          <p:sp>
            <p:nvSpPr>
              <p:cNvPr id="62508" name="Rectangle 44"/>
              <p:cNvSpPr>
                <a:spLocks noChangeArrowheads="1"/>
              </p:cNvSpPr>
              <p:nvPr/>
            </p:nvSpPr>
            <p:spPr bwMode="auto">
              <a:xfrm>
                <a:off x="0" y="48"/>
                <a:ext cx="624" cy="330"/>
              </a:xfrm>
              <a:prstGeom prst="rect">
                <a:avLst/>
              </a:prstGeom>
              <a:solidFill>
                <a:srgbClr val="FFFFFF"/>
              </a:solidFill>
              <a:effectLst/>
            </p:spPr>
            <p:txBody>
              <a:bodyPr wrap="square">
                <a:spAutoFit/>
              </a:bodyPr>
              <a:lstStyle/>
              <a:p>
                <a:pPr eaLnBrk="0" hangingPunct="0">
                  <a:defRPr/>
                </a:pPr>
                <a:r>
                  <a:rPr lang="zh-CN" altLang="en-US" sz="28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黑体" panose="02010609060101010101" pitchFamily="2" charset="-122"/>
                    <a:ea typeface="黑体" panose="02010609060101010101" pitchFamily="2" charset="-122"/>
                  </a:rPr>
                  <a:t>注意</a:t>
                </a:r>
                <a:endParaRPr lang="zh-CN" alt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  <a:cs typeface="Tahoma" panose="020B0604030504040204" pitchFamily="34" charset="0"/>
                </a:endParaRPr>
              </a:p>
            </p:txBody>
          </p:sp>
          <p:sp>
            <p:nvSpPr>
              <p:cNvPr id="62511" name="Text Box 47" descr="PE03255_"/>
              <p:cNvSpPr txBox="1">
                <a:spLocks noChangeArrowheads="1"/>
              </p:cNvSpPr>
              <p:nvPr/>
            </p:nvSpPr>
            <p:spPr bwMode="auto">
              <a:xfrm>
                <a:off x="0" y="442"/>
                <a:ext cx="2160" cy="596"/>
              </a:xfrm>
              <a:prstGeom prst="rect">
                <a:avLst/>
              </a:prstGeom>
              <a:noFill/>
              <a:ln w="9525">
                <a:noFill/>
                <a:miter lim="800000"/>
              </a:ln>
              <a:effectLst/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zh-CN" altLang="en-US" sz="28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楷体_GB2312" pitchFamily="49" charset="-122"/>
                  </a:rPr>
                  <a:t>        两</a:t>
                </a:r>
                <a:r>
                  <a:rPr lang="zh-CN" altLang="en-US" sz="2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楷体_GB2312" pitchFamily="49" charset="-122"/>
                  </a:rPr>
                  <a:t>项相乘</a:t>
                </a:r>
                <a:r>
                  <a:rPr lang="zh-CN" altLang="en-US" sz="28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楷体_GB2312" pitchFamily="49" charset="-122"/>
                  </a:rPr>
                  <a:t>时，先</a:t>
                </a:r>
                <a:r>
                  <a:rPr lang="zh-CN" altLang="en-US" sz="2800" b="1" dirty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anose="02020603050405020304" pitchFamily="18" charset="0"/>
                    <a:ea typeface="楷体_GB2312" pitchFamily="49" charset="-122"/>
                  </a:rPr>
                  <a:t>定符号。</a:t>
                </a:r>
              </a:p>
            </p:txBody>
          </p:sp>
          <p:sp>
            <p:nvSpPr>
              <p:cNvPr id="17449" name="未知" descr="PE03255_"/>
              <p:cNvSpPr/>
              <p:nvPr/>
            </p:nvSpPr>
            <p:spPr bwMode="auto">
              <a:xfrm>
                <a:off x="0" y="30"/>
                <a:ext cx="2016" cy="2928"/>
              </a:xfrm>
              <a:custGeom>
                <a:avLst/>
                <a:gdLst>
                  <a:gd name="T0" fmla="*/ 2016 w 2016"/>
                  <a:gd name="T1" fmla="*/ 0 h 2928"/>
                  <a:gd name="T2" fmla="*/ 0 w 2016"/>
                  <a:gd name="T3" fmla="*/ 0 h 2928"/>
                  <a:gd name="T4" fmla="*/ 0 w 2016"/>
                  <a:gd name="T5" fmla="*/ 2928 h 2928"/>
                  <a:gd name="T6" fmla="*/ 0 60000 65536"/>
                  <a:gd name="T7" fmla="*/ 0 60000 65536"/>
                  <a:gd name="T8" fmla="*/ 0 60000 65536"/>
                  <a:gd name="T9" fmla="*/ 0 w 2016"/>
                  <a:gd name="T10" fmla="*/ 0 h 2928"/>
                  <a:gd name="T11" fmla="*/ 2016 w 2016"/>
                  <a:gd name="T12" fmla="*/ 2928 h 292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016" h="2928">
                    <a:moveTo>
                      <a:pt x="2016" y="0"/>
                    </a:moveTo>
                    <a:lnTo>
                      <a:pt x="0" y="0"/>
                    </a:lnTo>
                    <a:lnTo>
                      <a:pt x="0" y="2928"/>
                    </a:lnTo>
                  </a:path>
                </a:pathLst>
              </a:custGeom>
              <a:noFill/>
              <a:ln w="38100">
                <a:solidFill>
                  <a:srgbClr val="660033"/>
                </a:solidFill>
                <a:round/>
              </a:ln>
            </p:spPr>
            <p:txBody>
              <a:bodyPr/>
              <a:lstStyle/>
              <a:p>
                <a:endParaRPr lang="zh-CN" altLang="en-US"/>
              </a:p>
            </p:txBody>
          </p:sp>
        </p:grpSp>
        <p:sp>
          <p:nvSpPr>
            <p:cNvPr id="62514" name="Rectangle 50" descr="PE03255_"/>
            <p:cNvSpPr>
              <a:spLocks noChangeArrowheads="1"/>
            </p:cNvSpPr>
            <p:nvPr/>
          </p:nvSpPr>
          <p:spPr bwMode="auto">
            <a:xfrm>
              <a:off x="48" y="2112"/>
              <a:ext cx="2256" cy="60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defRPr/>
              </a:pPr>
              <a:r>
                <a:rPr lang="zh-CN" altLang="en-US" sz="2800" b="1" dirty="0" smtClean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        </a:t>
              </a:r>
              <a:r>
                <a:rPr lang="zh-CN" alt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最后</a:t>
              </a:r>
              <a:r>
                <a:rPr lang="zh-CN" alt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的结果要合并</a:t>
              </a:r>
              <a:r>
                <a:rPr lang="zh-CN" altLang="en-US" sz="28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同类项。</a:t>
              </a:r>
              <a:endParaRPr lang="en-US" altLang="zh-CN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endParaRPr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62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24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2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2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24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5" dur="5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0" dur="500"/>
                                        <p:tgtEl>
                                          <p:spTgt spid="62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62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9" dur="500"/>
                                        <p:tgtEl>
                                          <p:spTgt spid="62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4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62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3" dur="500"/>
                                        <p:tgtEl>
                                          <p:spTgt spid="62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2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3" dur="500"/>
                                        <p:tgtEl>
                                          <p:spTgt spid="62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62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300" fill="hold"/>
                                        <p:tgtEl>
                                          <p:spTgt spid="62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300" fill="hold"/>
                                        <p:tgtEl>
                                          <p:spTgt spid="62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62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4" dur="500"/>
                                        <p:tgtEl>
                                          <p:spTgt spid="62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9" dur="500"/>
                                        <p:tgtEl>
                                          <p:spTgt spid="62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4" dur="500"/>
                                        <p:tgtEl>
                                          <p:spTgt spid="62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29" dur="500"/>
                                        <p:tgtEl>
                                          <p:spTgt spid="62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4" dur="500"/>
                                        <p:tgtEl>
                                          <p:spTgt spid="62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39" dur="500"/>
                                        <p:tgtEl>
                                          <p:spTgt spid="62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44" dur="500"/>
                                        <p:tgtEl>
                                          <p:spTgt spid="62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9" dur="500"/>
                                        <p:tgtEl>
                                          <p:spTgt spid="62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2" grpId="0" animBg="1"/>
      <p:bldP spid="62473" grpId="0" build="p" autoUpdateAnimBg="0" advAuto="0"/>
      <p:bldP spid="62474" grpId="0" animBg="1"/>
      <p:bldP spid="62475" grpId="0" build="p" autoUpdateAnimBg="0"/>
      <p:bldP spid="62476" grpId="0" animBg="1"/>
      <p:bldP spid="62477" grpId="0" build="p" autoUpdateAnimBg="0"/>
      <p:bldP spid="62478" grpId="0" animBg="1"/>
      <p:bldP spid="62479" grpId="0" autoUpdateAnimBg="0"/>
      <p:bldP spid="62481" grpId="0" autoUpdateAnimBg="0"/>
      <p:bldP spid="62488" grpId="0" animBg="1"/>
      <p:bldP spid="62490" grpId="0" animBg="1"/>
      <p:bldP spid="62492" grpId="0" animBg="1"/>
      <p:bldP spid="62494" grpId="0" build="p" autoUpdateAnimBg="0"/>
      <p:bldP spid="62494" grpId="1" build="allAtOnce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228600" y="0"/>
            <a:ext cx="8001000" cy="78175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40000"/>
              </a:lnSpc>
              <a:defRPr/>
            </a:pPr>
            <a:r>
              <a:rPr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</a:rPr>
              <a:t>【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例</a:t>
            </a:r>
            <a:r>
              <a:rPr lang="en-US" altLang="zh-CN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幼圆" panose="02010509060101010101" pitchFamily="49" charset="-122"/>
                <a:ea typeface="幼圆" panose="02010509060101010101" pitchFamily="49" charset="-122"/>
              </a:rPr>
              <a:t>2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黑体" panose="02010609060101010101" pitchFamily="2" charset="-122"/>
              </a:rPr>
              <a:t>】</a:t>
            </a:r>
            <a:r>
              <a:rPr lang="zh-CN" altLang="en-US" sz="2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计算：</a:t>
            </a:r>
            <a:endParaRPr lang="en-US" sz="28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3491" name="Rectangle 3" descr="PE03255_"/>
          <p:cNvSpPr>
            <a:spLocks noChangeArrowheads="1"/>
          </p:cNvSpPr>
          <p:nvPr/>
        </p:nvSpPr>
        <p:spPr bwMode="auto">
          <a:xfrm>
            <a:off x="381000" y="914400"/>
            <a:ext cx="830580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algn="just">
              <a:spcAft>
                <a:spcPct val="20000"/>
              </a:spcAft>
              <a:defRPr/>
            </a:pP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（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1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）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−3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)(x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+7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 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，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(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2)(2</a:t>
            </a:r>
            <a:r>
              <a:rPr lang="en-US" altLang="zh-CN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+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5</a:t>
            </a:r>
            <a:r>
              <a:rPr lang="en-US" altLang="zh-CN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)(3</a:t>
            </a:r>
            <a:r>
              <a:rPr lang="en-US" altLang="zh-CN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−2</a:t>
            </a:r>
            <a:r>
              <a:rPr lang="en-US" altLang="zh-CN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。</a:t>
            </a:r>
            <a:endParaRPr lang="zh-CN" alt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grpSp>
        <p:nvGrpSpPr>
          <p:cNvPr id="2" name="Group 4"/>
          <p:cNvGrpSpPr/>
          <p:nvPr/>
        </p:nvGrpSpPr>
        <p:grpSpPr bwMode="auto">
          <a:xfrm>
            <a:off x="0" y="1600200"/>
            <a:ext cx="5334000" cy="923926"/>
            <a:chOff x="0" y="0"/>
            <a:chExt cx="2592" cy="582"/>
          </a:xfrm>
        </p:grpSpPr>
        <p:sp>
          <p:nvSpPr>
            <p:cNvPr id="63493" name="Rectangle 5" descr="PE03255_"/>
            <p:cNvSpPr>
              <a:spLocks noChangeArrowheads="1"/>
            </p:cNvSpPr>
            <p:nvPr/>
          </p:nvSpPr>
          <p:spPr bwMode="auto">
            <a:xfrm>
              <a:off x="0" y="152"/>
              <a:ext cx="353" cy="365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zh-CN" altLang="en-US" sz="32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2" charset="-122"/>
                </a:rPr>
                <a:t>解:</a:t>
              </a:r>
              <a:endPara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endParaRPr>
            </a:p>
          </p:txBody>
        </p:sp>
        <p:sp>
          <p:nvSpPr>
            <p:cNvPr id="63494" name="Text Box 6" descr="PE03255_"/>
            <p:cNvSpPr txBox="1">
              <a:spLocks noChangeArrowheads="1"/>
            </p:cNvSpPr>
            <p:nvPr/>
          </p:nvSpPr>
          <p:spPr bwMode="auto">
            <a:xfrm>
              <a:off x="192" y="0"/>
              <a:ext cx="2400" cy="58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 eaLnBrk="0" hangingPunct="0">
                <a:lnSpc>
                  <a:spcPct val="150000"/>
                </a:lnSpc>
                <a:spcBef>
                  <a:spcPct val="25000"/>
                </a:spcBef>
                <a:defRPr/>
              </a:pPr>
              <a:r>
                <a:rPr lang="zh-CN" altLang="en-US" sz="36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  <a:sym typeface="Wingdings" panose="05000000000000000000" pitchFamily="2" charset="2"/>
                </a:rPr>
                <a:t>（</a:t>
              </a:r>
              <a:r>
                <a:rPr lang="en-US" altLang="zh-CN" sz="36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ea typeface="黑体" panose="02010609060101010101" pitchFamily="2" charset="-122"/>
                  <a:sym typeface="Wingdings" panose="05000000000000000000" pitchFamily="2" charset="2"/>
                </a:rPr>
                <a:t>1</a:t>
              </a:r>
              <a:r>
                <a:rPr lang="zh-CN" altLang="en-US" sz="36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华文中宋" panose="02010600040101010101" pitchFamily="2" charset="-122"/>
                  <a:ea typeface="华文中宋" panose="02010600040101010101" pitchFamily="2" charset="-122"/>
                  <a:sym typeface="Wingdings" panose="05000000000000000000" pitchFamily="2" charset="2"/>
                </a:rPr>
                <a:t>）</a:t>
              </a:r>
              <a:r>
                <a:rPr lang="en-US" altLang="zh-CN" sz="36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(</a:t>
              </a:r>
              <a:r>
                <a:rPr lang="en-US" altLang="zh-CN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−3</a:t>
              </a:r>
              <a:r>
                <a:rPr lang="en-US" altLang="zh-CN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zh-CN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)(</a:t>
              </a:r>
              <a:r>
                <a:rPr lang="en-US" altLang="zh-CN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en-US" altLang="zh-CN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+7</a:t>
              </a:r>
              <a:r>
                <a:rPr lang="en-US" altLang="zh-CN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r>
                <a:rPr lang="en-US" altLang="zh-CN" sz="36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)</a:t>
              </a:r>
              <a:r>
                <a:rPr lang="zh-CN" altLang="en-US" sz="3600" b="1" dirty="0" smtClean="0"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，</a:t>
              </a:r>
              <a:r>
                <a:rPr lang="en-US" altLang="zh-CN" sz="3600" dirty="0" smtClean="0">
                  <a:latin typeface="Arial" panose="020B0604020202020204" pitchFamily="34" charset="0"/>
                </a:rPr>
                <a:t> </a:t>
              </a:r>
              <a:endParaRPr lang="en-US" altLang="zh-CN" sz="3600" dirty="0">
                <a:latin typeface="Arial" panose="020B0604020202020204" pitchFamily="34" charset="0"/>
              </a:endParaRPr>
            </a:p>
          </p:txBody>
        </p:sp>
      </p:grpSp>
      <p:sp>
        <p:nvSpPr>
          <p:cNvPr id="63495" name="Rectangle 7" descr="PE03255_"/>
          <p:cNvSpPr>
            <a:spLocks noChangeArrowheads="1"/>
          </p:cNvSpPr>
          <p:nvPr/>
        </p:nvSpPr>
        <p:spPr bwMode="auto">
          <a:xfrm>
            <a:off x="1828800" y="2590800"/>
            <a:ext cx="379413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Tahoma" panose="020B0604030504040204" pitchFamily="34" charset="0"/>
              </a:rPr>
              <a:t>+</a:t>
            </a:r>
            <a:endParaRPr lang="en-US" sz="2800" b="1">
              <a:effectLst>
                <a:outerShdw blurRad="38100" dist="38100" dir="2700000" algn="tl">
                  <a:srgbClr val="C0C0C0"/>
                </a:outerShdw>
              </a:effectLst>
              <a:latin typeface="Symbol" panose="05050102010706020507" pitchFamily="18" charset="2"/>
              <a:cs typeface="Tahoma" panose="020B0604030504040204" pitchFamily="34" charset="0"/>
            </a:endParaRPr>
          </a:p>
        </p:txBody>
      </p:sp>
      <p:sp>
        <p:nvSpPr>
          <p:cNvPr id="63496" name="Rectangle 8" descr="PE03255_"/>
          <p:cNvSpPr>
            <a:spLocks noChangeArrowheads="1"/>
          </p:cNvSpPr>
          <p:nvPr/>
        </p:nvSpPr>
        <p:spPr bwMode="auto">
          <a:xfrm>
            <a:off x="2209800" y="2590800"/>
            <a:ext cx="10668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7</a:t>
            </a: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endParaRPr lang="en-US" sz="32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3497" name="Rectangle 9" descr="PE03255_"/>
          <p:cNvSpPr>
            <a:spLocks noChangeArrowheads="1"/>
          </p:cNvSpPr>
          <p:nvPr/>
        </p:nvSpPr>
        <p:spPr bwMode="auto">
          <a:xfrm>
            <a:off x="3048000" y="2590800"/>
            <a:ext cx="1087157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− </a:t>
            </a:r>
            <a:r>
              <a:rPr lang="zh-CN" alt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3</a:t>
            </a: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yx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498" name="Rectangle 10" descr="PE03255_"/>
          <p:cNvSpPr>
            <a:spLocks noChangeArrowheads="1"/>
          </p:cNvSpPr>
          <p:nvPr/>
        </p:nvSpPr>
        <p:spPr bwMode="auto">
          <a:xfrm>
            <a:off x="4114800" y="2590800"/>
            <a:ext cx="396875" cy="51911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2800" b="1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-</a:t>
            </a:r>
            <a:endParaRPr lang="en-US" sz="32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63499" name="Rectangle 11" descr="PE03255_"/>
          <p:cNvSpPr>
            <a:spLocks noChangeArrowheads="1"/>
          </p:cNvSpPr>
          <p:nvPr/>
        </p:nvSpPr>
        <p:spPr bwMode="auto">
          <a:xfrm>
            <a:off x="990600" y="3154363"/>
            <a:ext cx="430213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2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华文新魏" panose="02010800040101010101" pitchFamily="2" charset="-122"/>
              </a:rPr>
              <a:t>=</a:t>
            </a:r>
          </a:p>
        </p:txBody>
      </p:sp>
      <p:sp>
        <p:nvSpPr>
          <p:cNvPr id="63500" name="Rectangle 12" descr="PE03255_"/>
          <p:cNvSpPr>
            <a:spLocks noChangeArrowheads="1"/>
          </p:cNvSpPr>
          <p:nvPr/>
        </p:nvSpPr>
        <p:spPr bwMode="auto">
          <a:xfrm>
            <a:off x="1295400" y="3154363"/>
            <a:ext cx="35814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x</a:t>
            </a:r>
            <a:r>
              <a:rPr lang="zh-CN" altLang="en-US" sz="32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 </a:t>
            </a:r>
            <a:r>
              <a:rPr lang="zh-CN" alt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+4xy-21y</a:t>
            </a:r>
            <a:r>
              <a:rPr lang="zh-CN" altLang="en-US" sz="32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2</a:t>
            </a:r>
            <a:r>
              <a:rPr lang="zh-CN" altLang="en-US" sz="32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；</a:t>
            </a:r>
            <a:r>
              <a:rPr lang="zh-CN" altLang="en-US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C0C0C0"/>
                </a:outerShdw>
              </a:effectLst>
              <a:latin typeface="Courier New" panose="02070309020205020404" pitchFamily="49" charset="0"/>
              <a:ea typeface="MS PGothic" panose="020B0600070205080204" pitchFamily="34" charset="-128"/>
            </a:endParaRPr>
          </a:p>
        </p:txBody>
      </p:sp>
      <p:sp>
        <p:nvSpPr>
          <p:cNvPr id="63501" name="Rectangle 13" descr="PE03255_"/>
          <p:cNvSpPr>
            <a:spLocks noChangeArrowheads="1"/>
          </p:cNvSpPr>
          <p:nvPr/>
        </p:nvSpPr>
        <p:spPr bwMode="auto">
          <a:xfrm>
            <a:off x="4572000" y="2620963"/>
            <a:ext cx="1447800" cy="57943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21</a:t>
            </a:r>
            <a:r>
              <a:rPr lang="en-US" altLang="zh-CN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y</a:t>
            </a:r>
            <a:r>
              <a:rPr lang="en-US" altLang="zh-CN" sz="32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</a:p>
        </p:txBody>
      </p:sp>
      <p:sp>
        <p:nvSpPr>
          <p:cNvPr id="63502" name="Rectangle 14" descr="PE03255_"/>
          <p:cNvSpPr>
            <a:spLocks noChangeArrowheads="1"/>
          </p:cNvSpPr>
          <p:nvPr/>
        </p:nvSpPr>
        <p:spPr bwMode="auto">
          <a:xfrm>
            <a:off x="381000" y="3773269"/>
            <a:ext cx="4714752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（2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）(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+5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)(3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−2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)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3503" name="Rectangle 15" descr="PE03255_"/>
          <p:cNvSpPr>
            <a:spLocks noChangeArrowheads="1"/>
          </p:cNvSpPr>
          <p:nvPr/>
        </p:nvSpPr>
        <p:spPr bwMode="auto">
          <a:xfrm>
            <a:off x="990600" y="4495800"/>
            <a:ext cx="4619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华文新魏" panose="02010800040101010101" pitchFamily="2" charset="-122"/>
              </a:rPr>
              <a:t>=</a:t>
            </a:r>
          </a:p>
        </p:txBody>
      </p:sp>
      <p:sp>
        <p:nvSpPr>
          <p:cNvPr id="63504" name="Rectangle 16" descr="PE03255_"/>
          <p:cNvSpPr>
            <a:spLocks noChangeArrowheads="1"/>
          </p:cNvSpPr>
          <p:nvPr/>
        </p:nvSpPr>
        <p:spPr bwMode="auto">
          <a:xfrm>
            <a:off x="990600" y="2590800"/>
            <a:ext cx="1447800" cy="57943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华文新魏" panose="02010800040101010101" pitchFamily="2" charset="-122"/>
              </a:rPr>
              <a:t>=</a:t>
            </a: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x</a:t>
            </a:r>
            <a:r>
              <a:rPr lang="zh-CN" altLang="en-US" sz="32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华文新魏" panose="02010800040101010101" pitchFamily="2" charset="-122"/>
              </a:rPr>
              <a:t>2</a:t>
            </a:r>
            <a:endParaRPr lang="en-US" sz="3200" b="1" baseline="30000" dirty="0">
              <a:effectLst>
                <a:outerShdw blurRad="38100" dist="38100" dir="2700000" algn="tl">
                  <a:srgbClr val="C0C0C0"/>
                </a:outerShdw>
              </a:effectLst>
              <a:latin typeface="Book Antiqua" panose="02040602050305030304" pitchFamily="18" charset="0"/>
              <a:ea typeface="华文新魏" panose="02010800040101010101" pitchFamily="2" charset="-122"/>
            </a:endParaRPr>
          </a:p>
        </p:txBody>
      </p:sp>
      <p:sp>
        <p:nvSpPr>
          <p:cNvPr id="63505" name="Rectangle 17" descr="PE03255_"/>
          <p:cNvSpPr>
            <a:spLocks noChangeArrowheads="1"/>
          </p:cNvSpPr>
          <p:nvPr/>
        </p:nvSpPr>
        <p:spPr bwMode="auto">
          <a:xfrm>
            <a:off x="1447800" y="4419600"/>
            <a:ext cx="16002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•</a:t>
            </a:r>
            <a:r>
              <a:rPr lang="zh-CN" alt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3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endParaRPr lang="en-US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3506" name="Rectangle 18" descr="PE03255_"/>
          <p:cNvSpPr>
            <a:spLocks noChangeArrowheads="1"/>
          </p:cNvSpPr>
          <p:nvPr/>
        </p:nvSpPr>
        <p:spPr bwMode="auto">
          <a:xfrm>
            <a:off x="2514654" y="4419574"/>
            <a:ext cx="28194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  −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ahoma" panose="020B0604030504040204" pitchFamily="34" charset="0"/>
              </a:rPr>
              <a:t>2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• </a:t>
            </a:r>
            <a:r>
              <a:rPr lang="zh-CN" alt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2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y</a:t>
            </a:r>
            <a:endParaRPr lang="zh-CN" altLang="en-US" sz="3600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Microsoft Sans Serif" panose="020B0604020202020204" pitchFamily="34" charset="0"/>
              <a:sym typeface="MT Extra" panose="05050102010205020202" pitchFamily="18" charset="2"/>
            </a:endParaRPr>
          </a:p>
        </p:txBody>
      </p:sp>
      <p:sp>
        <p:nvSpPr>
          <p:cNvPr id="63507" name="Rectangle 19" descr="PE03255_"/>
          <p:cNvSpPr>
            <a:spLocks noChangeArrowheads="1"/>
          </p:cNvSpPr>
          <p:nvPr/>
        </p:nvSpPr>
        <p:spPr bwMode="auto">
          <a:xfrm>
            <a:off x="4038600" y="4419600"/>
            <a:ext cx="20320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 +5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• </a:t>
            </a:r>
            <a:r>
              <a:rPr lang="zh-CN" alt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3</a:t>
            </a:r>
            <a:r>
              <a:rPr lang="en-US" sz="3600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x</a:t>
            </a:r>
          </a:p>
        </p:txBody>
      </p:sp>
      <p:sp>
        <p:nvSpPr>
          <p:cNvPr id="63508" name="Rectangle 20" descr="PE03255_"/>
          <p:cNvSpPr>
            <a:spLocks noChangeArrowheads="1"/>
          </p:cNvSpPr>
          <p:nvPr/>
        </p:nvSpPr>
        <p:spPr bwMode="auto">
          <a:xfrm>
            <a:off x="5937250" y="4343400"/>
            <a:ext cx="45397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−</a:t>
            </a:r>
            <a:endParaRPr 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Symbol" panose="05050102010706020507" pitchFamily="18" charset="2"/>
              <a:cs typeface="Tahoma" panose="020B0604030504040204" pitchFamily="34" charset="0"/>
            </a:endParaRPr>
          </a:p>
        </p:txBody>
      </p:sp>
      <p:sp>
        <p:nvSpPr>
          <p:cNvPr id="63509" name="Rectangle 21" descr="PE03255_"/>
          <p:cNvSpPr>
            <a:spLocks noChangeArrowheads="1"/>
          </p:cNvSpPr>
          <p:nvPr/>
        </p:nvSpPr>
        <p:spPr bwMode="auto">
          <a:xfrm>
            <a:off x="6470650" y="4343400"/>
            <a:ext cx="16827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5y</a:t>
            </a:r>
            <a:r>
              <a:rPr 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•</a:t>
            </a:r>
            <a:r>
              <a:rPr lang="zh-CN" altLang="en-US" sz="3600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Microsoft Sans Serif" panose="020B0604020202020204" pitchFamily="34" charset="0"/>
                <a:sym typeface="MT Extra" panose="05050102010205020202" pitchFamily="18" charset="2"/>
              </a:rPr>
              <a:t>2</a:t>
            </a:r>
            <a:r>
              <a:rPr lang="zh-CN" alt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y</a:t>
            </a:r>
            <a:endParaRPr lang="en-US" sz="3600" b="1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3510" name="Rectangle 22" descr="PE03255_"/>
          <p:cNvSpPr>
            <a:spLocks noChangeArrowheads="1"/>
          </p:cNvSpPr>
          <p:nvPr/>
        </p:nvSpPr>
        <p:spPr bwMode="auto">
          <a:xfrm>
            <a:off x="990600" y="4956175"/>
            <a:ext cx="46196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华文新魏" panose="02010800040101010101" pitchFamily="2" charset="-122"/>
              </a:rPr>
              <a:t>=</a:t>
            </a:r>
          </a:p>
        </p:txBody>
      </p:sp>
      <p:sp>
        <p:nvSpPr>
          <p:cNvPr id="63511" name="Rectangle 23" descr="PE03255_"/>
          <p:cNvSpPr>
            <a:spLocks noChangeArrowheads="1"/>
          </p:cNvSpPr>
          <p:nvPr/>
        </p:nvSpPr>
        <p:spPr bwMode="auto">
          <a:xfrm>
            <a:off x="1371600" y="4953000"/>
            <a:ext cx="10668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6x</a:t>
            </a:r>
            <a:r>
              <a:rPr lang="zh-CN" altLang="en-US" sz="36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</a:t>
            </a:r>
            <a:endParaRPr lang="en-US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3512" name="Rectangle 24" descr="PE03255_"/>
          <p:cNvSpPr>
            <a:spLocks noChangeArrowheads="1"/>
          </p:cNvSpPr>
          <p:nvPr/>
        </p:nvSpPr>
        <p:spPr bwMode="auto">
          <a:xfrm>
            <a:off x="2209800" y="4953000"/>
            <a:ext cx="1381125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−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ahoma" panose="020B0604030504040204" pitchFamily="34" charset="0"/>
              </a:rPr>
              <a:t>4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xy</a:t>
            </a:r>
            <a:endParaRPr lang="en-US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3513" name="Rectangle 25" descr="PE03255_"/>
          <p:cNvSpPr>
            <a:spLocks noChangeArrowheads="1"/>
          </p:cNvSpPr>
          <p:nvPr/>
        </p:nvSpPr>
        <p:spPr bwMode="auto">
          <a:xfrm>
            <a:off x="3403600" y="4905375"/>
            <a:ext cx="1462088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Courier New" panose="02070309020205020404" pitchFamily="49" charset="0"/>
                <a:ea typeface="MS PGothic" panose="020B0600070205080204" pitchFamily="34" charset="-128"/>
              </a:rPr>
              <a:t>+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 15xy</a:t>
            </a:r>
            <a:endParaRPr lang="en-US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  <p:sp>
        <p:nvSpPr>
          <p:cNvPr id="63514" name="Rectangle 26" descr="PE03255_"/>
          <p:cNvSpPr>
            <a:spLocks noChangeArrowheads="1"/>
          </p:cNvSpPr>
          <p:nvPr/>
        </p:nvSpPr>
        <p:spPr bwMode="auto">
          <a:xfrm>
            <a:off x="4800594" y="4952960"/>
            <a:ext cx="19050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− </a:t>
            </a:r>
            <a:r>
              <a:rPr lang="zh-CN" alt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Tahoma" panose="020B0604030504040204" pitchFamily="34" charset="0"/>
              </a:rPr>
              <a:t>10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ahoma" panose="020B0604030504040204" pitchFamily="34" charset="0"/>
              </a:rPr>
              <a:t>y</a:t>
            </a:r>
            <a:r>
              <a:rPr lang="zh-CN" altLang="en-US" sz="36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ahoma" panose="020B0604030504040204" pitchFamily="34" charset="0"/>
              </a:rPr>
              <a:t>2</a:t>
            </a:r>
            <a:endParaRPr lang="en-US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ahoma" panose="020B0604030504040204" pitchFamily="34" charset="0"/>
            </a:endParaRPr>
          </a:p>
        </p:txBody>
      </p:sp>
      <p:sp>
        <p:nvSpPr>
          <p:cNvPr id="63515" name="Rectangle 27" descr="PE03255_"/>
          <p:cNvSpPr>
            <a:spLocks noChangeArrowheads="1"/>
          </p:cNvSpPr>
          <p:nvPr/>
        </p:nvSpPr>
        <p:spPr bwMode="auto">
          <a:xfrm>
            <a:off x="990600" y="5532438"/>
            <a:ext cx="430213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3600" b="1" i="1">
                <a:effectLst>
                  <a:outerShdw blurRad="38100" dist="38100" dir="2700000" algn="tl">
                    <a:srgbClr val="C0C0C0"/>
                  </a:outerShdw>
                </a:effectLst>
                <a:latin typeface="Book Antiqua" panose="02040602050305030304" pitchFamily="18" charset="0"/>
                <a:ea typeface="华文新魏" panose="02010800040101010101" pitchFamily="2" charset="-122"/>
              </a:rPr>
              <a:t>=</a:t>
            </a:r>
          </a:p>
        </p:txBody>
      </p:sp>
      <p:sp>
        <p:nvSpPr>
          <p:cNvPr id="63516" name="Rectangle 28" descr="PE03255_"/>
          <p:cNvSpPr>
            <a:spLocks noChangeArrowheads="1"/>
          </p:cNvSpPr>
          <p:nvPr/>
        </p:nvSpPr>
        <p:spPr bwMode="auto">
          <a:xfrm>
            <a:off x="1371600" y="5532438"/>
            <a:ext cx="41910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6x</a:t>
            </a:r>
            <a:r>
              <a:rPr lang="zh-CN" altLang="en-US" sz="3600" b="1" i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2 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Tahoma" panose="020B0604030504040204" pitchFamily="34" charset="0"/>
              </a:rPr>
              <a:t>+11</a:t>
            </a:r>
            <a:r>
              <a:rPr lang="zh-CN" alt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华文中宋" panose="02010600040101010101" pitchFamily="2" charset="-122"/>
              </a:rPr>
              <a:t>xy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− </a:t>
            </a:r>
            <a:r>
              <a:rPr lang="zh-CN" altLang="en-US" sz="36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Symbol" panose="05050102010706020507" pitchFamily="18" charset="2"/>
                <a:cs typeface="Tahoma" panose="020B0604030504040204" pitchFamily="34" charset="0"/>
              </a:rPr>
              <a:t>10</a:t>
            </a:r>
            <a:r>
              <a:rPr lang="zh-CN" altLang="en-US" sz="3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ahoma" panose="020B0604030504040204" pitchFamily="34" charset="0"/>
              </a:rPr>
              <a:t>y</a:t>
            </a:r>
            <a:r>
              <a:rPr lang="zh-CN" altLang="en-US" sz="3600" b="1" i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ahoma" panose="020B0604030504040204" pitchFamily="34" charset="0"/>
              </a:rPr>
              <a:t>2</a:t>
            </a:r>
            <a:endParaRPr lang="en-US" sz="3600" b="1" i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ea typeface="华文中宋" panose="02010600040101010101" pitchFamily="2" charset="-122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63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34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634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63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2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3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35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57" dur="500"/>
                                        <p:tgtEl>
                                          <p:spTgt spid="63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5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66" dur="500"/>
                                        <p:tgtEl>
                                          <p:spTgt spid="63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71" dur="500"/>
                                        <p:tgtEl>
                                          <p:spTgt spid="63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300" fill="hold"/>
                                        <p:tgtEl>
                                          <p:spTgt spid="63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300" fill="hold"/>
                                        <p:tgtEl>
                                          <p:spTgt spid="63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35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7" dur="500"/>
                                        <p:tgtEl>
                                          <p:spTgt spid="63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2" dur="500"/>
                                        <p:tgtEl>
                                          <p:spTgt spid="63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7" dur="500"/>
                                        <p:tgtEl>
                                          <p:spTgt spid="63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2" dur="500"/>
                                        <p:tgtEl>
                                          <p:spTgt spid="63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7" dur="500"/>
                                        <p:tgtEl>
                                          <p:spTgt spid="63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2" dur="500"/>
                                        <p:tgtEl>
                                          <p:spTgt spid="63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63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build="p" autoUpdateAnimBg="0" advAuto="0"/>
      <p:bldP spid="63496" grpId="0" build="p" autoUpdateAnimBg="0"/>
      <p:bldP spid="63497" grpId="0" build="p" autoUpdateAnimBg="0"/>
      <p:bldP spid="63498" grpId="0" autoUpdateAnimBg="0"/>
      <p:bldP spid="63499" grpId="0" autoUpdateAnimBg="0"/>
      <p:bldP spid="63500" grpId="0" build="p" autoUpdateAnimBg="0"/>
      <p:bldP spid="63501" grpId="0" autoUpdateAnimBg="0"/>
      <p:bldP spid="63502" grpId="0" autoUpdateAnimBg="0"/>
      <p:bldP spid="63503" grpId="0" autoUpdateAnimBg="0"/>
      <p:bldP spid="63504" grpId="0" autoUpdateAnimBg="0"/>
      <p:bldP spid="63505" grpId="0" build="p" autoUpdateAnimBg="0"/>
      <p:bldP spid="63506" grpId="0" autoUpdateAnimBg="0"/>
      <p:bldP spid="63507" grpId="0" autoUpdateAnimBg="0"/>
      <p:bldP spid="63508" grpId="0" build="p" autoUpdateAnimBg="0"/>
      <p:bldP spid="63509" grpId="0" build="p" autoUpdateAnimBg="0"/>
      <p:bldP spid="63510" grpId="0" autoUpdateAnimBg="0"/>
      <p:bldP spid="63511" grpId="0" autoUpdateAnimBg="0"/>
      <p:bldP spid="63512" grpId="0" autoUpdateAnimBg="0"/>
      <p:bldP spid="63513" grpId="0" autoUpdateAnimBg="0"/>
      <p:bldP spid="63514" grpId="0" autoUpdateAnimBg="0"/>
      <p:bldP spid="63515" grpId="0" autoUpdateAnimBg="0"/>
      <p:bldP spid="63516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1828800" y="2219325"/>
          <a:ext cx="55626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2" name="公式" r:id="rId4" imgW="1295400" imgH="228600" progId="Equation.3">
                  <p:embed/>
                </p:oleObj>
              </mc:Choice>
              <mc:Fallback>
                <p:oleObj name="公式" r:id="rId4" imgW="1295400" imgH="228600" progId="Equation.3">
                  <p:embed/>
                  <p:pic>
                    <p:nvPicPr>
                      <p:cNvPr id="0" name="图片 50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219325"/>
                        <a:ext cx="5562600" cy="981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7"/>
          <p:cNvGraphicFramePr>
            <a:graphicFrameLocks noChangeAspect="1"/>
          </p:cNvGraphicFramePr>
          <p:nvPr/>
        </p:nvGraphicFramePr>
        <p:xfrm>
          <a:off x="1828800" y="3335338"/>
          <a:ext cx="57150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3" name="公式" r:id="rId6" imgW="1295400" imgH="228600" progId="Equation.3">
                  <p:embed/>
                </p:oleObj>
              </mc:Choice>
              <mc:Fallback>
                <p:oleObj name="公式" r:id="rId6" imgW="1295400" imgH="228600" progId="Equation.3">
                  <p:embed/>
                  <p:pic>
                    <p:nvPicPr>
                      <p:cNvPr id="0" name="图片 50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335338"/>
                        <a:ext cx="5715000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1828800" y="4616450"/>
          <a:ext cx="5562600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4" name="公式" r:id="rId8" imgW="1346200" imgH="228600" progId="Equation.3">
                  <p:embed/>
                </p:oleObj>
              </mc:Choice>
              <mc:Fallback>
                <p:oleObj name="公式" r:id="rId8" imgW="1346200" imgH="228600" progId="Equation.3">
                  <p:embed/>
                  <p:pic>
                    <p:nvPicPr>
                      <p:cNvPr id="0" name="图片 50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616450"/>
                        <a:ext cx="5562600" cy="946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Text Box 9"/>
          <p:cNvSpPr txBox="1">
            <a:spLocks noChangeArrowheads="1"/>
          </p:cNvSpPr>
          <p:nvPr/>
        </p:nvSpPr>
        <p:spPr bwMode="auto">
          <a:xfrm>
            <a:off x="762000" y="2209800"/>
            <a:ext cx="160020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 smtClean="0"/>
              <a:t>1.</a:t>
            </a:r>
            <a:endParaRPr lang="zh-CN" altLang="en-US" sz="5400" dirty="0"/>
          </a:p>
        </p:txBody>
      </p:sp>
      <p:sp>
        <p:nvSpPr>
          <p:cNvPr id="3078" name="Text Box 10"/>
          <p:cNvSpPr txBox="1">
            <a:spLocks noChangeArrowheads="1"/>
          </p:cNvSpPr>
          <p:nvPr/>
        </p:nvSpPr>
        <p:spPr bwMode="auto">
          <a:xfrm>
            <a:off x="762000" y="3276600"/>
            <a:ext cx="160020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 smtClean="0"/>
              <a:t>2.</a:t>
            </a:r>
            <a:endParaRPr lang="zh-CN" altLang="en-US" sz="5400" dirty="0"/>
          </a:p>
        </p:txBody>
      </p:sp>
      <p:sp>
        <p:nvSpPr>
          <p:cNvPr id="3079" name="Text Box 11"/>
          <p:cNvSpPr txBox="1">
            <a:spLocks noChangeArrowheads="1"/>
          </p:cNvSpPr>
          <p:nvPr/>
        </p:nvSpPr>
        <p:spPr bwMode="auto">
          <a:xfrm>
            <a:off x="762000" y="4495800"/>
            <a:ext cx="1600200" cy="914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5400" dirty="0" smtClean="0"/>
              <a:t>3.</a:t>
            </a:r>
            <a:endParaRPr lang="zh-CN" altLang="en-US" sz="5400" dirty="0"/>
          </a:p>
        </p:txBody>
      </p:sp>
      <p:pic>
        <p:nvPicPr>
          <p:cNvPr id="3080" name="Picture 12" descr="0_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308725" y="-103188"/>
            <a:ext cx="2378075" cy="2179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WordArt 13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2819400" cy="1373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2700">
                  <a:solidFill>
                    <a:srgbClr val="3333CC"/>
                  </a:solidFill>
                  <a:rou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巩固新知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1143000" y="685800"/>
            <a:ext cx="43434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b="1" i="1" dirty="0" smtClean="0">
                <a:latin typeface="Tahoma" panose="020B0604030504040204" pitchFamily="34" charset="0"/>
              </a:rPr>
              <a:t>练习计算</a:t>
            </a:r>
            <a:r>
              <a:rPr lang="zh-CN" altLang="en-US" sz="4400" b="1" i="1" dirty="0">
                <a:latin typeface="Tahoma" panose="020B0604030504040204" pitchFamily="34" charset="0"/>
              </a:rPr>
              <a:t>：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838200" y="1524000"/>
            <a:ext cx="5486400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1</a:t>
            </a:r>
            <a:r>
              <a:rPr lang="zh-CN" altLang="en-US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en-US" altLang="zh-CN" sz="4400" b="1" dirty="0" smtClean="0">
                <a:latin typeface="Times New Roman" panose="02020603050405020304" pitchFamily="18" charset="0"/>
              </a:rPr>
              <a:t>(2a</a:t>
            </a: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–3b)(a+5b) </a:t>
            </a:r>
            <a:r>
              <a:rPr lang="zh-CN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4400" b="1" dirty="0">
              <a:latin typeface="Times New Roman" panose="02020603050405020304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838200" y="2209800"/>
            <a:ext cx="61722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lang="zh-CN" altLang="en-US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en-US" altLang="zh-CN" sz="4400" b="1" dirty="0" smtClean="0">
                <a:latin typeface="Times New Roman" panose="02020603050405020304" pitchFamily="18" charset="0"/>
              </a:rPr>
              <a:t>(</a:t>
            </a:r>
            <a:r>
              <a:rPr lang="en-US" altLang="zh-CN" sz="4400" b="1" dirty="0" err="1">
                <a:latin typeface="Times New Roman" panose="02020603050405020304" pitchFamily="18" charset="0"/>
              </a:rPr>
              <a:t>xy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altLang="zh-CN" sz="4400" b="1" dirty="0">
                <a:latin typeface="MingLiU" pitchFamily="49" charset="-120"/>
                <a:ea typeface="MingLiU" pitchFamily="49" charset="-120"/>
              </a:rPr>
              <a:t>z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)(2xy+</a:t>
            </a:r>
            <a:r>
              <a:rPr lang="en-US" altLang="zh-CN" sz="4400" b="1" dirty="0">
                <a:latin typeface="MingLiU" pitchFamily="49" charset="-120"/>
                <a:ea typeface="MingLiU" pitchFamily="49" charset="-120"/>
              </a:rPr>
              <a:t>z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zh-CN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838200" y="2895600"/>
            <a:ext cx="67818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3</a:t>
            </a:r>
            <a:r>
              <a:rPr lang="zh-CN" altLang="en-US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en-US" altLang="zh-CN" sz="4400" b="1" dirty="0" smtClean="0">
                <a:latin typeface="Times New Roman" panose="02020603050405020304" pitchFamily="18" charset="0"/>
              </a:rPr>
              <a:t>(</a:t>
            </a:r>
            <a:r>
              <a:rPr lang="en-US" altLang="zh-CN" sz="4400" b="1" dirty="0">
                <a:latin typeface="Times New Roman" panose="02020603050405020304" pitchFamily="18" charset="0"/>
              </a:rPr>
              <a:t>x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–1)(x</a:t>
            </a:r>
            <a:r>
              <a:rPr lang="en-US" altLang="zh-CN" sz="44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+x+1) </a:t>
            </a:r>
            <a:r>
              <a:rPr lang="zh-CN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90" name="Text Box 6"/>
          <p:cNvSpPr txBox="1">
            <a:spLocks noChangeArrowheads="1"/>
          </p:cNvSpPr>
          <p:nvPr/>
        </p:nvSpPr>
        <p:spPr bwMode="auto">
          <a:xfrm>
            <a:off x="838200" y="3581400"/>
            <a:ext cx="47244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4</a:t>
            </a:r>
            <a:r>
              <a:rPr lang="zh-CN" altLang="en-US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en-US" altLang="zh-CN" sz="4400" b="1" dirty="0" smtClean="0">
                <a:latin typeface="Times New Roman" panose="02020603050405020304" pitchFamily="18" charset="0"/>
              </a:rPr>
              <a:t>(2a+b)</a:t>
            </a:r>
            <a:r>
              <a:rPr lang="en-US" altLang="zh-CN" sz="4400" b="1" baseline="30000" dirty="0" smtClean="0">
                <a:latin typeface="Times New Roman" panose="02020603050405020304" pitchFamily="18" charset="0"/>
              </a:rPr>
              <a:t>2</a:t>
            </a:r>
            <a:r>
              <a:rPr lang="zh-CN" altLang="en-US" sz="4400" b="1" dirty="0" smtClean="0">
                <a:latin typeface="Times New Roman" panose="02020603050405020304" pitchFamily="18" charset="0"/>
              </a:rPr>
              <a:t>；</a:t>
            </a:r>
            <a:endParaRPr lang="en-US" altLang="zh-CN" sz="4400" b="1" dirty="0">
              <a:latin typeface="Times New Roman" panose="02020603050405020304" pitchFamily="18" charset="0"/>
            </a:endParaRPr>
          </a:p>
        </p:txBody>
      </p:sp>
      <p:sp>
        <p:nvSpPr>
          <p:cNvPr id="67591" name="Text Box 7"/>
          <p:cNvSpPr txBox="1">
            <a:spLocks noChangeArrowheads="1"/>
          </p:cNvSpPr>
          <p:nvPr/>
        </p:nvSpPr>
        <p:spPr bwMode="auto">
          <a:xfrm>
            <a:off x="838200" y="4267200"/>
            <a:ext cx="7924800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5</a:t>
            </a:r>
            <a:r>
              <a:rPr lang="zh-CN" altLang="en-US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en-US" altLang="zh-CN" sz="4400" b="1" dirty="0" smtClean="0">
                <a:latin typeface="Times New Roman" panose="02020603050405020304" pitchFamily="18" charset="0"/>
              </a:rPr>
              <a:t>(</a:t>
            </a:r>
            <a:r>
              <a:rPr lang="en-US" altLang="zh-CN" sz="4400" b="1" dirty="0">
                <a:latin typeface="Times New Roman" panose="02020603050405020304" pitchFamily="18" charset="0"/>
              </a:rPr>
              <a:t>3a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–2)(a–1)–(a+1)(a+2) </a:t>
            </a:r>
            <a:r>
              <a:rPr lang="zh-CN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；</a:t>
            </a:r>
            <a:endParaRPr lang="en-US" altLang="zh-C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592" name="Text Box 8"/>
          <p:cNvSpPr txBox="1">
            <a:spLocks noChangeArrowheads="1"/>
          </p:cNvSpPr>
          <p:nvPr/>
        </p:nvSpPr>
        <p:spPr bwMode="auto">
          <a:xfrm>
            <a:off x="838200" y="4953000"/>
            <a:ext cx="708660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6</a:t>
            </a:r>
            <a:r>
              <a:rPr lang="zh-CN" altLang="en-US" sz="4400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en-US" altLang="zh-CN" sz="4400" b="1" dirty="0" smtClean="0">
                <a:latin typeface="Times New Roman" panose="02020603050405020304" pitchFamily="18" charset="0"/>
              </a:rPr>
              <a:t>(</a:t>
            </a:r>
            <a:r>
              <a:rPr lang="en-US" altLang="zh-CN" sz="4400" b="1" dirty="0" err="1">
                <a:latin typeface="Times New Roman" panose="02020603050405020304" pitchFamily="18" charset="0"/>
              </a:rPr>
              <a:t>x+y</a:t>
            </a:r>
            <a:r>
              <a:rPr lang="en-US" altLang="zh-CN" sz="4400" b="1" dirty="0">
                <a:latin typeface="Times New Roman" panose="02020603050405020304" pitchFamily="18" charset="0"/>
              </a:rPr>
              <a:t>)(2x</a:t>
            </a:r>
            <a:r>
              <a:rPr lang="en-US" altLang="zh-C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–y)(</a:t>
            </a: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3x+2y)</a:t>
            </a:r>
            <a:r>
              <a:rPr lang="zh-CN" alt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utoUpdateAnimBg="0"/>
      <p:bldP spid="67591" grpId="0" autoUpdateAnimBg="0"/>
      <p:bldP spid="6759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304800"/>
            <a:ext cx="6063164" cy="1325880"/>
          </a:xfrm>
        </p:spPr>
        <p:txBody>
          <a:bodyPr/>
          <a:lstStyle/>
          <a:p>
            <a:pPr eaLnBrk="1" hangingPunct="1"/>
            <a:r>
              <a:rPr lang="zh-CN" altLang="en-US" sz="6000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注意</a:t>
            </a:r>
            <a:r>
              <a:rPr lang="en-US" altLang="zh-CN" sz="6000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!</a:t>
            </a:r>
          </a:p>
        </p:txBody>
      </p:sp>
      <p:sp>
        <p:nvSpPr>
          <p:cNvPr id="665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4400" b="1" i="1" dirty="0" smtClean="0">
                <a:latin typeface="Times New Roman" panose="02020603050405020304" pitchFamily="18" charset="0"/>
              </a:rPr>
              <a:t>1.</a:t>
            </a:r>
            <a:r>
              <a:rPr lang="zh-CN" altLang="en-US" sz="4400" b="1" i="1" dirty="0" smtClean="0">
                <a:latin typeface="Times New Roman" panose="02020603050405020304" pitchFamily="18" charset="0"/>
              </a:rPr>
              <a:t>计算</a:t>
            </a:r>
            <a:r>
              <a:rPr lang="en-US" altLang="zh-CN" sz="4400" b="1" i="1" dirty="0" smtClean="0">
                <a:latin typeface="Times New Roman" panose="02020603050405020304" pitchFamily="18" charset="0"/>
              </a:rPr>
              <a:t>(2a+b)</a:t>
            </a:r>
            <a:r>
              <a:rPr lang="en-US" altLang="zh-CN" sz="4400" b="1" i="1" baseline="30000" dirty="0" smtClean="0">
                <a:latin typeface="Times New Roman" panose="02020603050405020304" pitchFamily="18" charset="0"/>
              </a:rPr>
              <a:t>2</a:t>
            </a:r>
            <a:r>
              <a:rPr lang="zh-CN" altLang="en-US" sz="4400" b="1" i="1" dirty="0" smtClean="0">
                <a:latin typeface="Times New Roman" panose="02020603050405020304" pitchFamily="18" charset="0"/>
              </a:rPr>
              <a:t>应该这样做：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4000" b="1" i="1" dirty="0" smtClean="0">
                <a:latin typeface="Times New Roman" panose="02020603050405020304" pitchFamily="18" charset="0"/>
              </a:rPr>
              <a:t>   </a:t>
            </a:r>
            <a:r>
              <a:rPr lang="en-US" altLang="zh-CN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(2a+b)</a:t>
            </a:r>
            <a:r>
              <a:rPr lang="en-US" altLang="zh-CN" sz="4000" b="1" i="1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=(2a+b)(2a+b)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=4a</a:t>
            </a:r>
            <a:r>
              <a:rPr lang="en-US" altLang="zh-CN" sz="4000" b="1" i="1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+2ab+2ab+b</a:t>
            </a:r>
            <a:r>
              <a:rPr lang="en-US" altLang="zh-CN" sz="4000" b="1" i="1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endParaRPr lang="en-US" altLang="zh-CN" sz="4000" b="1" i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=4a</a:t>
            </a:r>
            <a:r>
              <a:rPr lang="en-US" altLang="zh-CN" sz="4000" b="1" i="1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+4ab+b</a:t>
            </a:r>
            <a:r>
              <a:rPr lang="en-US" altLang="zh-CN" sz="4000" b="1" i="1" baseline="300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4000" b="1" i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sz="4400" b="1" dirty="0" smtClean="0">
                <a:solidFill>
                  <a:srgbClr val="FF0000"/>
                </a:solidFill>
                <a:ea typeface="黑体" panose="02010609060101010101" pitchFamily="2" charset="-122"/>
              </a:rPr>
              <a:t>切记</a:t>
            </a:r>
            <a:r>
              <a:rPr lang="zh-CN" altLang="en-US" sz="4400" b="1" i="1" dirty="0" smtClean="0">
                <a:ea typeface="黑体" panose="02010609060101010101" pitchFamily="2" charset="-122"/>
              </a:rPr>
              <a:t>一般情况下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 sz="4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(2a+b)</a:t>
            </a:r>
            <a:r>
              <a:rPr lang="en-US" altLang="zh-CN" sz="4400" b="1" i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2" charset="-122"/>
              </a:rPr>
              <a:t>2</a:t>
            </a:r>
            <a:r>
              <a:rPr lang="zh-CN" altLang="en-US" sz="4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不等于</a:t>
            </a:r>
            <a:r>
              <a:rPr lang="en-US" altLang="zh-CN" sz="4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4a</a:t>
            </a:r>
            <a:r>
              <a:rPr lang="en-US" altLang="zh-CN" sz="4400" b="1" i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en-US" altLang="zh-CN" sz="4400" b="1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+b</a:t>
            </a:r>
            <a:r>
              <a:rPr lang="en-US" altLang="zh-CN" sz="4400" b="1" i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endParaRPr lang="en-US" altLang="zh-CN" sz="4400" b="1" i="1" dirty="0" smtClean="0">
              <a:solidFill>
                <a:srgbClr val="000000"/>
              </a:solidFill>
              <a:ea typeface="黑体" panose="02010609060101010101" pitchFamily="2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6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66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6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66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utoUpdateAnimBg="0"/>
      <p:bldP spid="66563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6063164" cy="1325880"/>
          </a:xfrm>
        </p:spPr>
        <p:txBody>
          <a:bodyPr/>
          <a:lstStyle/>
          <a:p>
            <a:pPr eaLnBrk="1" hangingPunct="1"/>
            <a:r>
              <a:rPr lang="zh-CN" altLang="en-US" sz="6000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注意</a:t>
            </a:r>
            <a:r>
              <a:rPr lang="en-US" altLang="zh-CN" sz="6000" dirty="0" smtClean="0">
                <a:solidFill>
                  <a:srgbClr val="FF0000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!</a:t>
            </a:r>
          </a:p>
        </p:txBody>
      </p:sp>
      <p:sp>
        <p:nvSpPr>
          <p:cNvPr id="686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8001000" cy="4572000"/>
          </a:xfrm>
        </p:spPr>
        <p:txBody>
          <a:bodyPr/>
          <a:lstStyle/>
          <a:p>
            <a:pPr eaLnBrk="1" hangingPunct="1"/>
            <a:r>
              <a:rPr lang="en-US" altLang="zh-CN" sz="4400" dirty="0" smtClean="0">
                <a:latin typeface="Times New Roman" panose="02020603050405020304" pitchFamily="18" charset="0"/>
              </a:rPr>
              <a:t>2.</a:t>
            </a:r>
            <a:r>
              <a:rPr lang="en-US" altLang="zh-CN" sz="4000" b="1" dirty="0" smtClean="0">
                <a:latin typeface="Times New Roman" panose="02020603050405020304" pitchFamily="18" charset="0"/>
              </a:rPr>
              <a:t>(3a</a:t>
            </a:r>
            <a:r>
              <a:rPr lang="en-US" altLang="zh-CN" sz="4000" b="1" dirty="0" smtClean="0">
                <a:cs typeface="Times New Roman" panose="02020603050405020304" pitchFamily="18" charset="0"/>
              </a:rPr>
              <a:t>–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2)(a</a:t>
            </a:r>
            <a:r>
              <a:rPr lang="en-US" altLang="zh-CN" sz="4000" b="1" dirty="0" smtClean="0">
                <a:cs typeface="Times New Roman" panose="02020603050405020304" pitchFamily="18" charset="0"/>
              </a:rPr>
              <a:t>–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en-US" altLang="zh-CN" sz="4000" b="1" dirty="0" smtClean="0">
                <a:cs typeface="Times New Roman" panose="02020603050405020304" pitchFamily="18" charset="0"/>
              </a:rPr>
              <a:t>–</a:t>
            </a:r>
            <a:r>
              <a:rPr lang="en-US" altLang="zh-C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(a+1)(a+2)</a:t>
            </a:r>
            <a:r>
              <a:rPr lang="zh-CN" altLang="en-US" sz="40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是多项式的积与积的差，后两个多项式乘积的展开式要用括号括起来。</a:t>
            </a:r>
          </a:p>
          <a:p>
            <a:pPr eaLnBrk="1" hangingPunct="1"/>
            <a:r>
              <a:rPr lang="en-US" altLang="zh-CN" sz="4000" dirty="0" smtClean="0">
                <a:latin typeface="Times New Roman" panose="02020603050405020304" pitchFamily="18" charset="0"/>
              </a:rPr>
              <a:t>3. </a:t>
            </a:r>
            <a:r>
              <a:rPr lang="en-US" altLang="zh-CN" sz="4000" b="1" dirty="0" smtClean="0">
                <a:latin typeface="Times New Roman" panose="02020603050405020304" pitchFamily="18" charset="0"/>
              </a:rPr>
              <a:t>(</a:t>
            </a:r>
            <a:r>
              <a:rPr lang="en-US" altLang="zh-CN" sz="4000" b="1" dirty="0" err="1" smtClean="0">
                <a:latin typeface="Times New Roman" panose="02020603050405020304" pitchFamily="18" charset="0"/>
              </a:rPr>
              <a:t>x+y</a:t>
            </a:r>
            <a:r>
              <a:rPr lang="en-US" altLang="zh-CN" sz="4000" b="1" dirty="0" smtClean="0">
                <a:latin typeface="Times New Roman" panose="02020603050405020304" pitchFamily="18" charset="0"/>
              </a:rPr>
              <a:t>)(2x</a:t>
            </a:r>
            <a:r>
              <a:rPr lang="en-US" altLang="zh-CN" sz="4400" b="1" dirty="0" smtClean="0">
                <a:cs typeface="Times New Roman" panose="02020603050405020304" pitchFamily="18" charset="0"/>
              </a:rPr>
              <a:t>–</a:t>
            </a: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y)(3x+2y)</a:t>
            </a:r>
            <a:r>
              <a:rPr lang="zh-CN" altLang="en-US" sz="44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是三个多项式相乘，应该选其中的两个先相乘，把它们的积用括号括起来，再与第三个相乘。   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3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  <p:bldP spid="68611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ext Box 2"/>
          <p:cNvSpPr txBox="1">
            <a:spLocks noChangeArrowheads="1"/>
          </p:cNvSpPr>
          <p:nvPr/>
        </p:nvSpPr>
        <p:spPr bwMode="auto">
          <a:xfrm>
            <a:off x="609600" y="1295400"/>
            <a:ext cx="6553200" cy="14652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/>
              <a:t>注意：</a:t>
            </a:r>
          </a:p>
          <a:p>
            <a:pPr>
              <a:spcBef>
                <a:spcPct val="50000"/>
              </a:spcBef>
            </a:pPr>
            <a:r>
              <a:rPr lang="en-US" altLang="zh-CN" sz="3600" b="1" dirty="0" smtClean="0"/>
              <a:t>1.</a:t>
            </a:r>
            <a:r>
              <a:rPr lang="zh-CN" altLang="en-US" sz="3600" b="1" dirty="0" smtClean="0"/>
              <a:t>必须</a:t>
            </a:r>
            <a:r>
              <a:rPr lang="zh-CN" altLang="en-US" sz="3600" b="1" dirty="0"/>
              <a:t>做到不</a:t>
            </a:r>
            <a:r>
              <a:rPr lang="zh-CN" altLang="en-US" sz="3600" b="1" dirty="0" smtClean="0"/>
              <a:t>重复，不遗漏。</a:t>
            </a:r>
            <a:endParaRPr lang="zh-CN" altLang="en-US" sz="3600" b="1" dirty="0"/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609600" y="3239869"/>
            <a:ext cx="70866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smtClean="0"/>
              <a:t>2.</a:t>
            </a:r>
            <a:r>
              <a:rPr lang="zh-CN" altLang="en-US" sz="3600" b="1" dirty="0" smtClean="0"/>
              <a:t>注意</a:t>
            </a:r>
            <a:r>
              <a:rPr lang="zh-CN" altLang="en-US" sz="3600" b="1" dirty="0"/>
              <a:t>确定积中每一项的</a:t>
            </a:r>
            <a:r>
              <a:rPr lang="zh-CN" altLang="en-US" sz="3600" b="1" dirty="0" smtClean="0"/>
              <a:t>符号。</a:t>
            </a:r>
            <a:endParaRPr lang="zh-CN" altLang="en-US" sz="3600" b="1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609600" y="4382869"/>
            <a:ext cx="49530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smtClean="0"/>
              <a:t>3.</a:t>
            </a:r>
            <a:r>
              <a:rPr lang="zh-CN" altLang="en-US" sz="3600" b="1" dirty="0" smtClean="0"/>
              <a:t>结果</a:t>
            </a:r>
            <a:r>
              <a:rPr lang="zh-CN" altLang="en-US" sz="3600" b="1" dirty="0"/>
              <a:t>应化为最简</a:t>
            </a:r>
            <a:r>
              <a:rPr lang="zh-CN" altLang="en-US" sz="3600" b="1" dirty="0" smtClean="0"/>
              <a:t>式。</a:t>
            </a:r>
            <a:endParaRPr lang="zh-CN" altLang="en-US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0" y="619780"/>
            <a:ext cx="34307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需要注意的几个问题</a:t>
            </a:r>
            <a:endParaRPr lang="zh-CN" altLang="en-US" sz="28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tx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  <p:bldP spid="64515" grpId="0" autoUpdateAnimBg="0"/>
      <p:bldP spid="64516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908720"/>
            <a:ext cx="7772400" cy="4191000"/>
          </a:xfrm>
        </p:spPr>
        <p:txBody>
          <a:bodyPr/>
          <a:lstStyle/>
          <a:p>
            <a:pPr marL="0" lvl="4" indent="0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计算：</a:t>
            </a:r>
          </a:p>
          <a:p>
            <a:pPr algn="l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(3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-1)(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+2)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-3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)(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zh-CN" alt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zh-CN" alt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）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44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)(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4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4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4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</a:p>
          <a:p>
            <a:pPr algn="l" eaLnBrk="1" hangingPunct="1">
              <a:buFontTx/>
              <a:buNone/>
              <a:defRPr/>
            </a:pPr>
            <a:endParaRPr lang="en-US" sz="4000" b="1" dirty="0" smtClean="0">
              <a:solidFill>
                <a:srgbClr val="08080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8913"/>
            <a:ext cx="5715000" cy="5830887"/>
          </a:xfrm>
        </p:spPr>
        <p:txBody>
          <a:bodyPr/>
          <a:lstStyle/>
          <a:p>
            <a:pPr marL="609600" indent="-609600" algn="l" eaLnBrk="1" hangingPunct="1">
              <a:defRPr/>
            </a:pPr>
            <a:r>
              <a:rPr lang="zh-CN" altLang="en-US" sz="44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练习</a:t>
            </a:r>
            <a:r>
              <a:rPr lang="en-US" sz="44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742950" indent="-742950" algn="l" eaLnBrk="1" hangingPunct="1">
              <a:lnSpc>
                <a:spcPct val="100000"/>
              </a:lnSpc>
              <a:spcBef>
                <a:spcPts val="0"/>
              </a:spcBef>
              <a:buFontTx/>
              <a:buAutoNum type="arabicParenBoth"/>
              <a:defRPr/>
            </a:pP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(2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+1)(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+3)；</a:t>
            </a:r>
          </a:p>
          <a:p>
            <a:pPr marL="742950" indent="-742950" algn="l">
              <a:lnSpc>
                <a:spcPct val="100000"/>
              </a:lnSpc>
              <a:spcBef>
                <a:spcPts val="0"/>
              </a:spcBef>
              <a:buFontTx/>
              <a:buAutoNum type="arabicParenBoth"/>
              <a:defRPr/>
            </a:pP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+2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)(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+3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)；</a:t>
            </a:r>
          </a:p>
          <a:p>
            <a:pPr algn="l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(3)(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-1)</a:t>
            </a:r>
            <a:r>
              <a:rPr lang="en-US" sz="4000" baseline="30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zh-CN" alt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；</a:t>
            </a:r>
            <a:endParaRPr lang="en-US" altLang="zh-CN" sz="4000" dirty="0" smtClean="0">
              <a:solidFill>
                <a:srgbClr val="08080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(4)(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+3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)(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-3b)；</a:t>
            </a:r>
          </a:p>
          <a:p>
            <a:pPr algn="l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(5)(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+2)(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+3)；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(6)(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-4)(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+1)；</a:t>
            </a:r>
            <a:endParaRPr lang="en-US" altLang="zh-CN" sz="4000" dirty="0" smtClean="0">
              <a:solidFill>
                <a:srgbClr val="08080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(7)(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+4)(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-2)； </a:t>
            </a:r>
          </a:p>
          <a:p>
            <a:pPr algn="l" eaLnBrk="1" hangingPunct="1">
              <a:lnSpc>
                <a:spcPct val="100000"/>
              </a:lnSpc>
              <a:spcBef>
                <a:spcPts val="0"/>
              </a:spcBef>
              <a:buFontTx/>
              <a:buNone/>
              <a:defRPr/>
            </a:pP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(8)(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-5)(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-3)</a:t>
            </a:r>
            <a:r>
              <a:rPr lang="zh-CN" altLang="en-US" sz="4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。</a:t>
            </a:r>
            <a:endParaRPr lang="en-US" sz="4000" dirty="0" smtClean="0">
              <a:solidFill>
                <a:srgbClr val="08080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28600"/>
            <a:ext cx="7696200" cy="3581400"/>
          </a:xfrm>
        </p:spPr>
        <p:txBody>
          <a:bodyPr/>
          <a:lstStyle/>
          <a:p>
            <a:pPr algn="l" eaLnBrk="1" hangingPunct="1">
              <a:buFontTx/>
              <a:buNone/>
              <a:defRPr/>
            </a:pP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+2)(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+3)=</a:t>
            </a:r>
            <a:r>
              <a:rPr lang="en-US" sz="4800" b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sz="4800" b="1" baseline="30000" dirty="0" smtClean="0">
                <a:solidFill>
                  <a:srgbClr val="080808"/>
                </a:solidFill>
                <a:sym typeface="Wingdings" panose="05000000000000000000" pitchFamily="2" charset="2"/>
              </a:rPr>
              <a:t>2 </a:t>
            </a:r>
            <a:r>
              <a:rPr lang="en-US" sz="4800" b="1" dirty="0" smtClean="0">
                <a:solidFill>
                  <a:srgbClr val="080808"/>
                </a:solidFill>
                <a:sym typeface="Wingdings" panose="05000000000000000000" pitchFamily="2" charset="2"/>
              </a:rPr>
              <a:t>+5</a:t>
            </a:r>
            <a:r>
              <a:rPr lang="en-US" sz="4800" b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sz="4800" b="1" dirty="0" smtClean="0">
                <a:solidFill>
                  <a:srgbClr val="080808"/>
                </a:solidFill>
                <a:sym typeface="Wingdings" panose="05000000000000000000" pitchFamily="2" charset="2"/>
              </a:rPr>
              <a:t>+6</a:t>
            </a:r>
            <a:r>
              <a:rPr lang="en-US" sz="4800" b="1" baseline="30000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  <a:p>
            <a:pPr algn="l" eaLnBrk="1" hangingPunct="1">
              <a:buFontTx/>
              <a:buNone/>
              <a:defRPr/>
            </a:pP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-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4)(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+1)=</a:t>
            </a:r>
            <a:r>
              <a:rPr lang="en-US" sz="4800" b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sz="4800" b="1" baseline="30000" dirty="0" smtClean="0">
                <a:solidFill>
                  <a:srgbClr val="080808"/>
                </a:solidFill>
                <a:sym typeface="Wingdings" panose="05000000000000000000" pitchFamily="2" charset="2"/>
              </a:rPr>
              <a:t>2 </a:t>
            </a:r>
            <a:r>
              <a:rPr lang="en-US" altLang="zh-CN" sz="4800" b="1" dirty="0" smtClean="0">
                <a:solidFill>
                  <a:srgbClr val="080808"/>
                </a:solidFill>
                <a:sym typeface="Wingdings" panose="05000000000000000000" pitchFamily="2" charset="2"/>
              </a:rPr>
              <a:t>-</a:t>
            </a:r>
            <a:r>
              <a:rPr lang="en-US" sz="4800" b="1" dirty="0" smtClean="0">
                <a:solidFill>
                  <a:srgbClr val="080808"/>
                </a:solidFill>
                <a:sym typeface="Wingdings" panose="05000000000000000000" pitchFamily="2" charset="2"/>
              </a:rPr>
              <a:t>3</a:t>
            </a:r>
            <a:r>
              <a:rPr lang="en-US" sz="4800" b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x</a:t>
            </a:r>
            <a:r>
              <a:rPr lang="en-US" altLang="zh-CN" sz="4800" b="1" dirty="0" smtClean="0">
                <a:solidFill>
                  <a:srgbClr val="080808"/>
                </a:solidFill>
                <a:sym typeface="Wingdings" panose="05000000000000000000" pitchFamily="2" charset="2"/>
              </a:rPr>
              <a:t>-</a:t>
            </a:r>
            <a:r>
              <a:rPr lang="en-US" sz="4800" b="1" dirty="0" smtClean="0">
                <a:solidFill>
                  <a:srgbClr val="080808"/>
                </a:solidFill>
                <a:sym typeface="Wingdings" panose="05000000000000000000" pitchFamily="2" charset="2"/>
              </a:rPr>
              <a:t>4</a:t>
            </a:r>
            <a:endParaRPr lang="en-US" sz="4800" b="1" dirty="0" smtClean="0">
              <a:solidFill>
                <a:srgbClr val="08080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buFontTx/>
              <a:buNone/>
              <a:defRPr/>
            </a:pP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4)(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-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2)=</a:t>
            </a:r>
            <a:r>
              <a:rPr lang="en-US" sz="4800" b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en-US" sz="4800" b="1" baseline="30000" dirty="0" smtClean="0">
                <a:solidFill>
                  <a:srgbClr val="080808"/>
                </a:solidFill>
                <a:sym typeface="Wingdings" panose="05000000000000000000" pitchFamily="2" charset="2"/>
              </a:rPr>
              <a:t>2 </a:t>
            </a:r>
            <a:r>
              <a:rPr lang="en-US" sz="4800" b="1" dirty="0" smtClean="0">
                <a:solidFill>
                  <a:srgbClr val="080808"/>
                </a:solidFill>
                <a:sym typeface="Wingdings" panose="05000000000000000000" pitchFamily="2" charset="2"/>
              </a:rPr>
              <a:t>+2</a:t>
            </a:r>
            <a:r>
              <a:rPr lang="en-US" sz="4800" b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en-US" altLang="zh-CN" sz="4800" b="1" dirty="0" smtClean="0">
                <a:solidFill>
                  <a:srgbClr val="080808"/>
                </a:solidFill>
                <a:sym typeface="Wingdings" panose="05000000000000000000" pitchFamily="2" charset="2"/>
              </a:rPr>
              <a:t>-</a:t>
            </a:r>
            <a:r>
              <a:rPr lang="en-US" sz="4800" b="1" dirty="0" smtClean="0">
                <a:solidFill>
                  <a:srgbClr val="080808"/>
                </a:solidFill>
                <a:sym typeface="Wingdings" panose="05000000000000000000" pitchFamily="2" charset="2"/>
              </a:rPr>
              <a:t>8</a:t>
            </a:r>
            <a:endParaRPr lang="en-US" sz="4800" b="1" dirty="0" smtClean="0">
              <a:solidFill>
                <a:srgbClr val="08080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buFontTx/>
              <a:buNone/>
              <a:defRPr/>
            </a:pP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-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5)(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zh-CN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altLang="zh-CN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en-US" sz="4800" b="1" dirty="0" smtClean="0">
                <a:solidFill>
                  <a:srgbClr val="080808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</a:t>
            </a:r>
            <a:r>
              <a:rPr lang="en-US" sz="4800" b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en-US" sz="4800" b="1" baseline="30000" dirty="0" smtClean="0">
                <a:solidFill>
                  <a:srgbClr val="080808"/>
                </a:solidFill>
                <a:sym typeface="Wingdings" panose="05000000000000000000" pitchFamily="2" charset="2"/>
              </a:rPr>
              <a:t>2</a:t>
            </a:r>
            <a:r>
              <a:rPr lang="en-US" altLang="zh-CN" sz="4800" b="1" dirty="0" smtClean="0">
                <a:solidFill>
                  <a:srgbClr val="080808"/>
                </a:solidFill>
                <a:sym typeface="Wingdings" panose="05000000000000000000" pitchFamily="2" charset="2"/>
              </a:rPr>
              <a:t>-</a:t>
            </a:r>
            <a:r>
              <a:rPr lang="en-US" sz="4800" b="1" dirty="0" smtClean="0">
                <a:solidFill>
                  <a:srgbClr val="080808"/>
                </a:solidFill>
                <a:sym typeface="Wingdings" panose="05000000000000000000" pitchFamily="2" charset="2"/>
              </a:rPr>
              <a:t>8</a:t>
            </a:r>
            <a:r>
              <a:rPr lang="en-US" sz="4800" b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y</a:t>
            </a:r>
            <a:r>
              <a:rPr lang="en-US" sz="4800" b="1" dirty="0" smtClean="0">
                <a:solidFill>
                  <a:srgbClr val="080808"/>
                </a:solidFill>
                <a:sym typeface="Wingdings" panose="05000000000000000000" pitchFamily="2" charset="2"/>
              </a:rPr>
              <a:t>+15</a:t>
            </a:r>
            <a:endParaRPr lang="en-US" sz="4800" b="1" dirty="0" smtClean="0">
              <a:solidFill>
                <a:srgbClr val="080808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03188" y="3657600"/>
            <a:ext cx="8964612" cy="132343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 smtClean="0">
                <a:solidFill>
                  <a:srgbClr val="FF0000"/>
                </a:solidFill>
              </a:rPr>
              <a:t>       观察</a:t>
            </a:r>
            <a:r>
              <a:rPr lang="zh-CN" altLang="en-US" sz="4000" b="1" dirty="0">
                <a:solidFill>
                  <a:srgbClr val="FF0000"/>
                </a:solidFill>
              </a:rPr>
              <a:t>上述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式子，你</a:t>
            </a:r>
            <a:r>
              <a:rPr lang="zh-CN" altLang="en-US" sz="4000" b="1" dirty="0">
                <a:solidFill>
                  <a:srgbClr val="FF0000"/>
                </a:solidFill>
              </a:rPr>
              <a:t>可</a:t>
            </a:r>
            <a:r>
              <a:rPr lang="zh-CN" altLang="en-US" sz="4000" b="1" dirty="0" smtClean="0">
                <a:solidFill>
                  <a:srgbClr val="FF0000"/>
                </a:solidFill>
              </a:rPr>
              <a:t>以得</a:t>
            </a:r>
            <a:r>
              <a:rPr lang="zh-CN" altLang="en-US" sz="4000" b="1" dirty="0">
                <a:solidFill>
                  <a:srgbClr val="FF0000"/>
                </a:solidFill>
              </a:rPr>
              <a:t>出一个什么规律吗？</a:t>
            </a:r>
          </a:p>
        </p:txBody>
      </p:sp>
      <p:sp>
        <p:nvSpPr>
          <p:cNvPr id="31748" name="Text Box 6"/>
          <p:cNvSpPr txBox="1">
            <a:spLocks noChangeArrowheads="1"/>
          </p:cNvSpPr>
          <p:nvPr/>
        </p:nvSpPr>
        <p:spPr bwMode="auto">
          <a:xfrm>
            <a:off x="65087" y="5257800"/>
            <a:ext cx="9078913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dirty="0">
                <a:solidFill>
                  <a:srgbClr val="FF3300"/>
                </a:solidFill>
              </a:rPr>
              <a:t> </a:t>
            </a:r>
            <a:r>
              <a:rPr lang="en-US" altLang="zh-CN" sz="4800" b="1" dirty="0">
                <a:solidFill>
                  <a:srgbClr val="080808"/>
                </a:solidFill>
              </a:rPr>
              <a:t>(</a:t>
            </a:r>
            <a:r>
              <a:rPr lang="en-US" altLang="zh-CN" sz="4800" b="1" dirty="0" err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800" b="1" dirty="0" err="1">
                <a:solidFill>
                  <a:srgbClr val="080808"/>
                </a:solidFill>
              </a:rPr>
              <a:t>+</a:t>
            </a:r>
            <a:r>
              <a:rPr lang="en-US" altLang="zh-CN" sz="4800" b="1" dirty="0" err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4800" b="1" dirty="0">
                <a:solidFill>
                  <a:srgbClr val="080808"/>
                </a:solidFill>
              </a:rPr>
              <a:t>)(</a:t>
            </a:r>
            <a:r>
              <a:rPr lang="en-US" altLang="zh-CN" sz="4800" b="1" dirty="0" err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800" b="1" dirty="0" err="1">
                <a:solidFill>
                  <a:srgbClr val="080808"/>
                </a:solidFill>
              </a:rPr>
              <a:t>+</a:t>
            </a:r>
            <a:r>
              <a:rPr lang="en-US" altLang="zh-CN" sz="4800" b="1" dirty="0" err="1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4800" b="1" dirty="0" smtClean="0">
                <a:solidFill>
                  <a:srgbClr val="080808"/>
                </a:solidFill>
              </a:rPr>
              <a:t>)=</a:t>
            </a:r>
            <a:r>
              <a:rPr lang="en-US" altLang="zh-CN" sz="4800" b="1" dirty="0" smtClean="0">
                <a:solidFill>
                  <a:srgbClr val="08080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800" b="1" baseline="30000" dirty="0" smtClean="0">
                <a:solidFill>
                  <a:srgbClr val="080808"/>
                </a:solidFill>
              </a:rPr>
              <a:t>2</a:t>
            </a:r>
            <a:r>
              <a:rPr lang="en-US" altLang="zh-CN" sz="4800" b="1" dirty="0" smtClean="0">
                <a:solidFill>
                  <a:srgbClr val="080808"/>
                </a:solidFill>
              </a:rPr>
              <a:t>+(</a:t>
            </a:r>
            <a:r>
              <a:rPr lang="en-US" altLang="zh-CN" sz="4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4800" b="1" dirty="0" err="1" smtClean="0">
                <a:solidFill>
                  <a:srgbClr val="FF3300"/>
                </a:solidFill>
              </a:rPr>
              <a:t>+</a:t>
            </a:r>
            <a:r>
              <a:rPr lang="en-US" altLang="zh-CN" sz="4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4800" b="1" dirty="0" smtClean="0">
                <a:solidFill>
                  <a:srgbClr val="080808"/>
                </a:solidFill>
              </a:rPr>
              <a:t>)</a:t>
            </a:r>
            <a:r>
              <a:rPr lang="en-US" altLang="zh-CN" sz="4800" b="1" dirty="0" err="1" smtClean="0">
                <a:solidFill>
                  <a:srgbClr val="080808"/>
                </a:solidFill>
              </a:rPr>
              <a:t>x+</a:t>
            </a:r>
            <a:r>
              <a:rPr lang="en-US" altLang="zh-CN" sz="48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endParaRPr lang="en-US" altLang="zh-CN" sz="48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3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 Box 2"/>
          <p:cNvSpPr txBox="1">
            <a:spLocks noChangeArrowheads="1"/>
          </p:cNvSpPr>
          <p:nvPr/>
        </p:nvSpPr>
        <p:spPr bwMode="auto">
          <a:xfrm>
            <a:off x="762000" y="1219200"/>
            <a:ext cx="64770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</a:rPr>
              <a:t>如何</a:t>
            </a:r>
            <a:r>
              <a:rPr lang="zh-CN" altLang="en-US" sz="3200" b="1" dirty="0">
                <a:solidFill>
                  <a:srgbClr val="FF0000"/>
                </a:solidFill>
              </a:rPr>
              <a:t>进行</a:t>
            </a:r>
            <a:r>
              <a:rPr lang="zh-CN" altLang="en-US" sz="2800" b="1" dirty="0"/>
              <a:t>单项式乘单项式</a:t>
            </a:r>
            <a:r>
              <a:rPr lang="zh-CN" altLang="en-US" sz="3200" b="1" dirty="0">
                <a:solidFill>
                  <a:srgbClr val="FF0000"/>
                </a:solidFill>
              </a:rPr>
              <a:t>的运算？</a:t>
            </a: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81000" y="1828800"/>
            <a:ext cx="87630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anchor="ctr">
            <a:spAutoFit/>
          </a:bodyPr>
          <a:lstStyle/>
          <a:p>
            <a:r>
              <a:rPr lang="zh-CN" altLang="en-US" sz="4400" b="1" dirty="0" smtClean="0">
                <a:solidFill>
                  <a:srgbClr val="FF3300"/>
                </a:solidFill>
                <a:latin typeface="+mn-ea"/>
                <a:ea typeface="+mn-ea"/>
              </a:rPr>
              <a:t>单</a:t>
            </a:r>
            <a:r>
              <a:rPr lang="en-US" altLang="zh-CN" sz="4400" b="1" dirty="0">
                <a:solidFill>
                  <a:srgbClr val="FF3300"/>
                </a:solidFill>
                <a:latin typeface="+mn-ea"/>
                <a:ea typeface="+mn-ea"/>
              </a:rPr>
              <a:t>×</a:t>
            </a:r>
            <a:r>
              <a:rPr lang="zh-CN" altLang="en-US" sz="4400" b="1" dirty="0" smtClean="0">
                <a:solidFill>
                  <a:srgbClr val="FF3300"/>
                </a:solidFill>
                <a:latin typeface="+mn-ea"/>
                <a:ea typeface="+mn-ea"/>
              </a:rPr>
              <a:t>单</a:t>
            </a:r>
            <a:r>
              <a:rPr lang="zh-CN" altLang="en-US" sz="4400" b="1" dirty="0" smtClean="0">
                <a:latin typeface="+mn-ea"/>
                <a:ea typeface="+mn-ea"/>
              </a:rPr>
              <a:t>＝</a:t>
            </a:r>
            <a:endParaRPr lang="en-US" altLang="zh-CN" sz="4400" b="1" dirty="0" smtClean="0">
              <a:latin typeface="+mn-ea"/>
              <a:ea typeface="+mn-ea"/>
            </a:endParaRPr>
          </a:p>
          <a:p>
            <a:r>
              <a:rPr lang="zh-CN" altLang="en-US" sz="2800" b="1" dirty="0" smtClean="0"/>
              <a:t>（</a:t>
            </a:r>
            <a:r>
              <a:rPr lang="zh-CN" altLang="en-US" sz="2800" b="1" dirty="0" smtClean="0">
                <a:solidFill>
                  <a:srgbClr val="FF3300"/>
                </a:solidFill>
              </a:rPr>
              <a:t>系数</a:t>
            </a:r>
            <a:r>
              <a:rPr lang="en-US" altLang="zh-CN" sz="2800" b="1" dirty="0">
                <a:solidFill>
                  <a:srgbClr val="FF3300"/>
                </a:solidFill>
              </a:rPr>
              <a:t>×</a:t>
            </a:r>
            <a:r>
              <a:rPr lang="zh-CN" altLang="en-US" sz="2800" b="1" dirty="0" smtClean="0">
                <a:solidFill>
                  <a:srgbClr val="FF3300"/>
                </a:solidFill>
              </a:rPr>
              <a:t>系数</a:t>
            </a:r>
            <a:r>
              <a:rPr lang="zh-CN" altLang="en-US" sz="2800" b="1" dirty="0" smtClean="0"/>
              <a:t>）（同</a:t>
            </a:r>
            <a:r>
              <a:rPr lang="zh-CN" altLang="en-US" sz="2800" b="1" dirty="0"/>
              <a:t>底数幂</a:t>
            </a:r>
            <a:r>
              <a:rPr lang="en-US" altLang="zh-CN" sz="2800" b="1" dirty="0"/>
              <a:t>×</a:t>
            </a:r>
            <a:r>
              <a:rPr lang="zh-CN" altLang="en-US" sz="2800" b="1" dirty="0"/>
              <a:t>同底数</a:t>
            </a:r>
            <a:r>
              <a:rPr lang="zh-CN" altLang="en-US" sz="2800" b="1" dirty="0" smtClean="0"/>
              <a:t>幂）（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单独</a:t>
            </a:r>
            <a:r>
              <a:rPr lang="zh-CN" altLang="en-US" sz="2800" b="1" dirty="0">
                <a:solidFill>
                  <a:srgbClr val="FF0000"/>
                </a:solidFill>
              </a:rPr>
              <a:t>的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幂</a:t>
            </a:r>
            <a:r>
              <a:rPr lang="zh-CN" altLang="en-US" sz="2800" b="1" dirty="0" smtClean="0"/>
              <a:t>）</a:t>
            </a:r>
            <a:endParaRPr lang="en-US" altLang="zh-CN" sz="2800" b="1" dirty="0"/>
          </a:p>
        </p:txBody>
      </p:sp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1295400" y="3733800"/>
          <a:ext cx="4876800" cy="108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0" name="公式" r:id="rId4" imgW="1028700" imgH="228600" progId="Equation.3">
                  <p:embed/>
                </p:oleObj>
              </mc:Choice>
              <mc:Fallback>
                <p:oleObj name="公式" r:id="rId4" imgW="1028700" imgH="228600" progId="Equation.3">
                  <p:embed/>
                  <p:pic>
                    <p:nvPicPr>
                      <p:cNvPr id="0" name="图片 481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3733800"/>
                        <a:ext cx="4876800" cy="108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1447800" y="4648200"/>
          <a:ext cx="3276600" cy="1009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41" name="公式" r:id="rId6" imgW="660400" imgH="203200" progId="Equation.3">
                  <p:embed/>
                </p:oleObj>
              </mc:Choice>
              <mc:Fallback>
                <p:oleObj name="公式" r:id="rId6" imgW="660400" imgH="203200" progId="Equation.3">
                  <p:embed/>
                  <p:pic>
                    <p:nvPicPr>
                      <p:cNvPr id="0" name="图片 481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648200"/>
                        <a:ext cx="3276600" cy="1009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3124200" y="228600"/>
            <a:ext cx="2627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知识</a:t>
            </a:r>
            <a:r>
              <a:rPr lang="zh-CN" alt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sym typeface="MS Outlook" panose="05010100010000000000" pitchFamily="2" charset="2"/>
              </a:rPr>
              <a:t> </a:t>
            </a:r>
            <a:r>
              <a:rPr lang="en-US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sym typeface="MS Outlook" panose="05010100010000000000" pitchFamily="2" charset="2"/>
              </a:rPr>
              <a:t>回顾</a:t>
            </a:r>
            <a:endParaRPr lang="zh-CN" altLang="en-US" sz="3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6149975" cy="3124200"/>
          </a:xfrm>
        </p:spPr>
        <p:txBody>
          <a:bodyPr/>
          <a:lstStyle/>
          <a:p>
            <a:pPr marL="609600" indent="-609600" algn="l" eaLnBrk="1" hangingPunct="1">
              <a:buFontTx/>
              <a:buNone/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确定下列各式中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与</a:t>
            </a: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的值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</a:p>
          <a:p>
            <a:pPr marL="609600" indent="-609600" algn="l">
              <a:defRPr/>
            </a:pPr>
            <a:r>
              <a:rPr lang="zh-CN" altLang="en-US" b="1" dirty="0" smtClean="0">
                <a:cs typeface="Arial" panose="020B0604020202020204" pitchFamily="34" charset="0"/>
              </a:rPr>
              <a:t>（</a:t>
            </a:r>
            <a:r>
              <a:rPr lang="en-US" altLang="zh-CN" b="1" dirty="0" smtClean="0">
                <a:cs typeface="Arial" panose="020B0604020202020204" pitchFamily="34" charset="0"/>
              </a:rPr>
              <a:t>1</a:t>
            </a:r>
            <a:r>
              <a:rPr lang="zh-CN" altLang="en-US" b="1" dirty="0" smtClean="0">
                <a:cs typeface="Arial" panose="020B0604020202020204" pitchFamily="34" charset="0"/>
              </a:rPr>
              <a:t>）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+4)(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+9)=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+36</a:t>
            </a:r>
          </a:p>
          <a:p>
            <a:pPr marL="609600" indent="-609600" algn="l">
              <a:defRPr/>
            </a:pPr>
            <a:r>
              <a:rPr lang="zh-CN" altLang="en-US" b="1" dirty="0" smtClean="0">
                <a:cs typeface="Arial" panose="020B0604020202020204" pitchFamily="34" charset="0"/>
              </a:rPr>
              <a:t>（</a:t>
            </a:r>
            <a:r>
              <a:rPr lang="en-US" altLang="zh-CN" b="1" dirty="0" smtClean="0">
                <a:cs typeface="Arial" panose="020B0604020202020204" pitchFamily="34" charset="0"/>
              </a:rPr>
              <a:t>2</a:t>
            </a:r>
            <a:r>
              <a:rPr lang="zh-CN" altLang="en-US" b="1" dirty="0" smtClean="0">
                <a:cs typeface="Arial" panose="020B0604020202020204" pitchFamily="34" charset="0"/>
              </a:rPr>
              <a:t>）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-2)(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-18)=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+36</a:t>
            </a:r>
          </a:p>
          <a:p>
            <a:pPr marL="609600" indent="-609600" algn="l">
              <a:defRPr/>
            </a:pPr>
            <a:r>
              <a:rPr lang="zh-CN" altLang="en-US" b="1" dirty="0" smtClean="0">
                <a:cs typeface="Arial" panose="020B0604020202020204" pitchFamily="34" charset="0"/>
              </a:rPr>
              <a:t>（</a:t>
            </a:r>
            <a:r>
              <a:rPr lang="en-US" altLang="zh-CN" b="1" dirty="0" smtClean="0">
                <a:cs typeface="Arial" panose="020B0604020202020204" pitchFamily="34" charset="0"/>
              </a:rPr>
              <a:t>3</a:t>
            </a:r>
            <a:r>
              <a:rPr lang="zh-CN" altLang="en-US" b="1" dirty="0" smtClean="0">
                <a:cs typeface="Arial" panose="020B0604020202020204" pitchFamily="34" charset="0"/>
              </a:rPr>
              <a:t>）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+3)(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)=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+36</a:t>
            </a:r>
          </a:p>
          <a:p>
            <a:pPr marL="609600" indent="-609600" algn="l">
              <a:defRPr/>
            </a:pPr>
            <a:r>
              <a:rPr lang="zh-CN" altLang="en-US" b="1" dirty="0" smtClean="0">
                <a:cs typeface="Arial" panose="020B0604020202020204" pitchFamily="34" charset="0"/>
              </a:rPr>
              <a:t>（</a:t>
            </a:r>
            <a:r>
              <a:rPr lang="en-US" altLang="zh-CN" b="1" dirty="0" smtClean="0">
                <a:cs typeface="Arial" panose="020B0604020202020204" pitchFamily="34" charset="0"/>
              </a:rPr>
              <a:t>4</a:t>
            </a:r>
            <a:r>
              <a:rPr lang="zh-CN" altLang="en-US" b="1" dirty="0" smtClean="0">
                <a:cs typeface="Arial" panose="020B0604020202020204" pitchFamily="34" charset="0"/>
              </a:rPr>
              <a:t>）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-6)(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)=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+36</a:t>
            </a:r>
          </a:p>
          <a:p>
            <a:pPr marL="609600" indent="-609600" algn="l">
              <a:defRPr/>
            </a:pPr>
            <a:r>
              <a:rPr lang="zh-CN" altLang="en-US" b="1" dirty="0" smtClean="0">
                <a:cs typeface="Arial" panose="020B0604020202020204" pitchFamily="34" charset="0"/>
              </a:rPr>
              <a:t>（</a:t>
            </a:r>
            <a:r>
              <a:rPr lang="en-US" altLang="zh-CN" b="1" dirty="0" smtClean="0">
                <a:cs typeface="Arial" panose="020B0604020202020204" pitchFamily="34" charset="0"/>
              </a:rPr>
              <a:t>5</a:t>
            </a:r>
            <a:r>
              <a:rPr lang="zh-CN" altLang="en-US" b="1" dirty="0" smtClean="0">
                <a:cs typeface="Arial" panose="020B0604020202020204" pitchFamily="34" charset="0"/>
              </a:rPr>
              <a:t>）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)(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)=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 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+36  </a:t>
            </a:r>
          </a:p>
          <a:p>
            <a:pPr marL="609600" indent="-609600" algn="l" eaLnBrk="1" hangingPunct="1"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5486400" y="2060575"/>
            <a:ext cx="23622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=13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5486400" y="2590800"/>
            <a:ext cx="331152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2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=-20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4800594" y="3200406"/>
            <a:ext cx="3657600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3</a:t>
            </a:r>
            <a:r>
              <a:rPr lang="zh-CN" altLang="en-US" sz="3200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=12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，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=15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4800594" y="3809990"/>
            <a:ext cx="5410058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4</a:t>
            </a:r>
            <a:r>
              <a:rPr lang="zh-CN" altLang="en-US" sz="3200" b="1" dirty="0" smtClean="0">
                <a:solidFill>
                  <a:srgbClr val="FF0000"/>
                </a:solidFill>
                <a:ea typeface="华文中宋" panose="02010600040101010101" pitchFamily="2" charset="-122"/>
                <a:cs typeface="Arial" panose="020B0604020202020204" pitchFamily="34" charset="0"/>
              </a:rPr>
              <a:t>）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=6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，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=-12</a:t>
            </a:r>
            <a:endParaRPr lang="en-US" altLang="zh-CN" sz="3200" b="1" dirty="0">
              <a:solidFill>
                <a:srgbClr val="FF0000"/>
              </a:solidFill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0" y="5105356"/>
            <a:ext cx="4537075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（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5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华文中宋" panose="02010600040101010101" pitchFamily="2" charset="-122"/>
                <a:cs typeface="Times New Roman" panose="02020603050405020304" pitchFamily="18" charset="0"/>
              </a:rPr>
              <a:t>）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p=4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q=9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m=13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4952990" y="5029158"/>
            <a:ext cx="3995737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p=2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q=18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m=20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066892" y="5714940"/>
            <a:ext cx="45720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 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p=3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q=12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m=15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214938" y="5714940"/>
            <a:ext cx="3929062" cy="5847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p=6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q=6</a:t>
            </a:r>
            <a:r>
              <a:rPr lang="zh-CN" alt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C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m=12</a:t>
            </a:r>
            <a:endParaRPr lang="en-US" altLang="zh-CN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12" name="Rectangle 12" descr="软木塞"/>
          <p:cNvSpPr>
            <a:spLocks noChangeArrowheads="1"/>
          </p:cNvSpPr>
          <p:nvPr/>
        </p:nvSpPr>
        <p:spPr bwMode="auto">
          <a:xfrm>
            <a:off x="179388" y="0"/>
            <a:ext cx="2986087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/>
              <a:t>拓展与应用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23850" y="762000"/>
            <a:ext cx="8569325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FF3300"/>
                </a:solidFill>
              </a:rPr>
              <a:t> (</a:t>
            </a:r>
            <a:r>
              <a:rPr lang="en-US" altLang="zh-CN" sz="4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400" b="1" dirty="0" err="1">
                <a:solidFill>
                  <a:srgbClr val="FF3300"/>
                </a:solidFill>
              </a:rPr>
              <a:t>+</a:t>
            </a:r>
            <a:r>
              <a:rPr lang="en-US" altLang="zh-CN" sz="4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4400" b="1" dirty="0">
                <a:solidFill>
                  <a:srgbClr val="FF3300"/>
                </a:solidFill>
              </a:rPr>
              <a:t>)(</a:t>
            </a:r>
            <a:r>
              <a:rPr lang="en-US" altLang="zh-CN" sz="4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400" b="1" dirty="0" err="1">
                <a:solidFill>
                  <a:srgbClr val="FF3300"/>
                </a:solidFill>
              </a:rPr>
              <a:t>+</a:t>
            </a:r>
            <a:r>
              <a:rPr lang="en-US" altLang="zh-CN" sz="4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4400" b="1" dirty="0">
                <a:solidFill>
                  <a:srgbClr val="FF3300"/>
                </a:solidFill>
              </a:rPr>
              <a:t>) </a:t>
            </a:r>
            <a:r>
              <a:rPr lang="en-US" altLang="zh-CN" sz="4400" b="1" dirty="0" smtClean="0">
                <a:solidFill>
                  <a:srgbClr val="FF3300"/>
                </a:solidFill>
              </a:rPr>
              <a:t>=</a:t>
            </a:r>
            <a:r>
              <a:rPr lang="en-US" altLang="zh-CN" sz="4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400" b="1" baseline="30000" dirty="0" smtClean="0">
                <a:solidFill>
                  <a:srgbClr val="FF3300"/>
                </a:solidFill>
              </a:rPr>
              <a:t>2</a:t>
            </a:r>
            <a:r>
              <a:rPr lang="en-US" altLang="zh-CN" sz="4400" b="1" dirty="0" smtClean="0">
                <a:solidFill>
                  <a:srgbClr val="FF3300"/>
                </a:solidFill>
              </a:rPr>
              <a:t>+(</a:t>
            </a:r>
            <a:r>
              <a:rPr lang="en-US" altLang="zh-CN" sz="4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4400" b="1" dirty="0" err="1" smtClean="0">
                <a:solidFill>
                  <a:srgbClr val="FF3300"/>
                </a:solidFill>
              </a:rPr>
              <a:t>+</a:t>
            </a:r>
            <a:r>
              <a:rPr lang="en-US" altLang="zh-CN" sz="4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4400" b="1" dirty="0" smtClean="0">
                <a:solidFill>
                  <a:srgbClr val="FF3300"/>
                </a:solidFill>
              </a:rPr>
              <a:t>)</a:t>
            </a:r>
            <a:r>
              <a:rPr lang="en-US" altLang="zh-CN" sz="4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400" b="1" dirty="0" err="1" smtClean="0">
                <a:solidFill>
                  <a:srgbClr val="FF3300"/>
                </a:solidFill>
              </a:rPr>
              <a:t>+</a:t>
            </a:r>
            <a:r>
              <a:rPr lang="en-US" altLang="zh-CN" sz="4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endParaRPr lang="en-US" altLang="zh-CN" sz="4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14" name="Rectangle 14" descr="软木塞"/>
          <p:cNvSpPr>
            <a:spLocks noChangeArrowheads="1"/>
          </p:cNvSpPr>
          <p:nvPr/>
        </p:nvSpPr>
        <p:spPr bwMode="auto">
          <a:xfrm>
            <a:off x="5791168" y="4419574"/>
            <a:ext cx="31242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altLang="zh-CN" sz="3200" b="1" dirty="0"/>
              <a:t>(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CN" altLang="en-US" sz="3200" b="1" dirty="0" smtClean="0"/>
              <a:t>，</a:t>
            </a:r>
            <a:r>
              <a:rPr lang="en-US" altLang="zh-C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CN" altLang="en-US" sz="3200" b="1" dirty="0"/>
              <a:t>为正整数</a:t>
            </a:r>
            <a:r>
              <a:rPr lang="en-US" altLang="zh-CN" sz="3200" b="1" dirty="0"/>
              <a:t>)</a:t>
            </a:r>
          </a:p>
        </p:txBody>
      </p:sp>
      <p:sp>
        <p:nvSpPr>
          <p:cNvPr id="32783" name="Text Box 15" descr="软木塞"/>
          <p:cNvSpPr txBox="1">
            <a:spLocks noChangeArrowheads="1"/>
          </p:cNvSpPr>
          <p:nvPr/>
        </p:nvSpPr>
        <p:spPr bwMode="auto">
          <a:xfrm>
            <a:off x="2286060" y="6156325"/>
            <a:ext cx="2735263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3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2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autoUpdateAnimBg="0"/>
      <p:bldP spid="32772" grpId="0" autoUpdateAnimBg="0"/>
      <p:bldP spid="32773" grpId="0" autoUpdateAnimBg="0"/>
      <p:bldP spid="32774" grpId="0" autoUpdateAnimBg="0"/>
      <p:bldP spid="32775" grpId="0" autoUpdateAnimBg="0"/>
      <p:bldP spid="32776" grpId="0" autoUpdateAnimBg="0"/>
      <p:bldP spid="32777" grpId="0" autoUpdateAnimBg="0"/>
      <p:bldP spid="32778" grpId="0" autoUpdateAnimBg="0"/>
      <p:bldP spid="32783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179388" y="1628774"/>
            <a:ext cx="6069012" cy="286232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600" b="1" dirty="0"/>
              <a:t>根据上述结论计算</a:t>
            </a:r>
            <a:r>
              <a:rPr lang="zh-CN" altLang="en-US" sz="3600" b="1" dirty="0" smtClean="0"/>
              <a:t>：</a:t>
            </a:r>
          </a:p>
          <a:p>
            <a:r>
              <a:rPr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3600" b="1" dirty="0" smtClean="0"/>
              <a:t>1</a:t>
            </a:r>
            <a:r>
              <a:rPr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en-US" altLang="zh-CN" sz="3600" b="1" dirty="0" smtClean="0"/>
              <a:t>(</a:t>
            </a:r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dirty="0" smtClean="0"/>
              <a:t>+1)(</a:t>
            </a:r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dirty="0" smtClean="0"/>
              <a:t>+2)=</a:t>
            </a:r>
          </a:p>
          <a:p>
            <a:r>
              <a:rPr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3600" b="1" dirty="0" smtClean="0"/>
              <a:t>2</a:t>
            </a:r>
            <a:r>
              <a:rPr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en-US" altLang="zh-CN" sz="3600" b="1" dirty="0" smtClean="0"/>
              <a:t>(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dirty="0"/>
              <a:t>+1)(</a:t>
            </a:r>
            <a:r>
              <a:rPr lang="en-US" altLang="zh-CN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dirty="0" smtClean="0"/>
              <a:t>-2</a:t>
            </a:r>
            <a:r>
              <a:rPr lang="en-US" altLang="zh-CN" sz="3600" b="1" dirty="0"/>
              <a:t>)=</a:t>
            </a:r>
          </a:p>
          <a:p>
            <a:r>
              <a:rPr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3600" b="1" dirty="0" smtClean="0"/>
              <a:t>3</a:t>
            </a:r>
            <a:r>
              <a:rPr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en-US" altLang="zh-CN" sz="3600" b="1" dirty="0" smtClean="0"/>
              <a:t>(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dirty="0"/>
              <a:t>-1)(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dirty="0"/>
              <a:t>+2)=</a:t>
            </a:r>
          </a:p>
          <a:p>
            <a:r>
              <a:rPr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（</a:t>
            </a:r>
            <a:r>
              <a:rPr lang="en-US" altLang="zh-CN" sz="3600" b="1" dirty="0" smtClean="0"/>
              <a:t>4</a:t>
            </a:r>
            <a:r>
              <a:rPr lang="zh-CN" altLang="en-US" sz="3600" b="1" dirty="0" smtClean="0">
                <a:latin typeface="华文中宋" panose="02010600040101010101" pitchFamily="2" charset="-122"/>
                <a:ea typeface="华文中宋" panose="02010600040101010101" pitchFamily="2" charset="-122"/>
              </a:rPr>
              <a:t>）</a:t>
            </a:r>
            <a:r>
              <a:rPr lang="en-US" altLang="zh-CN" sz="3600" b="1" dirty="0" smtClean="0"/>
              <a:t>(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dirty="0"/>
              <a:t>-1)(</a:t>
            </a:r>
            <a:r>
              <a:rPr lang="en-US" altLang="zh-C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dirty="0"/>
              <a:t>-2)=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851275" y="2133600"/>
            <a:ext cx="1903413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baseline="30000" dirty="0">
                <a:solidFill>
                  <a:srgbClr val="FF3300"/>
                </a:solidFill>
              </a:rPr>
              <a:t>2</a:t>
            </a:r>
            <a:r>
              <a:rPr lang="en-US" altLang="zh-CN" sz="3600" b="1" dirty="0">
                <a:solidFill>
                  <a:srgbClr val="FF3300"/>
                </a:solidFill>
              </a:rPr>
              <a:t>+3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dirty="0">
                <a:solidFill>
                  <a:srgbClr val="FF3300"/>
                </a:solidFill>
              </a:rPr>
              <a:t>+2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3851275" y="2636837"/>
            <a:ext cx="1420813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baseline="30000" dirty="0">
                <a:solidFill>
                  <a:srgbClr val="FF3300"/>
                </a:solidFill>
              </a:rPr>
              <a:t>2</a:t>
            </a:r>
            <a:r>
              <a:rPr lang="en-US" altLang="zh-CN" sz="3600" b="1" dirty="0">
                <a:solidFill>
                  <a:srgbClr val="FF3300"/>
                </a:solidFill>
              </a:rPr>
              <a:t>-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dirty="0">
                <a:solidFill>
                  <a:srgbClr val="FF3300"/>
                </a:solidFill>
              </a:rPr>
              <a:t>-2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851275" y="3213100"/>
            <a:ext cx="1535113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baseline="30000" dirty="0">
                <a:solidFill>
                  <a:srgbClr val="FF3300"/>
                </a:solidFill>
              </a:rPr>
              <a:t>2</a:t>
            </a:r>
            <a:r>
              <a:rPr lang="en-US" altLang="zh-CN" sz="3600" b="1" dirty="0">
                <a:solidFill>
                  <a:srgbClr val="FF3300"/>
                </a:solidFill>
              </a:rPr>
              <a:t>+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dirty="0">
                <a:solidFill>
                  <a:srgbClr val="FF3300"/>
                </a:solidFill>
              </a:rPr>
              <a:t>-2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886200" y="3810000"/>
            <a:ext cx="1789112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baseline="30000" dirty="0">
                <a:solidFill>
                  <a:srgbClr val="FF3300"/>
                </a:solidFill>
              </a:rPr>
              <a:t>2</a:t>
            </a:r>
            <a:r>
              <a:rPr lang="en-US" altLang="zh-CN" sz="3600" b="1" dirty="0">
                <a:solidFill>
                  <a:srgbClr val="FF3300"/>
                </a:solidFill>
              </a:rPr>
              <a:t>-3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600" b="1" dirty="0">
                <a:solidFill>
                  <a:srgbClr val="FF3300"/>
                </a:solidFill>
              </a:rPr>
              <a:t>+2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33400" y="762000"/>
            <a:ext cx="714375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 smtClean="0">
                <a:solidFill>
                  <a:srgbClr val="FF3300"/>
                </a:solidFill>
              </a:rPr>
              <a:t>(</a:t>
            </a:r>
            <a:r>
              <a:rPr lang="en-US" altLang="zh-CN" sz="4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400" b="1" dirty="0" err="1">
                <a:solidFill>
                  <a:srgbClr val="FF3300"/>
                </a:solidFill>
              </a:rPr>
              <a:t>+</a:t>
            </a:r>
            <a:r>
              <a:rPr lang="en-US" altLang="zh-CN" sz="4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4400" b="1" dirty="0">
                <a:solidFill>
                  <a:srgbClr val="FF3300"/>
                </a:solidFill>
              </a:rPr>
              <a:t>)(</a:t>
            </a:r>
            <a:r>
              <a:rPr lang="en-US" altLang="zh-CN" sz="4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400" b="1" dirty="0" err="1">
                <a:solidFill>
                  <a:srgbClr val="FF3300"/>
                </a:solidFill>
              </a:rPr>
              <a:t>+</a:t>
            </a:r>
            <a:r>
              <a:rPr lang="en-US" altLang="zh-CN" sz="44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4400" b="1" dirty="0" smtClean="0">
                <a:solidFill>
                  <a:srgbClr val="FF3300"/>
                </a:solidFill>
              </a:rPr>
              <a:t>)=</a:t>
            </a:r>
            <a:r>
              <a:rPr lang="en-US" altLang="zh-CN" sz="4400" b="1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400" b="1" baseline="30000" dirty="0" smtClean="0">
                <a:solidFill>
                  <a:srgbClr val="FF3300"/>
                </a:solidFill>
              </a:rPr>
              <a:t>2</a:t>
            </a:r>
            <a:r>
              <a:rPr lang="en-US" altLang="zh-CN" sz="4400" b="1" dirty="0" smtClean="0">
                <a:solidFill>
                  <a:srgbClr val="FF3300"/>
                </a:solidFill>
              </a:rPr>
              <a:t>+(</a:t>
            </a:r>
            <a:r>
              <a:rPr lang="en-US" altLang="zh-CN" sz="4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CN" sz="4400" b="1" dirty="0" err="1" smtClean="0">
                <a:solidFill>
                  <a:srgbClr val="FF3300"/>
                </a:solidFill>
              </a:rPr>
              <a:t>+</a:t>
            </a:r>
            <a:r>
              <a:rPr lang="en-US" altLang="zh-CN" sz="4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CN" sz="4400" b="1" dirty="0" smtClean="0">
                <a:solidFill>
                  <a:srgbClr val="FF3300"/>
                </a:solidFill>
              </a:rPr>
              <a:t>)</a:t>
            </a:r>
            <a:r>
              <a:rPr lang="en-US" altLang="zh-CN" sz="4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4400" b="1" dirty="0" err="1" smtClean="0">
                <a:solidFill>
                  <a:srgbClr val="FF3300"/>
                </a:solidFill>
              </a:rPr>
              <a:t>+</a:t>
            </a:r>
            <a:r>
              <a:rPr lang="en-US" altLang="zh-CN" sz="4400" b="1" dirty="0" err="1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pq</a:t>
            </a:r>
            <a:endParaRPr lang="en-US" altLang="zh-CN" sz="4400" b="1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634" name="Rectangle 10" descr="软木塞"/>
          <p:cNvSpPr>
            <a:spLocks noChangeArrowheads="1"/>
          </p:cNvSpPr>
          <p:nvPr/>
        </p:nvSpPr>
        <p:spPr bwMode="auto">
          <a:xfrm>
            <a:off x="250825" y="0"/>
            <a:ext cx="3013967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/>
              <a:t>拓展与应用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autoUpdateAnimBg="0"/>
      <p:bldP spid="33796" grpId="0" autoUpdateAnimBg="0"/>
      <p:bldP spid="33797" grpId="0" autoUpdateAnimBg="0"/>
      <p:bldP spid="33798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981075"/>
            <a:ext cx="8856662" cy="5184775"/>
          </a:xfrm>
        </p:spPr>
        <p:txBody>
          <a:bodyPr/>
          <a:lstStyle/>
          <a:p>
            <a:pPr algn="l" eaLnBrk="1" hangingPunct="1"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观察下列各式：</a:t>
            </a:r>
          </a:p>
          <a:p>
            <a:pPr algn="l" eaLnBrk="1" hangingPunct="1"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-1)(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+1)=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-1</a:t>
            </a:r>
          </a:p>
          <a:p>
            <a:pPr algn="l" eaLnBrk="1" hangingPunct="1"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)(4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)=8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-3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+3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mn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+9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)=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-27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buFontTx/>
              <a:buNone/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）请你用字母表示出上述计算的规律；</a:t>
            </a:r>
          </a:p>
          <a:p>
            <a:pPr algn="l" eaLnBrk="1" hangingPunct="1">
              <a:buFontTx/>
              <a:buNone/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（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）利用上面的规律计算：</a:t>
            </a:r>
          </a:p>
          <a:p>
            <a:pPr algn="l" eaLnBrk="1" hangingPunct="1">
              <a:buFontTx/>
              <a:buNone/>
              <a:defRPr/>
            </a:pPr>
            <a:endParaRPr lang="en-US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228600"/>
            <a:ext cx="2590800" cy="571500"/>
          </a:xfrm>
          <a:noFill/>
        </p:spPr>
        <p:txBody>
          <a:bodyPr lIns="92075" tIns="46038" rIns="92075" bIns="46038" anchor="b"/>
          <a:lstStyle/>
          <a:p>
            <a:pPr algn="l" eaLnBrk="1" hangingPunct="1"/>
            <a:r>
              <a:rPr lang="zh-CN" altLang="en-US" sz="4000" b="1" dirty="0" smtClean="0">
                <a:solidFill>
                  <a:srgbClr val="FF0000"/>
                </a:solidFill>
              </a:rPr>
              <a:t>拓展提高</a:t>
            </a:r>
          </a:p>
        </p:txBody>
      </p:sp>
      <p:graphicFrame>
        <p:nvGraphicFramePr>
          <p:cNvPr id="37893" name="Object 5"/>
          <p:cNvGraphicFramePr>
            <a:graphicFrameLocks noChangeAspect="1"/>
          </p:cNvGraphicFramePr>
          <p:nvPr/>
        </p:nvGraphicFramePr>
        <p:xfrm>
          <a:off x="762000" y="3962400"/>
          <a:ext cx="6840537" cy="165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08" r:id="rId4" imgW="1524635" imgH="393700" progId="Equation.3">
                  <p:embed/>
                </p:oleObj>
              </mc:Choice>
              <mc:Fallback>
                <p:oleObj r:id="rId4" imgW="1524635" imgH="393700" progId="Equation.3">
                  <p:embed/>
                  <p:pic>
                    <p:nvPicPr>
                      <p:cNvPr id="0" name="图片 512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962400"/>
                        <a:ext cx="6840537" cy="165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WordArt 2"/>
          <p:cNvSpPr>
            <a:spLocks noChangeArrowheads="1" noChangeShapeType="1"/>
          </p:cNvSpPr>
          <p:nvPr/>
        </p:nvSpPr>
        <p:spPr bwMode="auto">
          <a:xfrm>
            <a:off x="2971800" y="1600200"/>
            <a:ext cx="2590800" cy="609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6999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归纳小结</a:t>
            </a:r>
          </a:p>
        </p:txBody>
      </p:sp>
      <p:sp>
        <p:nvSpPr>
          <p:cNvPr id="27651" name="WordArt 3"/>
          <p:cNvSpPr>
            <a:spLocks noChangeArrowheads="1" noChangeShapeType="1"/>
          </p:cNvSpPr>
          <p:nvPr/>
        </p:nvSpPr>
        <p:spPr bwMode="auto">
          <a:xfrm>
            <a:off x="1828800" y="3048000"/>
            <a:ext cx="5715000" cy="758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zh-CN" altLang="en-US" sz="3600" kern="10" dirty="0">
                <a:ln w="19050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谈谈你这节课的收获</a:t>
            </a:r>
            <a:r>
              <a:rPr lang="zh-CN" altLang="en-US" sz="3600" kern="10" dirty="0" smtClean="0">
                <a:ln w="19050">
                  <a:solidFill>
                    <a:srgbClr val="FF0000"/>
                  </a:solidFill>
                  <a:rou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！</a:t>
            </a:r>
            <a:endParaRPr lang="zh-CN" altLang="en-US" sz="3600" kern="10" dirty="0">
              <a:ln w="19050">
                <a:solidFill>
                  <a:srgbClr val="FF0000"/>
                </a:solidFill>
                <a:rou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27652" name="WordArt 4"/>
          <p:cNvSpPr>
            <a:spLocks noChangeArrowheads="1" noChangeShapeType="1"/>
          </p:cNvSpPr>
          <p:nvPr/>
        </p:nvSpPr>
        <p:spPr bwMode="auto">
          <a:xfrm>
            <a:off x="1828800" y="762000"/>
            <a:ext cx="5256213" cy="600075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zh-CN" altLang="en-US" sz="3600" b="1" kern="10" dirty="0">
                <a:ln w="12700">
                  <a:solidFill>
                    <a:srgbClr val="B2B2B2"/>
                  </a:solidFill>
                  <a:rou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65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你讲我说共交流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609600" y="304800"/>
            <a:ext cx="7772400" cy="6477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algn="ctr"/>
            <a:r>
              <a:rPr lang="zh-CN" altLang="en-US" sz="3600" b="1" dirty="0"/>
              <a:t>多项式乘以多项式法则：</a:t>
            </a:r>
            <a:r>
              <a:rPr lang="zh-CN" altLang="en-US" sz="3600" dirty="0"/>
              <a:t> </a:t>
            </a:r>
            <a:endParaRPr lang="zh-CN" altLang="en-US" sz="4400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33400" y="1143000"/>
            <a:ext cx="7543800" cy="18002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zh-CN" sz="3600" b="1" dirty="0">
                <a:solidFill>
                  <a:srgbClr val="FF3300"/>
                </a:solidFill>
              </a:rPr>
              <a:t>1.</a:t>
            </a:r>
            <a:r>
              <a:rPr lang="zh-CN" altLang="en-US" sz="3600" b="1" dirty="0">
                <a:solidFill>
                  <a:srgbClr val="FF3300"/>
                </a:solidFill>
              </a:rPr>
              <a:t>多项式与多项式</a:t>
            </a:r>
            <a:r>
              <a:rPr lang="zh-CN" altLang="en-US" sz="3600" b="1" dirty="0" smtClean="0">
                <a:solidFill>
                  <a:srgbClr val="FF3300"/>
                </a:solidFill>
              </a:rPr>
              <a:t>相乘，先</a:t>
            </a:r>
            <a:r>
              <a:rPr lang="zh-CN" altLang="en-US" sz="3600" b="1" dirty="0">
                <a:solidFill>
                  <a:srgbClr val="FF3300"/>
                </a:solidFill>
              </a:rPr>
              <a:t>用一个多项式的每一项乘以另一个多项式的每一</a:t>
            </a:r>
            <a:r>
              <a:rPr lang="zh-CN" altLang="en-US" sz="3600" b="1" dirty="0" smtClean="0">
                <a:solidFill>
                  <a:srgbClr val="FF3300"/>
                </a:solidFill>
              </a:rPr>
              <a:t>项，再</a:t>
            </a:r>
            <a:r>
              <a:rPr lang="zh-CN" altLang="en-US" sz="3600" b="1" dirty="0">
                <a:solidFill>
                  <a:srgbClr val="FF3300"/>
                </a:solidFill>
              </a:rPr>
              <a:t>把所得的积相加。 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09600" y="3087469"/>
            <a:ext cx="7620000" cy="147732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3300"/>
                </a:solidFill>
              </a:rPr>
              <a:t>注意</a:t>
            </a:r>
            <a:r>
              <a:rPr lang="zh-CN" altLang="en-US" sz="3600" b="1" dirty="0" smtClean="0">
                <a:solidFill>
                  <a:srgbClr val="FF3300"/>
                </a:solidFill>
              </a:rPr>
              <a:t>：</a:t>
            </a:r>
            <a:endParaRPr lang="en-US" altLang="zh-CN" sz="3600" b="1" dirty="0" smtClean="0">
              <a:solidFill>
                <a:srgbClr val="FF33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3300"/>
                </a:solidFill>
              </a:rPr>
              <a:t>1.</a:t>
            </a:r>
            <a:r>
              <a:rPr lang="zh-CN" altLang="en-US" sz="3600" b="1" dirty="0" smtClean="0">
                <a:solidFill>
                  <a:srgbClr val="FF3300"/>
                </a:solidFill>
              </a:rPr>
              <a:t>必须</a:t>
            </a:r>
            <a:r>
              <a:rPr lang="zh-CN" altLang="en-US" sz="3600" b="1" dirty="0">
                <a:solidFill>
                  <a:srgbClr val="FF3300"/>
                </a:solidFill>
              </a:rPr>
              <a:t>做到不</a:t>
            </a:r>
            <a:r>
              <a:rPr lang="zh-CN" altLang="en-US" sz="3600" b="1" dirty="0" smtClean="0">
                <a:solidFill>
                  <a:srgbClr val="FF3300"/>
                </a:solidFill>
              </a:rPr>
              <a:t>重复，不遗漏；</a:t>
            </a:r>
            <a:endParaRPr lang="zh-CN" altLang="en-US" sz="3600" b="1" dirty="0">
              <a:solidFill>
                <a:srgbClr val="FF3300"/>
              </a:solidFill>
            </a:endParaRP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609600" y="4535269"/>
            <a:ext cx="71628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3300"/>
                </a:solidFill>
              </a:rPr>
              <a:t>2.</a:t>
            </a:r>
            <a:r>
              <a:rPr lang="zh-CN" altLang="en-US" sz="3600" b="1" dirty="0" smtClean="0">
                <a:solidFill>
                  <a:srgbClr val="FF3300"/>
                </a:solidFill>
              </a:rPr>
              <a:t>注意</a:t>
            </a:r>
            <a:r>
              <a:rPr lang="zh-CN" altLang="en-US" sz="3600" b="1" dirty="0">
                <a:solidFill>
                  <a:srgbClr val="FF3300"/>
                </a:solidFill>
              </a:rPr>
              <a:t>确定积中每一项的</a:t>
            </a:r>
            <a:r>
              <a:rPr lang="zh-CN" altLang="en-US" sz="3600" b="1" dirty="0" smtClean="0">
                <a:solidFill>
                  <a:srgbClr val="FF3300"/>
                </a:solidFill>
              </a:rPr>
              <a:t>符号；</a:t>
            </a:r>
            <a:endParaRPr lang="zh-CN" altLang="en-US" sz="3600" b="1" dirty="0">
              <a:solidFill>
                <a:srgbClr val="FF3300"/>
              </a:solidFill>
            </a:endParaRP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609600" y="5221069"/>
            <a:ext cx="7315200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3300"/>
                </a:solidFill>
              </a:rPr>
              <a:t>3.</a:t>
            </a:r>
            <a:r>
              <a:rPr lang="zh-CN" altLang="en-US" sz="3600" b="1" dirty="0" smtClean="0">
                <a:solidFill>
                  <a:srgbClr val="FF3300"/>
                </a:solidFill>
              </a:rPr>
              <a:t>最后</a:t>
            </a:r>
            <a:r>
              <a:rPr lang="zh-CN" altLang="en-US" sz="3600" b="1" dirty="0">
                <a:solidFill>
                  <a:srgbClr val="FF3300"/>
                </a:solidFill>
              </a:rPr>
              <a:t>结果应合并同类项</a:t>
            </a:r>
            <a:r>
              <a:rPr lang="zh-CN" altLang="en-US" sz="3600" b="1" dirty="0" smtClean="0">
                <a:solidFill>
                  <a:srgbClr val="FF3300"/>
                </a:solidFill>
              </a:rPr>
              <a:t>。</a:t>
            </a:r>
            <a:endParaRPr lang="zh-CN" altLang="en-US" sz="3600" b="1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500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500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500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1" grpId="0" autoUpdateAnimBg="0"/>
      <p:bldP spid="43012" grpId="0" autoUpdateAnimBg="0"/>
      <p:bldP spid="43013" grpId="0" autoUpdateAnimBg="0"/>
      <p:bldP spid="43014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87338" y="1196975"/>
            <a:ext cx="8856662" cy="413702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altLang="zh-CN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观察下列各式：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-1)(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+1)=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-1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-1)(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+1)=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-1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-1)(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3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+1)=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-1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……</a:t>
            </a:r>
          </a:p>
          <a:p>
            <a:pPr eaLnBrk="1" hangingPunct="1">
              <a:buFontTx/>
              <a:buNone/>
              <a:defRPr/>
            </a:pPr>
            <a:r>
              <a:rPr lang="zh-CN" alt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根据前面各式的规律可得到：</a:t>
            </a:r>
          </a:p>
          <a:p>
            <a:pPr eaLnBrk="1" hangingPunct="1">
              <a:buFontTx/>
              <a:buNone/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-1)(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-1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-2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+……+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+1)=________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0038"/>
            <a:ext cx="3533775" cy="500062"/>
          </a:xfrm>
          <a:noFill/>
        </p:spPr>
        <p:txBody>
          <a:bodyPr lIns="92075" tIns="46038" rIns="92075" bIns="46038" anchor="b"/>
          <a:lstStyle/>
          <a:p>
            <a:pPr eaLnBrk="1" hangingPunct="1"/>
            <a:r>
              <a:rPr lang="zh-CN" altLang="en-US" sz="4000" b="1" dirty="0" smtClean="0"/>
              <a:t>拓展提高</a:t>
            </a:r>
          </a:p>
        </p:txBody>
      </p:sp>
      <p:sp>
        <p:nvSpPr>
          <p:cNvPr id="58372" name="Text Box 4"/>
          <p:cNvSpPr txBox="1">
            <a:spLocks noChangeArrowheads="1"/>
          </p:cNvSpPr>
          <p:nvPr/>
        </p:nvSpPr>
        <p:spPr bwMode="auto">
          <a:xfrm>
            <a:off x="6477000" y="4038600"/>
            <a:ext cx="1676400" cy="57943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zh-CN" sz="3200" b="1" baseline="30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200" b="1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+1</a:t>
            </a:r>
            <a:r>
              <a:rPr lang="en-US" altLang="zh-CN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-1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8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谢    谢</a:t>
            </a:r>
            <a:endParaRPr lang="zh-CN" alt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Text Box 2"/>
          <p:cNvSpPr txBox="1">
            <a:spLocks noChangeArrowheads="1"/>
          </p:cNvSpPr>
          <p:nvPr/>
        </p:nvSpPr>
        <p:spPr bwMode="auto">
          <a:xfrm>
            <a:off x="457200" y="1143000"/>
            <a:ext cx="6477000" cy="57943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</a:rPr>
              <a:t> </a:t>
            </a:r>
            <a:r>
              <a:rPr lang="zh-CN" altLang="en-US" sz="3200" b="1" dirty="0">
                <a:solidFill>
                  <a:srgbClr val="FF0000"/>
                </a:solidFill>
              </a:rPr>
              <a:t>如何进行</a:t>
            </a:r>
            <a:r>
              <a:rPr lang="zh-CN" altLang="en-US" sz="2800" b="1" dirty="0"/>
              <a:t>单项式乘多项式</a:t>
            </a:r>
            <a:r>
              <a:rPr lang="zh-CN" altLang="en-US" sz="3200" b="1" dirty="0">
                <a:solidFill>
                  <a:srgbClr val="FF0000"/>
                </a:solidFill>
              </a:rPr>
              <a:t>的运算？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533400" y="2133600"/>
            <a:ext cx="80645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3200" b="1" dirty="0"/>
              <a:t>      </a:t>
            </a:r>
            <a:r>
              <a:rPr lang="zh-CN" altLang="en-US" sz="3200" b="1" dirty="0"/>
              <a:t>单项式与多项式</a:t>
            </a:r>
            <a:r>
              <a:rPr lang="zh-CN" altLang="en-US" sz="3200" b="1" dirty="0" smtClean="0"/>
              <a:t>相乘，只要</a:t>
            </a:r>
            <a:r>
              <a:rPr lang="zh-CN" altLang="en-US" sz="3200" b="1" dirty="0"/>
              <a:t>将单项式</a:t>
            </a:r>
            <a:r>
              <a:rPr lang="zh-CN" altLang="en-US" sz="3200" b="1" dirty="0">
                <a:solidFill>
                  <a:srgbClr val="FF0000"/>
                </a:solidFill>
              </a:rPr>
              <a:t>分别</a:t>
            </a:r>
            <a:r>
              <a:rPr lang="zh-CN" altLang="en-US" sz="3200" b="1" dirty="0"/>
              <a:t>乘以多项式的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各项</a:t>
            </a:r>
            <a:r>
              <a:rPr lang="zh-CN" altLang="en-US" sz="3200" b="1" dirty="0" smtClean="0"/>
              <a:t>，再</a:t>
            </a:r>
            <a:r>
              <a:rPr lang="zh-CN" altLang="en-US" sz="3200" b="1" dirty="0"/>
              <a:t>将所得的积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相加</a:t>
            </a:r>
            <a:r>
              <a:rPr lang="zh-CN" altLang="en-US" sz="3200" b="1" dirty="0" smtClean="0"/>
              <a:t>。</a:t>
            </a:r>
            <a:endParaRPr lang="en-US" altLang="zh-CN" sz="3200" b="1" dirty="0"/>
          </a:p>
        </p:txBody>
      </p:sp>
      <p:graphicFrame>
        <p:nvGraphicFramePr>
          <p:cNvPr id="10252" name="Object 12"/>
          <p:cNvGraphicFramePr>
            <a:graphicFrameLocks noChangeAspect="1"/>
          </p:cNvGraphicFramePr>
          <p:nvPr/>
        </p:nvGraphicFramePr>
        <p:xfrm>
          <a:off x="1258888" y="3641725"/>
          <a:ext cx="2609850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4" name="公式" r:id="rId4" imgW="1016000" imgH="266700" progId="Equation.3">
                  <p:embed/>
                </p:oleObj>
              </mc:Choice>
              <mc:Fallback>
                <p:oleObj name="公式" r:id="rId4" imgW="1016000" imgH="266700" progId="Equation.3">
                  <p:embed/>
                  <p:pic>
                    <p:nvPicPr>
                      <p:cNvPr id="0" name="图片 491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641725"/>
                        <a:ext cx="2609850" cy="6699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53" name="Object 13"/>
          <p:cNvGraphicFramePr>
            <a:graphicFrameLocks noChangeAspect="1"/>
          </p:cNvGraphicFramePr>
          <p:nvPr/>
        </p:nvGraphicFramePr>
        <p:xfrm>
          <a:off x="4427538" y="3641725"/>
          <a:ext cx="3384550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5" r:id="rId6" imgW="1168400" imgH="241300" progId="Equation.3">
                  <p:embed/>
                </p:oleObj>
              </mc:Choice>
              <mc:Fallback>
                <p:oleObj r:id="rId6" imgW="1168400" imgH="241300" progId="Equation.3">
                  <p:embed/>
                  <p:pic>
                    <p:nvPicPr>
                      <p:cNvPr id="0" name="图片 491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3641725"/>
                        <a:ext cx="3384550" cy="661988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851275" y="3641725"/>
            <a:ext cx="720725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/>
              <a:t>=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124200" y="228600"/>
            <a:ext cx="2627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宋体" panose="02010600030101010101" pitchFamily="2" charset="-122"/>
              </a:rPr>
              <a:t>知识</a:t>
            </a:r>
            <a:r>
              <a:rPr lang="zh-CN" alt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sym typeface="MS Outlook" panose="05010100010000000000" pitchFamily="2" charset="2"/>
              </a:rPr>
              <a:t> </a:t>
            </a:r>
            <a:r>
              <a:rPr lang="en-US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sym typeface="MS Outlook" panose="05010100010000000000" pitchFamily="2" charset="2"/>
              </a:rPr>
              <a:t>回顾</a:t>
            </a:r>
            <a:endParaRPr lang="zh-CN" altLang="en-US" sz="3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 autoUpdateAnimBg="0"/>
      <p:bldP spid="1025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8600" y="838200"/>
            <a:ext cx="8686800" cy="17543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问题</a:t>
            </a:r>
            <a:r>
              <a:rPr lang="en-US" altLang="zh-CN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1</a:t>
            </a:r>
            <a:r>
              <a:rPr lang="zh-CN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：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为了扩大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绿地面积，要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把街心花园的一块长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米，宽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米的长方形绿地增长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米，加宽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米，求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扩地以后的面积是多少？</a:t>
            </a:r>
          </a:p>
        </p:txBody>
      </p:sp>
      <p:grpSp>
        <p:nvGrpSpPr>
          <p:cNvPr id="11267" name="Group 3"/>
          <p:cNvGrpSpPr/>
          <p:nvPr/>
        </p:nvGrpSpPr>
        <p:grpSpPr bwMode="auto">
          <a:xfrm>
            <a:off x="304800" y="3048000"/>
            <a:ext cx="3200400" cy="2851150"/>
            <a:chOff x="0" y="0"/>
            <a:chExt cx="2064" cy="1796"/>
          </a:xfrm>
        </p:grpSpPr>
        <p:pic>
          <p:nvPicPr>
            <p:cNvPr id="11273" name="Picture 4" descr="image008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6" y="192"/>
              <a:ext cx="1968" cy="15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3" name="Text Box 5"/>
            <p:cNvSpPr txBox="1">
              <a:spLocks noChangeArrowheads="1"/>
            </p:cNvSpPr>
            <p:nvPr/>
          </p:nvSpPr>
          <p:spPr bwMode="auto">
            <a:xfrm>
              <a:off x="864" y="0"/>
              <a:ext cx="240" cy="40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1275" name="Text Box 6"/>
            <p:cNvSpPr txBox="1">
              <a:spLocks noChangeArrowheads="1"/>
            </p:cNvSpPr>
            <p:nvPr/>
          </p:nvSpPr>
          <p:spPr bwMode="auto">
            <a:xfrm>
              <a:off x="1728" y="0"/>
              <a:ext cx="240" cy="404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 dirty="0"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2295" name="Text Box 7"/>
            <p:cNvSpPr txBox="1">
              <a:spLocks noChangeArrowheads="1"/>
            </p:cNvSpPr>
            <p:nvPr/>
          </p:nvSpPr>
          <p:spPr bwMode="auto">
            <a:xfrm>
              <a:off x="0" y="720"/>
              <a:ext cx="240" cy="40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m</a:t>
              </a:r>
            </a:p>
          </p:txBody>
        </p:sp>
        <p:sp>
          <p:nvSpPr>
            <p:cNvPr id="12296" name="Text Box 8"/>
            <p:cNvSpPr txBox="1">
              <a:spLocks noChangeArrowheads="1"/>
            </p:cNvSpPr>
            <p:nvPr/>
          </p:nvSpPr>
          <p:spPr bwMode="auto">
            <a:xfrm>
              <a:off x="0" y="1392"/>
              <a:ext cx="240" cy="404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altLang="zh-CN" sz="3600" b="1" dirty="0"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</a:rPr>
                <a:t>n</a:t>
              </a:r>
            </a:p>
          </p:txBody>
        </p:sp>
      </p:grpSp>
      <p:grpSp>
        <p:nvGrpSpPr>
          <p:cNvPr id="11268" name="Group 9"/>
          <p:cNvGrpSpPr/>
          <p:nvPr/>
        </p:nvGrpSpPr>
        <p:grpSpPr bwMode="auto">
          <a:xfrm>
            <a:off x="3429000" y="2667000"/>
            <a:ext cx="5715000" cy="2514600"/>
            <a:chOff x="0" y="0"/>
            <a:chExt cx="3504" cy="1104"/>
          </a:xfrm>
        </p:grpSpPr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288" y="286"/>
              <a:ext cx="3216" cy="522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r>
                <a:rPr lang="zh-CN" altLang="en-US" sz="3600" b="1" dirty="0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        用</a:t>
              </a:r>
              <a:r>
                <a:rPr lang="zh-CN" alt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几种方法表示扩大后绿地的面积？</a:t>
              </a:r>
            </a:p>
          </p:txBody>
        </p:sp>
        <p:sp>
          <p:nvSpPr>
            <p:cNvPr id="11272" name="AutoShape 11"/>
            <p:cNvSpPr>
              <a:spLocks noChangeArrowheads="1"/>
            </p:cNvSpPr>
            <p:nvPr/>
          </p:nvSpPr>
          <p:spPr bwMode="auto">
            <a:xfrm>
              <a:off x="0" y="0"/>
              <a:ext cx="3504" cy="1104"/>
            </a:xfrm>
            <a:prstGeom prst="cloudCallout">
              <a:avLst>
                <a:gd name="adj1" fmla="val -65694"/>
                <a:gd name="adj2" fmla="val 64856"/>
              </a:avLst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1269" name="Text Box 12"/>
          <p:cNvSpPr txBox="1">
            <a:spLocks noChangeArrowheads="1"/>
          </p:cNvSpPr>
          <p:nvPr/>
        </p:nvSpPr>
        <p:spPr bwMode="auto">
          <a:xfrm>
            <a:off x="457200" y="381000"/>
            <a:ext cx="2819400" cy="6413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</a:rPr>
              <a:t>合作探究：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3886200" y="4800600"/>
            <a:ext cx="4953000" cy="1603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问题</a:t>
            </a:r>
            <a:r>
              <a:rPr lang="en-US" altLang="zh-CN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zh-CN" alt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：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不同的表示方法之间有什么关系？ </a:t>
            </a:r>
          </a:p>
          <a:p>
            <a:pPr>
              <a:spcBef>
                <a:spcPct val="50000"/>
              </a:spcBef>
              <a:defRPr/>
            </a:pPr>
            <a:endParaRPr lang="zh-CN" altLang="en-US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228600" y="4699337"/>
            <a:ext cx="876300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 b="1" dirty="0">
                <a:solidFill>
                  <a:srgbClr val="FF0000"/>
                </a:solidFill>
              </a:rPr>
              <a:t>方法四：</a:t>
            </a:r>
            <a:r>
              <a:rPr lang="zh-CN" altLang="en-US" sz="3000" b="1" dirty="0"/>
              <a:t>这块花园是由上两块和下两块</a:t>
            </a:r>
            <a:r>
              <a:rPr lang="zh-CN" altLang="en-US" sz="3000" b="1" dirty="0" smtClean="0"/>
              <a:t>组成面积为</a:t>
            </a:r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000" b="1" dirty="0" smtClean="0">
                <a:solidFill>
                  <a:srgbClr val="FF0000"/>
                </a:solidFill>
              </a:rPr>
              <a:t>(</a:t>
            </a:r>
            <a:r>
              <a:rPr lang="en-US" altLang="zh-CN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000" b="1" dirty="0" err="1" smtClean="0">
                <a:solidFill>
                  <a:srgbClr val="FF0000"/>
                </a:solidFill>
              </a:rPr>
              <a:t>+</a:t>
            </a:r>
            <a:r>
              <a:rPr lang="en-US" altLang="zh-CN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000" b="1" dirty="0">
                <a:solidFill>
                  <a:srgbClr val="FF0000"/>
                </a:solidFill>
              </a:rPr>
              <a:t>)+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>
                <a:solidFill>
                  <a:srgbClr val="FF0000"/>
                </a:solidFill>
              </a:rPr>
              <a:t>(</a:t>
            </a:r>
            <a:r>
              <a:rPr lang="en-US" altLang="zh-CN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000" b="1" dirty="0" err="1">
                <a:solidFill>
                  <a:srgbClr val="FF0000"/>
                </a:solidFill>
              </a:rPr>
              <a:t>+</a:t>
            </a:r>
            <a:r>
              <a:rPr lang="en-US" altLang="zh-CN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000" b="1" dirty="0">
                <a:solidFill>
                  <a:srgbClr val="FF0000"/>
                </a:solidFill>
              </a:rPr>
              <a:t>)</a:t>
            </a:r>
            <a:r>
              <a:rPr lang="zh-CN" altLang="en-US" sz="3000" b="1" dirty="0" smtClean="0"/>
              <a:t>米</a:t>
            </a:r>
            <a:r>
              <a:rPr lang="en-US" altLang="zh-CN" sz="3000" b="1" dirty="0" smtClean="0">
                <a:cs typeface="Arial" panose="020B0604020202020204" pitchFamily="34" charset="0"/>
              </a:rPr>
              <a:t>²</a:t>
            </a:r>
            <a:r>
              <a:rPr lang="zh-CN" altLang="en-US" sz="3000" b="1" dirty="0" smtClean="0"/>
              <a:t> 。</a:t>
            </a:r>
            <a:endParaRPr lang="en-US" altLang="zh-CN" sz="3000" b="1" dirty="0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28600" y="3403937"/>
            <a:ext cx="8763000" cy="10156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000" b="1" dirty="0">
                <a:solidFill>
                  <a:srgbClr val="FF0000"/>
                </a:solidFill>
              </a:rPr>
              <a:t>方法三：</a:t>
            </a:r>
            <a:r>
              <a:rPr lang="zh-CN" altLang="en-US" sz="3000" b="1" dirty="0"/>
              <a:t>这块花园是由前两块和后两块组成 面积</a:t>
            </a:r>
            <a:r>
              <a:rPr lang="zh-CN" altLang="en-US" sz="3000" b="1" dirty="0" smtClean="0"/>
              <a:t>为</a:t>
            </a:r>
            <a:r>
              <a:rPr lang="en-US" altLang="zh-CN" sz="3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000" b="1" dirty="0" smtClean="0">
                <a:solidFill>
                  <a:srgbClr val="FF0000"/>
                </a:solidFill>
              </a:rPr>
              <a:t>(</a:t>
            </a:r>
            <a:r>
              <a:rPr lang="en-US" altLang="zh-CN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000" b="1" dirty="0" err="1" smtClean="0">
                <a:solidFill>
                  <a:srgbClr val="FF0000"/>
                </a:solidFill>
              </a:rPr>
              <a:t>+</a:t>
            </a:r>
            <a:r>
              <a:rPr lang="en-US" altLang="zh-CN" sz="3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>
                <a:solidFill>
                  <a:srgbClr val="FF0000"/>
                </a:solidFill>
              </a:rPr>
              <a:t>)+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000" b="1" dirty="0">
                <a:solidFill>
                  <a:srgbClr val="FF0000"/>
                </a:solidFill>
              </a:rPr>
              <a:t>(</a:t>
            </a:r>
            <a:r>
              <a:rPr lang="en-US" altLang="zh-CN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000" b="1" dirty="0" err="1">
                <a:solidFill>
                  <a:srgbClr val="FF0000"/>
                </a:solidFill>
              </a:rPr>
              <a:t>+</a:t>
            </a:r>
            <a:r>
              <a:rPr lang="en-US" altLang="zh-CN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 smtClean="0">
                <a:solidFill>
                  <a:srgbClr val="FF0000"/>
                </a:solidFill>
              </a:rPr>
              <a:t>)</a:t>
            </a:r>
            <a:r>
              <a:rPr lang="zh-CN" altLang="en-US" sz="3000" b="1" dirty="0" smtClean="0"/>
              <a:t>米</a:t>
            </a:r>
            <a:r>
              <a:rPr lang="en-US" altLang="zh-CN" sz="3000" b="1" dirty="0" smtClean="0">
                <a:cs typeface="Arial" panose="020B0604020202020204" pitchFamily="34" charset="0"/>
              </a:rPr>
              <a:t>²</a:t>
            </a:r>
            <a:r>
              <a:rPr lang="zh-CN" altLang="en-US" sz="3000" b="1" dirty="0" smtClean="0"/>
              <a:t>。</a:t>
            </a:r>
            <a:endParaRPr lang="en-US" altLang="zh-CN" sz="3000" b="1" dirty="0">
              <a:cs typeface="Arial" panose="020B0604020202020204" pitchFamily="34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228600" y="1651337"/>
            <a:ext cx="8686800" cy="147732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zh-CN" altLang="en-US" sz="3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方法二：</a:t>
            </a:r>
            <a:r>
              <a:rPr lang="zh-CN" altLang="en-US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这块花园现在是由四小块</a:t>
            </a:r>
            <a:r>
              <a:rPr lang="zh-CN" alt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组成，它们</a:t>
            </a:r>
            <a:r>
              <a:rPr lang="zh-CN" altLang="en-US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的面积分别为：</a:t>
            </a:r>
            <a:r>
              <a:rPr lang="en-US" altLang="zh-CN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zh-CN" altLang="en-US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米</a:t>
            </a:r>
            <a:r>
              <a:rPr lang="en-US" altLang="zh-CN" sz="3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zh-CN" altLang="en-US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、</a:t>
            </a:r>
            <a:r>
              <a:rPr lang="en-US" altLang="zh-CN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zh-CN" altLang="en-US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米</a:t>
            </a:r>
            <a:r>
              <a:rPr lang="en-US" altLang="zh-CN" sz="3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zh-CN" altLang="en-US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、</a:t>
            </a:r>
            <a:r>
              <a:rPr lang="en-US" altLang="zh-CN" sz="3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r>
              <a:rPr lang="zh-CN" altLang="en-US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米</a:t>
            </a:r>
            <a:r>
              <a:rPr lang="en-US" altLang="zh-CN" sz="3000" b="1" baseline="30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zh-CN" altLang="en-US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、</a:t>
            </a:r>
            <a:r>
              <a:rPr lang="en-US" altLang="zh-CN" sz="3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zh-CN" altLang="en-US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米</a:t>
            </a:r>
            <a:r>
              <a:rPr lang="en-US" altLang="zh-CN" sz="30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zh-CN" alt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，故</a:t>
            </a:r>
            <a:r>
              <a:rPr lang="zh-CN" altLang="en-US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这块绿地的面积</a:t>
            </a:r>
            <a:r>
              <a:rPr lang="zh-CN" alt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为（</a:t>
            </a:r>
            <a:r>
              <a:rPr lang="en-US" altLang="zh-CN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altLang="zh-CN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altLang="zh-CN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r>
              <a:rPr lang="en-US" altLang="zh-CN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zh-CN" alt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）米</a:t>
            </a:r>
            <a:r>
              <a:rPr lang="en-US" altLang="zh-CN" sz="30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zh-CN" alt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。</a:t>
            </a:r>
            <a:endParaRPr lang="zh-CN" altLang="en-US" sz="30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228600" y="384512"/>
            <a:ext cx="8763000" cy="10156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zh-CN" altLang="en-US" sz="3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方法一：</a:t>
            </a:r>
            <a:r>
              <a:rPr lang="zh-CN" altLang="en-US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这块花园现在长</a:t>
            </a:r>
            <a:r>
              <a:rPr lang="en-US" altLang="zh-CN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en-US" altLang="zh-CN" sz="3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</a:t>
            </a:r>
            <a:r>
              <a:rPr lang="zh-CN" alt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米，宽</a:t>
            </a:r>
            <a:r>
              <a:rPr lang="en-US" altLang="zh-CN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en-US" altLang="zh-CN" sz="3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0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</a:t>
            </a:r>
            <a:r>
              <a:rPr lang="zh-CN" alt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米，因而</a:t>
            </a:r>
            <a:r>
              <a:rPr lang="zh-CN" altLang="en-US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面积为</a:t>
            </a:r>
            <a:r>
              <a:rPr lang="en-US" altLang="zh-CN" sz="3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en-US" altLang="zh-CN" sz="3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)(</a:t>
            </a:r>
            <a:r>
              <a:rPr lang="en-US" altLang="zh-CN" sz="3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0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0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</a:t>
            </a:r>
            <a:r>
              <a:rPr lang="zh-CN" altLang="en-US" sz="30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米</a:t>
            </a:r>
            <a:r>
              <a:rPr lang="en-US" altLang="zh-CN" sz="3000" b="1" baseline="30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2</a:t>
            </a:r>
            <a:r>
              <a:rPr lang="zh-CN" altLang="en-US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。 </a:t>
            </a:r>
            <a:endParaRPr lang="zh-CN" altLang="en-US" sz="30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utoUpdateAnimBg="0"/>
      <p:bldP spid="13316" grpId="0" autoUpdateAnimBg="0"/>
      <p:bldP spid="1331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381000" y="685800"/>
            <a:ext cx="7983538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∵</a:t>
            </a:r>
            <a:r>
              <a:rPr lang="zh-CN" alt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这四种方法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表示同一块绿地的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面积，</a:t>
            </a:r>
            <a:endParaRPr lang="zh-CN" altLang="en-US" sz="3600" b="1" dirty="0"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533400" y="3429000"/>
            <a:ext cx="69342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∴</a:t>
            </a:r>
            <a:r>
              <a:rPr lang="en-US" altLang="zh-CN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)(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)=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endParaRPr lang="en-US" altLang="zh-CN" sz="3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85800" y="0"/>
            <a:ext cx="29718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000" b="1" dirty="0">
                <a:solidFill>
                  <a:srgbClr val="C00000"/>
                </a:solidFill>
              </a:rPr>
              <a:t>合作探究：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33400" y="4343400"/>
            <a:ext cx="8229600" cy="1739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</a:rPr>
              <a:t>问题</a:t>
            </a:r>
            <a:r>
              <a:rPr lang="en-US" altLang="zh-CN" sz="3600" b="1" dirty="0">
                <a:solidFill>
                  <a:srgbClr val="FF0000"/>
                </a:solidFill>
              </a:rPr>
              <a:t>2</a:t>
            </a:r>
            <a:r>
              <a:rPr lang="zh-CN" altLang="en-US" sz="3600" b="1" dirty="0"/>
              <a:t>：上面的</a:t>
            </a:r>
            <a:r>
              <a:rPr lang="zh-CN" altLang="en-US" sz="3600" b="1" dirty="0" smtClean="0"/>
              <a:t>问题，我们</a:t>
            </a:r>
            <a:r>
              <a:rPr lang="zh-CN" altLang="en-US" sz="3600" b="1" dirty="0"/>
              <a:t>从面积的角度得出了一些</a:t>
            </a:r>
            <a:r>
              <a:rPr lang="zh-CN" altLang="en-US" sz="3600" b="1" dirty="0" smtClean="0"/>
              <a:t>等式，下面</a:t>
            </a:r>
            <a:r>
              <a:rPr lang="zh-CN" altLang="en-US" sz="3600" b="1" dirty="0"/>
              <a:t>你能不能尝试从代数运算的角度解释等式的</a:t>
            </a:r>
            <a:r>
              <a:rPr lang="zh-CN" altLang="en-US" sz="3600" b="1" dirty="0" smtClean="0"/>
              <a:t>合理性。</a:t>
            </a:r>
            <a:endParaRPr lang="en-US" altLang="zh-CN" sz="3600" b="1" dirty="0"/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3200400" y="1752600"/>
            <a:ext cx="49530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600" dirty="0" smtClean="0">
                <a:latin typeface="Arial" panose="020B0604020202020204" pitchFamily="34" charset="0"/>
              </a:rPr>
              <a:t> </a:t>
            </a:r>
            <a:r>
              <a:rPr lang="en-US" altLang="zh-CN" sz="3600" b="1" dirty="0" smtClean="0">
                <a:solidFill>
                  <a:srgbClr val="FF3300"/>
                </a:solidFill>
                <a:latin typeface="Arial" panose="020B0604020202020204" pitchFamily="34" charset="0"/>
              </a:rPr>
              <a:t>=</a:t>
            </a:r>
            <a:r>
              <a:rPr lang="en-US" altLang="zh-CN" sz="3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altLang="zh-CN" sz="3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altLang="zh-CN" sz="3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r>
              <a:rPr lang="en-US" altLang="zh-CN" sz="3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r>
              <a:rPr lang="en-US" altLang="zh-CN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  </a:t>
            </a:r>
            <a:r>
              <a:rPr lang="zh-CN" altLang="en-US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或</a:t>
            </a:r>
            <a:endParaRPr lang="zh-CN" altLang="en-US" sz="3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81000" y="1219200"/>
            <a:ext cx="70104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3600" b="1" dirty="0">
                <a:latin typeface="Arial" panose="020B0604020202020204" pitchFamily="34" charset="0"/>
              </a:rPr>
              <a:t>∴ </a:t>
            </a:r>
            <a:r>
              <a:rPr lang="en-US" altLang="zh-CN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)(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)=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</a:rPr>
              <a:t>(</a:t>
            </a:r>
            <a:r>
              <a:rPr lang="en-US" altLang="zh-CN" sz="36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600" b="1" dirty="0" err="1">
                <a:solidFill>
                  <a:srgbClr val="FF3300"/>
                </a:solidFill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</a:rPr>
              <a:t>)+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</a:rPr>
              <a:t>(</a:t>
            </a:r>
            <a:r>
              <a:rPr lang="en-US" altLang="zh-CN" sz="36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600" b="1" dirty="0" err="1">
                <a:solidFill>
                  <a:srgbClr val="FF3300"/>
                </a:solidFill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</a:rPr>
              <a:t>)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276600" y="2832100"/>
            <a:ext cx="4343400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</a:rPr>
              <a:t>=</a:t>
            </a:r>
            <a:r>
              <a:rPr lang="en-US" altLang="zh-CN" sz="3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altLang="zh-CN" sz="3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altLang="zh-CN" sz="3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r>
              <a:rPr lang="en-US" altLang="zh-CN" sz="3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endParaRPr lang="en-US" altLang="zh-CN" sz="3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990600" y="2209800"/>
            <a:ext cx="67818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zh-CN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)(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)=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</a:rPr>
              <a:t>(</a:t>
            </a:r>
            <a:r>
              <a:rPr lang="en-US" altLang="zh-CN" sz="36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dirty="0" err="1">
                <a:solidFill>
                  <a:srgbClr val="FF3300"/>
                </a:solidFill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</a:rPr>
              <a:t>)+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</a:rPr>
              <a:t>(</a:t>
            </a:r>
            <a:r>
              <a:rPr lang="en-US" altLang="zh-CN" sz="36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dirty="0" err="1">
                <a:solidFill>
                  <a:srgbClr val="FF3300"/>
                </a:solidFill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</a:rPr>
              <a:t>)</a:t>
            </a:r>
            <a:endParaRPr lang="en-US" altLang="zh-CN" sz="36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utoUpdateAnimBg="0"/>
      <p:bldP spid="14344" grpId="0" autoUpdateAnimBg="0"/>
      <p:bldP spid="14345" grpId="0" autoUpdateAnimBg="0"/>
      <p:bldP spid="14346" grpId="0" autoUpdateAnimBg="0"/>
      <p:bldP spid="14348" grpId="0" autoUpdateAnimBg="0"/>
      <p:bldP spid="1434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2" name="Text Box 14"/>
          <p:cNvSpPr txBox="1">
            <a:spLocks noChangeArrowheads="1"/>
          </p:cNvSpPr>
          <p:nvPr/>
        </p:nvSpPr>
        <p:spPr bwMode="auto">
          <a:xfrm>
            <a:off x="228600" y="2057400"/>
            <a:ext cx="8915400" cy="25638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600" b="1" dirty="0" smtClean="0"/>
              <a:t>       总体</a:t>
            </a:r>
            <a:r>
              <a:rPr lang="zh-CN" altLang="en-US" sz="3600" b="1" dirty="0"/>
              <a:t>上</a:t>
            </a:r>
            <a:r>
              <a:rPr lang="zh-CN" altLang="en-US" sz="3600" b="1" dirty="0" smtClean="0"/>
              <a:t>看，</a:t>
            </a:r>
            <a:r>
              <a:rPr lang="en-US" altLang="zh-CN" sz="3600" b="1" dirty="0" smtClean="0"/>
              <a:t>(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dirty="0" err="1"/>
              <a:t>+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600" b="1" dirty="0"/>
              <a:t>)(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600" b="1" dirty="0" err="1"/>
              <a:t>+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600" b="1" dirty="0"/>
              <a:t>)</a:t>
            </a:r>
            <a:r>
              <a:rPr lang="zh-CN" altLang="en-US" sz="3600" b="1" dirty="0"/>
              <a:t>的结果可以看作由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a+b</a:t>
            </a:r>
            <a:r>
              <a:rPr lang="zh-CN" altLang="en-US" sz="3600" b="1" dirty="0"/>
              <a:t>得每一项乘</a:t>
            </a:r>
            <a:r>
              <a:rPr lang="en-US" altLang="zh-CN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m+n</a:t>
            </a:r>
            <a:r>
              <a:rPr lang="zh-CN" altLang="en-US" sz="3600" b="1" dirty="0"/>
              <a:t>的每一</a:t>
            </a:r>
            <a:r>
              <a:rPr lang="zh-CN" altLang="en-US" sz="3600" b="1" dirty="0" smtClean="0"/>
              <a:t>项，再</a:t>
            </a:r>
            <a:r>
              <a:rPr lang="zh-CN" altLang="en-US" sz="3600" b="1" dirty="0"/>
              <a:t>把所得的积相加而</a:t>
            </a:r>
            <a:r>
              <a:rPr lang="zh-CN" altLang="en-US" sz="3600" b="1" dirty="0" smtClean="0"/>
              <a:t>得到，即             </a:t>
            </a:r>
            <a:endParaRPr lang="zh-CN" altLang="en-US" sz="3600" b="1" dirty="0"/>
          </a:p>
          <a:p>
            <a:pPr>
              <a:spcBef>
                <a:spcPct val="50000"/>
              </a:spcBef>
            </a:pPr>
            <a:endParaRPr lang="zh-CN" altLang="en-US" sz="3600" dirty="0"/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152400" y="990600"/>
            <a:ext cx="35052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(</a:t>
            </a:r>
            <a:r>
              <a:rPr lang="en-US" altLang="zh-CN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a+b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)(</a:t>
            </a:r>
            <a:r>
              <a:rPr lang="en-US" altLang="zh-CN" sz="3600" b="1" dirty="0" err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m+n</a:t>
            </a:r>
            <a:r>
              <a:rPr lang="en-US" altLang="zh-CN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endParaRPr lang="en-US" altLang="zh-CN" sz="3600" b="1" dirty="0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228600" y="1524000"/>
            <a:ext cx="35369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</a:t>
            </a:r>
            <a:r>
              <a:rPr lang="en-US" altLang="zh-CN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am+an+bm+bn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28600" y="0"/>
            <a:ext cx="4191000" cy="7016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4000" b="1" dirty="0">
                <a:solidFill>
                  <a:srgbClr val="C00000"/>
                </a:solidFill>
              </a:rPr>
              <a:t>新知探究：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533400"/>
            <a:ext cx="5801588" cy="64633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(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)(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)=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bm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+</a:t>
            </a:r>
            <a:r>
              <a:rPr lang="en-US" altLang="zh-CN" sz="3600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bn</a:t>
            </a:r>
            <a:endParaRPr lang="en-US" altLang="zh-CN" sz="3600" b="1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Group 4"/>
          <p:cNvGrpSpPr/>
          <p:nvPr/>
        </p:nvGrpSpPr>
        <p:grpSpPr bwMode="auto">
          <a:xfrm>
            <a:off x="914400" y="1981200"/>
            <a:ext cx="8534400" cy="3884224"/>
            <a:chOff x="0" y="0"/>
            <a:chExt cx="3888" cy="1648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>
              <a:off x="480" y="199"/>
              <a:ext cx="2922" cy="1449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 wrap="square" anchor="ctr">
              <a:spAutoFit/>
            </a:bodyPr>
            <a:lstStyle/>
            <a:p>
              <a:pPr>
                <a:defRPr/>
              </a:pPr>
              <a:r>
                <a:rPr lang="zh-CN" altLang="en-US" sz="36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       等式</a:t>
              </a:r>
              <a:r>
                <a:rPr lang="zh-CN" alt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的左边</a:t>
              </a:r>
              <a:r>
                <a:rPr lang="en-US" altLang="zh-CN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(</a:t>
              </a:r>
              <a:r>
                <a:rPr lang="en-US" altLang="zh-CN" sz="36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a+b</a:t>
              </a:r>
              <a:r>
                <a:rPr lang="en-US" altLang="zh-CN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)(</a:t>
              </a:r>
              <a:r>
                <a:rPr lang="en-US" altLang="zh-CN" sz="36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m+n</a:t>
              </a:r>
              <a:r>
                <a:rPr lang="en-US" altLang="zh-CN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)</a:t>
              </a:r>
              <a:r>
                <a:rPr lang="zh-CN" alt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是两个多项式</a:t>
              </a:r>
              <a:r>
                <a:rPr lang="en-US" altLang="zh-CN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(</a:t>
              </a:r>
              <a:r>
                <a:rPr lang="en-US" altLang="zh-CN" sz="36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a+b</a:t>
              </a:r>
              <a:r>
                <a:rPr lang="en-US" altLang="zh-CN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)</a:t>
              </a:r>
              <a:r>
                <a:rPr lang="zh-CN" alt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与</a:t>
              </a:r>
              <a:r>
                <a:rPr lang="en-US" altLang="zh-CN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(</a:t>
              </a:r>
              <a:r>
                <a:rPr lang="en-US" altLang="zh-CN" sz="36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m+n</a:t>
              </a:r>
              <a:r>
                <a:rPr lang="en-US" altLang="zh-CN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)</a:t>
              </a:r>
              <a:r>
                <a:rPr lang="zh-CN" alt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相乘 </a:t>
              </a:r>
              <a:r>
                <a:rPr lang="zh-CN" altLang="en-US" sz="36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，把</a:t>
              </a:r>
              <a:r>
                <a:rPr lang="en-US" altLang="zh-CN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(</a:t>
              </a:r>
              <a:r>
                <a:rPr lang="en-US" altLang="zh-CN" sz="36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m+n</a:t>
              </a:r>
              <a:r>
                <a:rPr lang="en-US" altLang="zh-CN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)</a:t>
              </a:r>
              <a:r>
                <a:rPr lang="zh-CN" alt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看成一个</a:t>
              </a:r>
              <a:r>
                <a:rPr lang="zh-CN" altLang="en-US" sz="36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整体，那么</a:t>
              </a:r>
              <a:r>
                <a:rPr lang="zh-CN" alt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两个多项式</a:t>
              </a:r>
              <a:r>
                <a:rPr lang="en-US" altLang="zh-CN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(</a:t>
              </a:r>
              <a:r>
                <a:rPr lang="en-US" altLang="zh-CN" sz="36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a+b</a:t>
              </a:r>
              <a:r>
                <a:rPr lang="en-US" altLang="zh-CN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)</a:t>
              </a:r>
              <a:r>
                <a:rPr lang="zh-CN" alt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与</a:t>
              </a:r>
              <a:r>
                <a:rPr lang="en-US" altLang="zh-CN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(</a:t>
              </a:r>
              <a:r>
                <a:rPr lang="en-US" altLang="zh-CN" sz="3600" b="1" dirty="0" err="1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anose="02020603050405020304" pitchFamily="18" charset="0"/>
                  <a:cs typeface="Times New Roman" panose="02020603050405020304" pitchFamily="18" charset="0"/>
                </a:rPr>
                <a:t>m+n</a:t>
              </a:r>
              <a:r>
                <a:rPr lang="en-US" altLang="zh-CN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)</a:t>
              </a:r>
              <a:r>
                <a:rPr lang="zh-CN" altLang="en-US" sz="3600" b="1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相乘的问题就转化为单项式与多项式相乘 </a:t>
              </a:r>
              <a:r>
                <a:rPr lang="zh-CN" altLang="en-US" sz="3600" b="1" dirty="0" smtClean="0">
                  <a:solidFill>
                    <a:srgbClr val="0000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。</a:t>
              </a:r>
              <a:endParaRPr lang="zh-CN" altLang="en-US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endParaRPr>
            </a:p>
          </p:txBody>
        </p:sp>
        <p:sp>
          <p:nvSpPr>
            <p:cNvPr id="14360" name="AutoShape 6"/>
            <p:cNvSpPr>
              <a:spLocks noChangeArrowheads="1"/>
            </p:cNvSpPr>
            <p:nvPr/>
          </p:nvSpPr>
          <p:spPr bwMode="auto">
            <a:xfrm>
              <a:off x="0" y="0"/>
              <a:ext cx="3888" cy="1632"/>
            </a:xfrm>
            <a:prstGeom prst="cloudCallout">
              <a:avLst>
                <a:gd name="adj1" fmla="val -47375"/>
                <a:gd name="adj2" fmla="val -69731"/>
              </a:avLst>
            </a:prstGeom>
            <a:noFill/>
            <a:ln w="9525">
              <a:solidFill>
                <a:srgbClr val="FF00FF"/>
              </a:solidFill>
              <a:round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1600200" y="1524000"/>
            <a:ext cx="609600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7418" name="Rectangle 10"/>
          <p:cNvSpPr>
            <a:spLocks noChangeArrowheads="1"/>
          </p:cNvSpPr>
          <p:nvPr/>
        </p:nvSpPr>
        <p:spPr bwMode="auto">
          <a:xfrm>
            <a:off x="2438400" y="990600"/>
            <a:ext cx="366395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=a(</a:t>
            </a:r>
            <a:r>
              <a:rPr lang="en-US" altLang="zh-CN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m+n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)+b(</a:t>
            </a:r>
            <a:r>
              <a:rPr lang="en-US" altLang="zh-CN" sz="3600" b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m+n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)</a:t>
            </a:r>
            <a:r>
              <a:rPr lang="en-US" altLang="zh-CN" sz="2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6019800" y="990600"/>
            <a:ext cx="24384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----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单</a:t>
            </a:r>
            <a:r>
              <a:rPr lang="en-US" altLang="zh-CN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×</a:t>
            </a:r>
            <a:r>
              <a:rPr lang="zh-CN" alt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多</a:t>
            </a:r>
          </a:p>
        </p:txBody>
      </p:sp>
      <p:sp>
        <p:nvSpPr>
          <p:cNvPr id="17421" name="Rectangle 13"/>
          <p:cNvSpPr>
            <a:spLocks noChangeArrowheads="1"/>
          </p:cNvSpPr>
          <p:nvPr/>
        </p:nvSpPr>
        <p:spPr bwMode="auto">
          <a:xfrm>
            <a:off x="3581400" y="1447800"/>
            <a:ext cx="2895600" cy="641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----</a:t>
            </a: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单</a:t>
            </a:r>
            <a:r>
              <a:rPr lang="en-US" altLang="zh-CN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×</a:t>
            </a:r>
            <a:r>
              <a:rPr lang="zh-CN" alt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单</a:t>
            </a:r>
          </a:p>
        </p:txBody>
      </p:sp>
      <p:grpSp>
        <p:nvGrpSpPr>
          <p:cNvPr id="3" name="Group 15"/>
          <p:cNvGrpSpPr/>
          <p:nvPr/>
        </p:nvGrpSpPr>
        <p:grpSpPr bwMode="auto">
          <a:xfrm>
            <a:off x="457200" y="3657600"/>
            <a:ext cx="7772400" cy="1524000"/>
            <a:chOff x="0" y="0"/>
            <a:chExt cx="4896" cy="960"/>
          </a:xfrm>
        </p:grpSpPr>
        <p:sp>
          <p:nvSpPr>
            <p:cNvPr id="14353" name="Text Box 16"/>
            <p:cNvSpPr txBox="1">
              <a:spLocks noChangeArrowheads="1"/>
            </p:cNvSpPr>
            <p:nvPr/>
          </p:nvSpPr>
          <p:spPr bwMode="auto">
            <a:xfrm>
              <a:off x="0" y="288"/>
              <a:ext cx="4896" cy="442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4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(</a:t>
              </a:r>
              <a:r>
                <a:rPr lang="en-US" altLang="zh-CN" sz="40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a+b</a:t>
              </a:r>
              <a:r>
                <a:rPr lang="en-US" altLang="zh-CN" sz="4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)( </a:t>
              </a:r>
              <a:r>
                <a:rPr lang="en-US" altLang="zh-CN" sz="40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m+n</a:t>
              </a:r>
              <a:r>
                <a:rPr lang="en-US" altLang="zh-CN" sz="4000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)=</a:t>
              </a:r>
              <a:r>
                <a:rPr lang="en-US" altLang="zh-CN" sz="40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am</a:t>
              </a:r>
              <a:r>
                <a:rPr lang="en-US" altLang="zh-CN" sz="40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+an</a:t>
              </a:r>
              <a:r>
                <a:rPr lang="en-US" altLang="zh-CN" sz="4000" dirty="0" err="1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+bm</a:t>
              </a:r>
              <a:r>
                <a:rPr lang="en-US" altLang="zh-CN" sz="4000" dirty="0" err="1">
                  <a:solidFill>
                    <a:srgbClr val="FF0000"/>
                  </a:solidFill>
                  <a:latin typeface="Times New Roman" panose="02020603050405020304" pitchFamily="18" charset="0"/>
                </a:rPr>
                <a:t>+bn</a:t>
              </a:r>
              <a:endParaRPr lang="en-US" altLang="zh-CN" sz="4000" dirty="0">
                <a:solidFill>
                  <a:srgbClr val="FF0000"/>
                </a:solidFill>
                <a:latin typeface="Times New Roman" panose="02020603050405020304" pitchFamily="18" charset="0"/>
              </a:endParaRPr>
            </a:p>
          </p:txBody>
        </p:sp>
        <p:grpSp>
          <p:nvGrpSpPr>
            <p:cNvPr id="14354" name="Group 17"/>
            <p:cNvGrpSpPr/>
            <p:nvPr/>
          </p:nvGrpSpPr>
          <p:grpSpPr bwMode="auto">
            <a:xfrm>
              <a:off x="288" y="0"/>
              <a:ext cx="1104" cy="960"/>
              <a:chOff x="0" y="0"/>
              <a:chExt cx="1104" cy="960"/>
            </a:xfrm>
          </p:grpSpPr>
          <p:sp>
            <p:nvSpPr>
              <p:cNvPr id="14355" name="Arc 18"/>
              <p:cNvSpPr/>
              <p:nvPr/>
            </p:nvSpPr>
            <p:spPr bwMode="auto">
              <a:xfrm rot="-2532616">
                <a:off x="48" y="144"/>
                <a:ext cx="576" cy="576"/>
              </a:xfrm>
              <a:custGeom>
                <a:avLst/>
                <a:gdLst>
                  <a:gd name="T0" fmla="*/ 0 w 21600"/>
                  <a:gd name="T1" fmla="*/ 0 h 21600"/>
                  <a:gd name="T2" fmla="*/ 576 w 21600"/>
                  <a:gd name="T3" fmla="*/ 576 h 21600"/>
                  <a:gd name="T4" fmla="*/ 0 w 21600"/>
                  <a:gd name="T5" fmla="*/ 576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56" name="Arc 19"/>
              <p:cNvSpPr/>
              <p:nvPr/>
            </p:nvSpPr>
            <p:spPr bwMode="auto">
              <a:xfrm rot="-3673070">
                <a:off x="216" y="-216"/>
                <a:ext cx="672" cy="1104"/>
              </a:xfrm>
              <a:custGeom>
                <a:avLst/>
                <a:gdLst>
                  <a:gd name="T0" fmla="*/ 0 w 21600"/>
                  <a:gd name="T1" fmla="*/ 0 h 35786"/>
                  <a:gd name="T2" fmla="*/ 507 w 21600"/>
                  <a:gd name="T3" fmla="*/ 1104 h 35786"/>
                  <a:gd name="T4" fmla="*/ 0 w 21600"/>
                  <a:gd name="T5" fmla="*/ 666 h 35786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35786"/>
                  <a:gd name="T11" fmla="*/ 21600 w 21600"/>
                  <a:gd name="T12" fmla="*/ 35786 h 357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35786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6814"/>
                      <a:pt x="19713" y="31853"/>
                      <a:pt x="16288" y="35785"/>
                    </a:cubicBezTo>
                  </a:path>
                  <a:path w="21600" h="35786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cubicBezTo>
                      <a:pt x="21600" y="26814"/>
                      <a:pt x="19713" y="31853"/>
                      <a:pt x="16288" y="35785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tail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57" name="Arc 20"/>
              <p:cNvSpPr/>
              <p:nvPr/>
            </p:nvSpPr>
            <p:spPr bwMode="auto">
              <a:xfrm rot="8485391">
                <a:off x="331" y="377"/>
                <a:ext cx="695" cy="583"/>
              </a:xfrm>
              <a:custGeom>
                <a:avLst/>
                <a:gdLst>
                  <a:gd name="T0" fmla="*/ 0 w 26054"/>
                  <a:gd name="T1" fmla="*/ 12 h 21872"/>
                  <a:gd name="T2" fmla="*/ 695 w 26054"/>
                  <a:gd name="T3" fmla="*/ 583 h 21872"/>
                  <a:gd name="T4" fmla="*/ 119 w 26054"/>
                  <a:gd name="T5" fmla="*/ 576 h 21872"/>
                  <a:gd name="T6" fmla="*/ 0 60000 65536"/>
                  <a:gd name="T7" fmla="*/ 0 60000 65536"/>
                  <a:gd name="T8" fmla="*/ 0 60000 65536"/>
                  <a:gd name="T9" fmla="*/ 0 w 26054"/>
                  <a:gd name="T10" fmla="*/ 0 h 21872"/>
                  <a:gd name="T11" fmla="*/ 26054 w 26054"/>
                  <a:gd name="T12" fmla="*/ 21872 h 218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6054" h="21872" fill="none" extrusionOk="0">
                    <a:moveTo>
                      <a:pt x="0" y="464"/>
                    </a:moveTo>
                    <a:cubicBezTo>
                      <a:pt x="1464" y="155"/>
                      <a:pt x="2957" y="-1"/>
                      <a:pt x="4454" y="0"/>
                    </a:cubicBezTo>
                    <a:cubicBezTo>
                      <a:pt x="16383" y="0"/>
                      <a:pt x="26054" y="9670"/>
                      <a:pt x="26054" y="21600"/>
                    </a:cubicBezTo>
                    <a:cubicBezTo>
                      <a:pt x="26054" y="21690"/>
                      <a:pt x="26053" y="21781"/>
                      <a:pt x="26052" y="21872"/>
                    </a:cubicBezTo>
                  </a:path>
                  <a:path w="26054" h="21872" stroke="0" extrusionOk="0">
                    <a:moveTo>
                      <a:pt x="0" y="464"/>
                    </a:moveTo>
                    <a:cubicBezTo>
                      <a:pt x="1464" y="155"/>
                      <a:pt x="2957" y="-1"/>
                      <a:pt x="4454" y="0"/>
                    </a:cubicBezTo>
                    <a:cubicBezTo>
                      <a:pt x="16383" y="0"/>
                      <a:pt x="26054" y="9670"/>
                      <a:pt x="26054" y="21600"/>
                    </a:cubicBezTo>
                    <a:cubicBezTo>
                      <a:pt x="26054" y="21690"/>
                      <a:pt x="26053" y="21781"/>
                      <a:pt x="26052" y="21872"/>
                    </a:cubicBezTo>
                    <a:lnTo>
                      <a:pt x="4454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4358" name="Arc 21"/>
              <p:cNvSpPr/>
              <p:nvPr/>
            </p:nvSpPr>
            <p:spPr bwMode="auto">
              <a:xfrm rot="9065332">
                <a:off x="192" y="240"/>
                <a:ext cx="485" cy="576"/>
              </a:xfrm>
              <a:custGeom>
                <a:avLst/>
                <a:gdLst>
                  <a:gd name="T0" fmla="*/ 0 w 18178"/>
                  <a:gd name="T1" fmla="*/ 0 h 21600"/>
                  <a:gd name="T2" fmla="*/ 485 w 18178"/>
                  <a:gd name="T3" fmla="*/ 265 h 21600"/>
                  <a:gd name="T4" fmla="*/ 0 w 18178"/>
                  <a:gd name="T5" fmla="*/ 576 h 21600"/>
                  <a:gd name="T6" fmla="*/ 0 60000 65536"/>
                  <a:gd name="T7" fmla="*/ 0 60000 65536"/>
                  <a:gd name="T8" fmla="*/ 0 60000 65536"/>
                  <a:gd name="T9" fmla="*/ 0 w 18178"/>
                  <a:gd name="T10" fmla="*/ 0 h 21600"/>
                  <a:gd name="T11" fmla="*/ 18178 w 18178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18178" h="21600" fill="none" extrusionOk="0">
                    <a:moveTo>
                      <a:pt x="-1" y="0"/>
                    </a:moveTo>
                    <a:cubicBezTo>
                      <a:pt x="7355" y="0"/>
                      <a:pt x="14204" y="3742"/>
                      <a:pt x="18177" y="9932"/>
                    </a:cubicBezTo>
                  </a:path>
                  <a:path w="18178" h="21600" stroke="0" extrusionOk="0">
                    <a:moveTo>
                      <a:pt x="-1" y="0"/>
                    </a:moveTo>
                    <a:cubicBezTo>
                      <a:pt x="7355" y="0"/>
                      <a:pt x="14204" y="3742"/>
                      <a:pt x="18177" y="9932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19050">
                <a:solidFill>
                  <a:schemeClr val="tx1"/>
                </a:solidFill>
                <a:round/>
                <a:headEnd type="triangle" w="med" len="med"/>
              </a:ln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  <p:grpSp>
        <p:nvGrpSpPr>
          <p:cNvPr id="5" name="Group 22"/>
          <p:cNvGrpSpPr/>
          <p:nvPr/>
        </p:nvGrpSpPr>
        <p:grpSpPr bwMode="auto">
          <a:xfrm>
            <a:off x="762000" y="5181600"/>
            <a:ext cx="6934200" cy="1363663"/>
            <a:chOff x="0" y="0"/>
            <a:chExt cx="2256" cy="757"/>
          </a:xfrm>
        </p:grpSpPr>
        <p:sp>
          <p:nvSpPr>
            <p:cNvPr id="17431" name="Text Box 23"/>
            <p:cNvSpPr txBox="1">
              <a:spLocks noChangeArrowheads="1"/>
            </p:cNvSpPr>
            <p:nvPr/>
          </p:nvSpPr>
          <p:spPr bwMode="auto">
            <a:xfrm>
              <a:off x="96" y="96"/>
              <a:ext cx="2112" cy="661"/>
            </a:xfrm>
            <a:prstGeom prst="rect">
              <a:avLst/>
            </a:prstGeom>
            <a:noFill/>
            <a:ln w="9525">
              <a:noFill/>
              <a:miter lim="800000"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36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问题</a:t>
              </a:r>
              <a:r>
                <a:rPr lang="en-US" altLang="zh-CN" sz="36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3</a:t>
              </a:r>
              <a:r>
                <a:rPr lang="zh-CN" altLang="en-US" sz="3600" b="1" dirty="0" smtClean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：你</a:t>
              </a:r>
              <a:r>
                <a:rPr lang="zh-CN" altLang="en-US" sz="3600" b="1" dirty="0">
                  <a:solidFill>
                    <a:srgbClr val="FF33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panose="020B0604020202020204" pitchFamily="34" charset="0"/>
                </a:rPr>
                <a:t>能总结出多项式乘以多项式的运算法则吗？</a:t>
              </a:r>
            </a:p>
          </p:txBody>
        </p:sp>
        <p:sp>
          <p:nvSpPr>
            <p:cNvPr id="14352" name="AutoShape 24"/>
            <p:cNvSpPr>
              <a:spLocks noChangeArrowheads="1"/>
            </p:cNvSpPr>
            <p:nvPr/>
          </p:nvSpPr>
          <p:spPr bwMode="auto">
            <a:xfrm>
              <a:off x="0" y="0"/>
              <a:ext cx="2256" cy="720"/>
            </a:xfrm>
            <a:prstGeom prst="wedgeRoundRectCallout">
              <a:avLst>
                <a:gd name="adj1" fmla="val -36880"/>
                <a:gd name="adj2" fmla="val -84722"/>
                <a:gd name="adj3" fmla="val 16667"/>
              </a:avLst>
            </a:prstGeom>
            <a:noFill/>
            <a:ln w="9525">
              <a:solidFill>
                <a:srgbClr val="0000FF"/>
              </a:solidFill>
              <a:miter lim="800000"/>
            </a:ln>
          </p:spPr>
          <p:txBody>
            <a:bodyPr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2" grpId="0" autoUpdateAnimBg="0"/>
      <p:bldP spid="17415" grpId="0" autoUpdateAnimBg="0"/>
      <p:bldP spid="17420" grpId="0" autoUpdateAnimBg="0"/>
      <p:bldP spid="17416" grpId="0" animBg="1"/>
      <p:bldP spid="17418" grpId="0" autoUpdateAnimBg="0"/>
      <p:bldP spid="17419" grpId="0" autoUpdateAnimBg="0"/>
      <p:bldP spid="1742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838200" y="1066800"/>
            <a:ext cx="1600200" cy="304800"/>
            <a:chOff x="0" y="0"/>
            <a:chExt cx="1008" cy="192"/>
          </a:xfrm>
        </p:grpSpPr>
        <p:sp>
          <p:nvSpPr>
            <p:cNvPr id="15396" name="Line 3"/>
            <p:cNvSpPr>
              <a:spLocks noChangeShapeType="1"/>
            </p:cNvSpPr>
            <p:nvPr/>
          </p:nvSpPr>
          <p:spPr bwMode="auto">
            <a:xfrm>
              <a:off x="0" y="9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397" name="Line 4"/>
            <p:cNvSpPr>
              <a:spLocks noChangeShapeType="1"/>
            </p:cNvSpPr>
            <p:nvPr/>
          </p:nvSpPr>
          <p:spPr bwMode="auto">
            <a:xfrm>
              <a:off x="0" y="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398" name="Line 5"/>
            <p:cNvSpPr>
              <a:spLocks noChangeShapeType="1"/>
            </p:cNvSpPr>
            <p:nvPr/>
          </p:nvSpPr>
          <p:spPr bwMode="auto">
            <a:xfrm>
              <a:off x="1008" y="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399" name="Oval 6"/>
            <p:cNvSpPr>
              <a:spLocks noChangeArrowheads="1"/>
            </p:cNvSpPr>
            <p:nvPr/>
          </p:nvSpPr>
          <p:spPr bwMode="auto">
            <a:xfrm>
              <a:off x="432" y="0"/>
              <a:ext cx="192" cy="192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sz="1600"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3" name="Group 7"/>
          <p:cNvGrpSpPr/>
          <p:nvPr/>
        </p:nvGrpSpPr>
        <p:grpSpPr bwMode="auto">
          <a:xfrm>
            <a:off x="685800" y="762000"/>
            <a:ext cx="2819400" cy="609600"/>
            <a:chOff x="0" y="0"/>
            <a:chExt cx="1776" cy="384"/>
          </a:xfrm>
        </p:grpSpPr>
        <p:sp>
          <p:nvSpPr>
            <p:cNvPr id="15392" name="Line 8"/>
            <p:cNvSpPr>
              <a:spLocks noChangeShapeType="1"/>
            </p:cNvSpPr>
            <p:nvPr/>
          </p:nvSpPr>
          <p:spPr bwMode="auto">
            <a:xfrm>
              <a:off x="0" y="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393" name="Line 9"/>
            <p:cNvSpPr>
              <a:spLocks noChangeShapeType="1"/>
            </p:cNvSpPr>
            <p:nvPr/>
          </p:nvSpPr>
          <p:spPr bwMode="auto">
            <a:xfrm>
              <a:off x="1776" y="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394" name="Line 10"/>
            <p:cNvSpPr>
              <a:spLocks noChangeShapeType="1"/>
            </p:cNvSpPr>
            <p:nvPr/>
          </p:nvSpPr>
          <p:spPr bwMode="auto">
            <a:xfrm>
              <a:off x="0" y="96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395" name="Oval 11"/>
            <p:cNvSpPr>
              <a:spLocks noChangeArrowheads="1"/>
            </p:cNvSpPr>
            <p:nvPr/>
          </p:nvSpPr>
          <p:spPr bwMode="auto">
            <a:xfrm>
              <a:off x="768" y="0"/>
              <a:ext cx="192" cy="192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4" name="Group 12"/>
          <p:cNvGrpSpPr/>
          <p:nvPr/>
        </p:nvGrpSpPr>
        <p:grpSpPr bwMode="auto">
          <a:xfrm>
            <a:off x="1524000" y="1981200"/>
            <a:ext cx="914400" cy="381000"/>
            <a:chOff x="0" y="0"/>
            <a:chExt cx="576" cy="240"/>
          </a:xfrm>
        </p:grpSpPr>
        <p:sp>
          <p:nvSpPr>
            <p:cNvPr id="15388" name="Line 13"/>
            <p:cNvSpPr>
              <a:spLocks noChangeShapeType="1"/>
            </p:cNvSpPr>
            <p:nvPr/>
          </p:nvSpPr>
          <p:spPr bwMode="auto">
            <a:xfrm flipV="1">
              <a:off x="0" y="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389" name="Line 14"/>
            <p:cNvSpPr>
              <a:spLocks noChangeShapeType="1"/>
            </p:cNvSpPr>
            <p:nvPr/>
          </p:nvSpPr>
          <p:spPr bwMode="auto">
            <a:xfrm flipV="1">
              <a:off x="576" y="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390" name="Line 15"/>
            <p:cNvSpPr>
              <a:spLocks noChangeShapeType="1"/>
            </p:cNvSpPr>
            <p:nvPr/>
          </p:nvSpPr>
          <p:spPr bwMode="auto">
            <a:xfrm>
              <a:off x="0" y="14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391" name="Oval 16"/>
            <p:cNvSpPr>
              <a:spLocks noChangeArrowheads="1"/>
            </p:cNvSpPr>
            <p:nvPr/>
          </p:nvSpPr>
          <p:spPr bwMode="auto">
            <a:xfrm>
              <a:off x="192" y="48"/>
              <a:ext cx="192" cy="192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sz="2400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5" name="Group 17"/>
          <p:cNvGrpSpPr/>
          <p:nvPr/>
        </p:nvGrpSpPr>
        <p:grpSpPr bwMode="auto">
          <a:xfrm>
            <a:off x="1447800" y="1981200"/>
            <a:ext cx="2057400" cy="533400"/>
            <a:chOff x="0" y="0"/>
            <a:chExt cx="1296" cy="336"/>
          </a:xfrm>
        </p:grpSpPr>
        <p:sp>
          <p:nvSpPr>
            <p:cNvPr id="15384" name="Line 18"/>
            <p:cNvSpPr>
              <a:spLocks noChangeShapeType="1"/>
            </p:cNvSpPr>
            <p:nvPr/>
          </p:nvSpPr>
          <p:spPr bwMode="auto">
            <a:xfrm flipH="1">
              <a:off x="0" y="24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385" name="Line 19"/>
            <p:cNvSpPr>
              <a:spLocks noChangeShapeType="1"/>
            </p:cNvSpPr>
            <p:nvPr/>
          </p:nvSpPr>
          <p:spPr bwMode="auto">
            <a:xfrm flipV="1">
              <a:off x="1296" y="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386" name="Line 20"/>
            <p:cNvSpPr>
              <a:spLocks noChangeShapeType="1"/>
            </p:cNvSpPr>
            <p:nvPr/>
          </p:nvSpPr>
          <p:spPr bwMode="auto">
            <a:xfrm flipV="1">
              <a:off x="0" y="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5387" name="Oval 21"/>
            <p:cNvSpPr>
              <a:spLocks noChangeArrowheads="1"/>
            </p:cNvSpPr>
            <p:nvPr/>
          </p:nvSpPr>
          <p:spPr bwMode="auto">
            <a:xfrm>
              <a:off x="576" y="144"/>
              <a:ext cx="192" cy="192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228600" y="1143000"/>
            <a:ext cx="3962400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>
                <a:latin typeface="Times New Roman" panose="02020603050405020304" pitchFamily="18" charset="0"/>
              </a:rPr>
              <a:t>(</a:t>
            </a:r>
            <a:r>
              <a:rPr lang="en-US" altLang="zh-CN" sz="6000" i="1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6000" b="1" dirty="0" err="1">
                <a:latin typeface="Times New Roman" panose="02020603050405020304" pitchFamily="18" charset="0"/>
              </a:rPr>
              <a:t>+</a:t>
            </a:r>
            <a:r>
              <a:rPr lang="en-US" altLang="zh-CN" sz="6000" i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6000" dirty="0">
                <a:latin typeface="Times New Roman" panose="02020603050405020304" pitchFamily="18" charset="0"/>
              </a:rPr>
              <a:t>)(</a:t>
            </a:r>
            <a:r>
              <a:rPr lang="en-US" altLang="zh-CN" sz="6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6000" b="1" dirty="0" err="1">
                <a:latin typeface="Times New Roman" panose="02020603050405020304" pitchFamily="18" charset="0"/>
              </a:rPr>
              <a:t>+</a:t>
            </a:r>
            <a:r>
              <a:rPr lang="en-US" altLang="zh-CN" sz="6000" i="1" dirty="0" err="1">
                <a:solidFill>
                  <a:srgbClr val="993366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60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3810000" y="1295400"/>
            <a:ext cx="457200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4191000" y="1143000"/>
            <a:ext cx="1295400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i="1">
                <a:solidFill>
                  <a:srgbClr val="A5002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6000" i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45081" name="Oval 25"/>
          <p:cNvSpPr>
            <a:spLocks noChangeArrowheads="1"/>
          </p:cNvSpPr>
          <p:nvPr/>
        </p:nvSpPr>
        <p:spPr bwMode="auto">
          <a:xfrm>
            <a:off x="4572000" y="1143000"/>
            <a:ext cx="304800" cy="3048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16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5082" name="Oval 26"/>
          <p:cNvSpPr>
            <a:spLocks noChangeArrowheads="1"/>
          </p:cNvSpPr>
          <p:nvPr/>
        </p:nvSpPr>
        <p:spPr bwMode="auto">
          <a:xfrm>
            <a:off x="5867400" y="1143000"/>
            <a:ext cx="304800" cy="3048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45083" name="Oval 27"/>
          <p:cNvSpPr>
            <a:spLocks noChangeArrowheads="1"/>
          </p:cNvSpPr>
          <p:nvPr/>
        </p:nvSpPr>
        <p:spPr bwMode="auto">
          <a:xfrm>
            <a:off x="7162800" y="1143000"/>
            <a:ext cx="304800" cy="3048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45084" name="Oval 28"/>
          <p:cNvSpPr>
            <a:spLocks noChangeArrowheads="1"/>
          </p:cNvSpPr>
          <p:nvPr/>
        </p:nvSpPr>
        <p:spPr bwMode="auto">
          <a:xfrm>
            <a:off x="8458200" y="1143000"/>
            <a:ext cx="304800" cy="3048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45085" name="Text Box 29"/>
          <p:cNvSpPr txBox="1">
            <a:spLocks noChangeArrowheads="1"/>
          </p:cNvSpPr>
          <p:nvPr/>
        </p:nvSpPr>
        <p:spPr bwMode="auto">
          <a:xfrm>
            <a:off x="5105400" y="1143000"/>
            <a:ext cx="1676400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latin typeface="Times New Roman" panose="02020603050405020304" pitchFamily="18" charset="0"/>
              </a:rPr>
              <a:t>+</a:t>
            </a:r>
            <a:r>
              <a:rPr lang="en-US" altLang="zh-CN" sz="6000" i="1">
                <a:solidFill>
                  <a:srgbClr val="A5002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6000" i="1">
                <a:solidFill>
                  <a:srgbClr val="993366"/>
                </a:solidFill>
                <a:latin typeface="Times New Roman" panose="02020603050405020304" pitchFamily="18" charset="0"/>
              </a:rPr>
              <a:t>n</a:t>
            </a:r>
            <a:endParaRPr lang="en-US" altLang="zh-CN" sz="4400">
              <a:solidFill>
                <a:srgbClr val="993366"/>
              </a:solidFill>
              <a:latin typeface="Tahoma" panose="020B0604030504040204" pitchFamily="34" charset="0"/>
            </a:endParaRPr>
          </a:p>
        </p:txBody>
      </p:sp>
      <p:sp>
        <p:nvSpPr>
          <p:cNvPr id="45086" name="Text Box 30"/>
          <p:cNvSpPr txBox="1">
            <a:spLocks noChangeArrowheads="1"/>
          </p:cNvSpPr>
          <p:nvPr/>
        </p:nvSpPr>
        <p:spPr bwMode="auto">
          <a:xfrm>
            <a:off x="6324600" y="1143000"/>
            <a:ext cx="1600200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latin typeface="Times New Roman" panose="02020603050405020304" pitchFamily="18" charset="0"/>
              </a:rPr>
              <a:t>+</a:t>
            </a:r>
            <a:r>
              <a:rPr lang="en-US" altLang="zh-CN" sz="6000" i="1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6000" i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endParaRPr lang="en-US" altLang="zh-CN" sz="4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45087" name="Text Box 31"/>
          <p:cNvSpPr txBox="1">
            <a:spLocks noChangeArrowheads="1"/>
          </p:cNvSpPr>
          <p:nvPr/>
        </p:nvSpPr>
        <p:spPr bwMode="auto">
          <a:xfrm>
            <a:off x="7696200" y="1143000"/>
            <a:ext cx="1447800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latin typeface="Times New Roman" panose="02020603050405020304" pitchFamily="18" charset="0"/>
              </a:rPr>
              <a:t>+</a:t>
            </a:r>
            <a:r>
              <a:rPr lang="en-US" altLang="zh-CN" sz="6000" i="1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6000" i="1">
                <a:solidFill>
                  <a:srgbClr val="993366"/>
                </a:solidFill>
                <a:latin typeface="Times New Roman" panose="02020603050405020304" pitchFamily="18" charset="0"/>
              </a:rPr>
              <a:t>n</a:t>
            </a:r>
            <a:endParaRPr lang="en-US" altLang="zh-CN" sz="4400">
              <a:solidFill>
                <a:srgbClr val="993366"/>
              </a:solidFill>
              <a:latin typeface="Tahoma" panose="020B0604030504040204" pitchFamily="34" charset="0"/>
            </a:endParaRPr>
          </a:p>
        </p:txBody>
      </p:sp>
      <p:sp>
        <p:nvSpPr>
          <p:cNvPr id="45092" name="Rectangle 36" descr="PE03255_"/>
          <p:cNvSpPr>
            <a:spLocks noChangeArrowheads="1"/>
          </p:cNvSpPr>
          <p:nvPr/>
        </p:nvSpPr>
        <p:spPr bwMode="auto">
          <a:xfrm>
            <a:off x="457200" y="2743200"/>
            <a:ext cx="4038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3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ea typeface="黑体" panose="02010609060101010101" pitchFamily="2" charset="-122"/>
              </a:rPr>
              <a:t>多项式的乘法法则：</a:t>
            </a:r>
          </a:p>
        </p:txBody>
      </p:sp>
      <p:grpSp>
        <p:nvGrpSpPr>
          <p:cNvPr id="7" name="Group 37"/>
          <p:cNvGrpSpPr/>
          <p:nvPr/>
        </p:nvGrpSpPr>
        <p:grpSpPr bwMode="auto">
          <a:xfrm>
            <a:off x="609204" y="3505923"/>
            <a:ext cx="8001000" cy="2425169"/>
            <a:chOff x="-45" y="-178"/>
            <a:chExt cx="4800" cy="1523"/>
          </a:xfrm>
        </p:grpSpPr>
        <p:sp>
          <p:nvSpPr>
            <p:cNvPr id="45094" name="AutoShape 38"/>
            <p:cNvSpPr>
              <a:spLocks noChangeArrowheads="1"/>
            </p:cNvSpPr>
            <p:nvPr/>
          </p:nvSpPr>
          <p:spPr bwMode="auto">
            <a:xfrm>
              <a:off x="-45" y="-178"/>
              <a:ext cx="4800" cy="1523"/>
            </a:xfrm>
            <a:prstGeom prst="foldedCorner">
              <a:avLst>
                <a:gd name="adj" fmla="val 12500"/>
              </a:avLst>
            </a:prstGeom>
            <a:gradFill rotWithShape="0">
              <a:gsLst>
                <a:gs pos="0">
                  <a:srgbClr val="FFFFFF"/>
                </a:gs>
                <a:gs pos="100000">
                  <a:srgbClr val="FFFFE9"/>
                </a:gs>
              </a:gsLst>
              <a:lin ang="18900000" scaled="1"/>
            </a:gradFill>
            <a:ln w="38100">
              <a:solidFill>
                <a:srgbClr val="CC3300"/>
              </a:solidFill>
              <a:round/>
            </a:ln>
            <a:effectLst>
              <a:outerShdw dist="107763" dir="81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r>
                <a:rPr lang="en-US" sz="2800" b="1"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anose="020B0604030504040204" pitchFamily="34" charset="0"/>
                </a:rPr>
                <a:t>      </a:t>
              </a:r>
              <a:endParaRPr lang="en-US" sz="3600" b="1">
                <a:latin typeface="Verdana" panose="020B0604030504040204" pitchFamily="34" charset="0"/>
              </a:endParaRPr>
            </a:p>
          </p:txBody>
        </p:sp>
        <p:sp>
          <p:nvSpPr>
            <p:cNvPr id="15380" name="Text Box 39"/>
            <p:cNvSpPr txBox="1">
              <a:spLocks noChangeArrowheads="1"/>
            </p:cNvSpPr>
            <p:nvPr/>
          </p:nvSpPr>
          <p:spPr bwMode="auto">
            <a:xfrm>
              <a:off x="138" y="61"/>
              <a:ext cx="4522" cy="1093"/>
            </a:xfrm>
            <a:prstGeom prst="rect">
              <a:avLst/>
            </a:prstGeom>
            <a:noFill/>
            <a:ln w="9525">
              <a:noFill/>
              <a:miter lim="800000"/>
            </a:ln>
          </p:spPr>
          <p:txBody>
            <a:bodyPr>
              <a:spAutoFit/>
            </a:bodyPr>
            <a:lstStyle/>
            <a:p>
              <a:r>
                <a:rPr lang="en-US" altLang="zh-CN" sz="3600" dirty="0">
                  <a:solidFill>
                    <a:srgbClr val="0000FF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      </a:t>
              </a:r>
              <a:r>
                <a:rPr lang="zh-CN" altLang="en-US" sz="3600" dirty="0">
                  <a:solidFill>
                    <a:srgbClr val="0000FF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多项式与多项式</a:t>
              </a:r>
              <a:r>
                <a:rPr lang="zh-CN" altLang="en-US" sz="3600" dirty="0" smtClean="0">
                  <a:solidFill>
                    <a:srgbClr val="0000FF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相乘，先</a:t>
              </a:r>
              <a:r>
                <a:rPr lang="zh-CN" altLang="en-US" sz="3600" dirty="0">
                  <a:solidFill>
                    <a:srgbClr val="0000FF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用一个多项式的</a:t>
              </a:r>
              <a:r>
                <a:rPr lang="zh-CN" altLang="en-US" sz="3600" dirty="0">
                  <a:solidFill>
                    <a:srgbClr val="99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每一项</a:t>
              </a:r>
              <a:r>
                <a:rPr lang="zh-CN" altLang="en-US" sz="3600" b="1" dirty="0">
                  <a:solidFill>
                    <a:srgbClr val="FF33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分别</a:t>
              </a:r>
              <a:r>
                <a:rPr lang="zh-CN" altLang="en-US" sz="3600" dirty="0">
                  <a:solidFill>
                    <a:srgbClr val="0000FF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乘以另一个多项式的</a:t>
              </a:r>
              <a:r>
                <a:rPr lang="zh-CN" altLang="en-US" sz="3600" dirty="0">
                  <a:solidFill>
                    <a:srgbClr val="99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每一</a:t>
              </a:r>
              <a:r>
                <a:rPr lang="zh-CN" altLang="en-US" sz="3600" dirty="0" smtClean="0">
                  <a:solidFill>
                    <a:srgbClr val="99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项</a:t>
              </a:r>
              <a:r>
                <a:rPr lang="zh-CN" altLang="en-US" sz="3600" dirty="0" smtClean="0">
                  <a:solidFill>
                    <a:srgbClr val="0000FF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，再</a:t>
              </a:r>
              <a:r>
                <a:rPr lang="zh-CN" altLang="en-US" sz="3600" dirty="0">
                  <a:solidFill>
                    <a:srgbClr val="0000FF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把所得的</a:t>
              </a:r>
              <a:r>
                <a:rPr lang="zh-CN" altLang="en-US" sz="3600" dirty="0">
                  <a:solidFill>
                    <a:srgbClr val="99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积</a:t>
              </a:r>
              <a:r>
                <a:rPr lang="zh-CN" altLang="en-US" sz="3600" dirty="0">
                  <a:solidFill>
                    <a:srgbClr val="FF33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相加</a:t>
              </a:r>
              <a:r>
                <a:rPr lang="zh-CN" altLang="en-US" sz="3600" dirty="0">
                  <a:solidFill>
                    <a:srgbClr val="990000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。</a:t>
              </a:r>
              <a:r>
                <a:rPr lang="zh-CN" altLang="en-US" sz="3600" dirty="0">
                  <a:solidFill>
                    <a:srgbClr val="0000FF"/>
                  </a:solidFill>
                  <a:latin typeface="华文中宋" panose="02010600040101010101" pitchFamily="2" charset="-122"/>
                  <a:ea typeface="华文中宋" panose="02010600040101010101" pitchFamily="2" charset="-122"/>
                </a:rPr>
                <a:t>         </a:t>
              </a:r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3581400" y="115669"/>
            <a:ext cx="2627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sym typeface="MS Outlook" panose="05010100010000000000" pitchFamily="2" charset="2"/>
              </a:rPr>
              <a:t>问题</a:t>
            </a:r>
            <a:r>
              <a:rPr lang="zh-CN" alt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sym typeface="MS Outlook" panose="05010100010000000000" pitchFamily="2" charset="2"/>
              </a:rPr>
              <a:t> </a:t>
            </a:r>
            <a:r>
              <a:rPr lang="en-US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MS Outlook" panose="05010100010000000000" pitchFamily="2" charset="2"/>
              </a:rPr>
              <a:t>探索</a:t>
            </a:r>
            <a:endParaRPr lang="zh-CN" altLang="en-US" sz="3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5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5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50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5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50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5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5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1000"/>
                                        <p:tgtEl>
                                          <p:spTgt spid="45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9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8" grpId="0" autoUpdateAnimBg="0"/>
      <p:bldP spid="45079" grpId="0" autoUpdateAnimBg="0"/>
      <p:bldP spid="45080" grpId="0" autoUpdateAnimBg="0"/>
      <p:bldP spid="45081" grpId="0" animBg="1" autoUpdateAnimBg="0"/>
      <p:bldP spid="45082" grpId="0" animBg="1" autoUpdateAnimBg="0"/>
      <p:bldP spid="45083" grpId="0" animBg="1" autoUpdateAnimBg="0"/>
      <p:bldP spid="45084" grpId="0" animBg="1" autoUpdateAnimBg="0"/>
      <p:bldP spid="45085" grpId="0" autoUpdateAnimBg="0"/>
      <p:bldP spid="45086" grpId="0" autoUpdateAnimBg="0"/>
      <p:bldP spid="45087" grpId="0" autoUpdateAnimBg="0"/>
      <p:bldP spid="45092" grpId="0" animBg="1" autoUpdateAnimBg="0"/>
      <p:bldP spid="45092" grpId="1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>
            <a:off x="838200" y="1066800"/>
            <a:ext cx="1600200" cy="304800"/>
            <a:chOff x="0" y="0"/>
            <a:chExt cx="1008" cy="192"/>
          </a:xfrm>
        </p:grpSpPr>
        <p:sp>
          <p:nvSpPr>
            <p:cNvPr id="16420" name="Line 3"/>
            <p:cNvSpPr>
              <a:spLocks noChangeShapeType="1"/>
            </p:cNvSpPr>
            <p:nvPr/>
          </p:nvSpPr>
          <p:spPr bwMode="auto">
            <a:xfrm>
              <a:off x="0" y="96"/>
              <a:ext cx="100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21" name="Line 4"/>
            <p:cNvSpPr>
              <a:spLocks noChangeShapeType="1"/>
            </p:cNvSpPr>
            <p:nvPr/>
          </p:nvSpPr>
          <p:spPr bwMode="auto">
            <a:xfrm>
              <a:off x="0" y="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22" name="Line 5"/>
            <p:cNvSpPr>
              <a:spLocks noChangeShapeType="1"/>
            </p:cNvSpPr>
            <p:nvPr/>
          </p:nvSpPr>
          <p:spPr bwMode="auto">
            <a:xfrm>
              <a:off x="1008" y="96"/>
              <a:ext cx="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23" name="Oval 6"/>
            <p:cNvSpPr>
              <a:spLocks noChangeArrowheads="1"/>
            </p:cNvSpPr>
            <p:nvPr/>
          </p:nvSpPr>
          <p:spPr bwMode="auto">
            <a:xfrm>
              <a:off x="432" y="0"/>
              <a:ext cx="192" cy="192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sz="1600">
                  <a:latin typeface="Times New Roman" panose="02020603050405020304" pitchFamily="18" charset="0"/>
                </a:rPr>
                <a:t>1</a:t>
              </a:r>
            </a:p>
          </p:txBody>
        </p:sp>
      </p:grpSp>
      <p:grpSp>
        <p:nvGrpSpPr>
          <p:cNvPr id="16387" name="Group 7"/>
          <p:cNvGrpSpPr/>
          <p:nvPr/>
        </p:nvGrpSpPr>
        <p:grpSpPr bwMode="auto">
          <a:xfrm>
            <a:off x="685800" y="762000"/>
            <a:ext cx="2819400" cy="609600"/>
            <a:chOff x="0" y="0"/>
            <a:chExt cx="1776" cy="384"/>
          </a:xfrm>
        </p:grpSpPr>
        <p:sp>
          <p:nvSpPr>
            <p:cNvPr id="16416" name="Line 8"/>
            <p:cNvSpPr>
              <a:spLocks noChangeShapeType="1"/>
            </p:cNvSpPr>
            <p:nvPr/>
          </p:nvSpPr>
          <p:spPr bwMode="auto">
            <a:xfrm>
              <a:off x="0" y="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17" name="Line 9"/>
            <p:cNvSpPr>
              <a:spLocks noChangeShapeType="1"/>
            </p:cNvSpPr>
            <p:nvPr/>
          </p:nvSpPr>
          <p:spPr bwMode="auto">
            <a:xfrm>
              <a:off x="1776" y="96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18" name="Line 10"/>
            <p:cNvSpPr>
              <a:spLocks noChangeShapeType="1"/>
            </p:cNvSpPr>
            <p:nvPr/>
          </p:nvSpPr>
          <p:spPr bwMode="auto">
            <a:xfrm>
              <a:off x="0" y="96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19" name="Oval 11"/>
            <p:cNvSpPr>
              <a:spLocks noChangeArrowheads="1"/>
            </p:cNvSpPr>
            <p:nvPr/>
          </p:nvSpPr>
          <p:spPr bwMode="auto">
            <a:xfrm>
              <a:off x="768" y="0"/>
              <a:ext cx="192" cy="192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sz="2400">
                  <a:latin typeface="Times New Roman" panose="02020603050405020304" pitchFamily="18" charset="0"/>
                </a:rPr>
                <a:t>2</a:t>
              </a:r>
            </a:p>
          </p:txBody>
        </p:sp>
      </p:grpSp>
      <p:grpSp>
        <p:nvGrpSpPr>
          <p:cNvPr id="16388" name="Group 12"/>
          <p:cNvGrpSpPr/>
          <p:nvPr/>
        </p:nvGrpSpPr>
        <p:grpSpPr bwMode="auto">
          <a:xfrm>
            <a:off x="1524000" y="1981200"/>
            <a:ext cx="914400" cy="381000"/>
            <a:chOff x="0" y="0"/>
            <a:chExt cx="576" cy="240"/>
          </a:xfrm>
        </p:grpSpPr>
        <p:sp>
          <p:nvSpPr>
            <p:cNvPr id="16412" name="Line 13"/>
            <p:cNvSpPr>
              <a:spLocks noChangeShapeType="1"/>
            </p:cNvSpPr>
            <p:nvPr/>
          </p:nvSpPr>
          <p:spPr bwMode="auto">
            <a:xfrm flipV="1">
              <a:off x="0" y="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13" name="Line 14"/>
            <p:cNvSpPr>
              <a:spLocks noChangeShapeType="1"/>
            </p:cNvSpPr>
            <p:nvPr/>
          </p:nvSpPr>
          <p:spPr bwMode="auto">
            <a:xfrm flipV="1">
              <a:off x="576" y="0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14" name="Line 15"/>
            <p:cNvSpPr>
              <a:spLocks noChangeShapeType="1"/>
            </p:cNvSpPr>
            <p:nvPr/>
          </p:nvSpPr>
          <p:spPr bwMode="auto">
            <a:xfrm>
              <a:off x="0" y="14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15" name="Oval 16"/>
            <p:cNvSpPr>
              <a:spLocks noChangeArrowheads="1"/>
            </p:cNvSpPr>
            <p:nvPr/>
          </p:nvSpPr>
          <p:spPr bwMode="auto">
            <a:xfrm>
              <a:off x="192" y="48"/>
              <a:ext cx="192" cy="192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sz="2400">
                  <a:latin typeface="Times New Roman" panose="02020603050405020304" pitchFamily="18" charset="0"/>
                </a:rPr>
                <a:t>3</a:t>
              </a:r>
            </a:p>
          </p:txBody>
        </p:sp>
      </p:grpSp>
      <p:grpSp>
        <p:nvGrpSpPr>
          <p:cNvPr id="16389" name="Group 17"/>
          <p:cNvGrpSpPr/>
          <p:nvPr/>
        </p:nvGrpSpPr>
        <p:grpSpPr bwMode="auto">
          <a:xfrm>
            <a:off x="1447800" y="1981200"/>
            <a:ext cx="2057400" cy="533400"/>
            <a:chOff x="0" y="0"/>
            <a:chExt cx="1296" cy="336"/>
          </a:xfrm>
        </p:grpSpPr>
        <p:sp>
          <p:nvSpPr>
            <p:cNvPr id="16408" name="Line 18"/>
            <p:cNvSpPr>
              <a:spLocks noChangeShapeType="1"/>
            </p:cNvSpPr>
            <p:nvPr/>
          </p:nvSpPr>
          <p:spPr bwMode="auto">
            <a:xfrm flipH="1">
              <a:off x="0" y="240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09" name="Line 19"/>
            <p:cNvSpPr>
              <a:spLocks noChangeShapeType="1"/>
            </p:cNvSpPr>
            <p:nvPr/>
          </p:nvSpPr>
          <p:spPr bwMode="auto">
            <a:xfrm flipV="1">
              <a:off x="1296" y="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10" name="Line 20"/>
            <p:cNvSpPr>
              <a:spLocks noChangeShapeType="1"/>
            </p:cNvSpPr>
            <p:nvPr/>
          </p:nvSpPr>
          <p:spPr bwMode="auto">
            <a:xfrm flipV="1">
              <a:off x="0" y="0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tailEnd type="triangle" w="med" len="med"/>
            </a:ln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16411" name="Oval 21"/>
            <p:cNvSpPr>
              <a:spLocks noChangeArrowheads="1"/>
            </p:cNvSpPr>
            <p:nvPr/>
          </p:nvSpPr>
          <p:spPr bwMode="auto">
            <a:xfrm>
              <a:off x="576" y="144"/>
              <a:ext cx="192" cy="192"/>
            </a:xfrm>
            <a:prstGeom prst="ellipse">
              <a:avLst/>
            </a:prstGeom>
            <a:solidFill>
              <a:srgbClr val="66FF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lang="en-US" altLang="zh-CN" sz="2400"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16390" name="Text Box 22"/>
          <p:cNvSpPr txBox="1">
            <a:spLocks noChangeArrowheads="1"/>
          </p:cNvSpPr>
          <p:nvPr/>
        </p:nvSpPr>
        <p:spPr bwMode="auto">
          <a:xfrm>
            <a:off x="228600" y="1143000"/>
            <a:ext cx="3962400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dirty="0">
                <a:latin typeface="Times New Roman" panose="02020603050405020304" pitchFamily="18" charset="0"/>
              </a:rPr>
              <a:t>(</a:t>
            </a:r>
            <a:r>
              <a:rPr lang="en-US" altLang="zh-CN" sz="6000" i="1" dirty="0" err="1">
                <a:solidFill>
                  <a:srgbClr val="A5002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6000" b="1" dirty="0" err="1">
                <a:latin typeface="Times New Roman" panose="02020603050405020304" pitchFamily="18" charset="0"/>
              </a:rPr>
              <a:t>+</a:t>
            </a:r>
            <a:r>
              <a:rPr lang="en-US" altLang="zh-CN" sz="6000" i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6000" dirty="0">
                <a:latin typeface="Times New Roman" panose="02020603050405020304" pitchFamily="18" charset="0"/>
              </a:rPr>
              <a:t>)(</a:t>
            </a:r>
            <a:r>
              <a:rPr lang="en-US" altLang="zh-CN" sz="6000" i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6000" b="1" dirty="0" err="1">
                <a:latin typeface="Times New Roman" panose="02020603050405020304" pitchFamily="18" charset="0"/>
              </a:rPr>
              <a:t>+</a:t>
            </a:r>
            <a:r>
              <a:rPr lang="en-US" altLang="zh-CN" sz="6000" i="1" dirty="0" err="1">
                <a:solidFill>
                  <a:srgbClr val="993366"/>
                </a:solidFill>
                <a:latin typeface="Times New Roman" panose="02020603050405020304" pitchFamily="18" charset="0"/>
              </a:rPr>
              <a:t>n</a:t>
            </a:r>
            <a:r>
              <a:rPr lang="en-US" altLang="zh-CN" sz="6000" dirty="0"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16391" name="Text Box 23"/>
          <p:cNvSpPr txBox="1">
            <a:spLocks noChangeArrowheads="1"/>
          </p:cNvSpPr>
          <p:nvPr/>
        </p:nvSpPr>
        <p:spPr bwMode="auto">
          <a:xfrm>
            <a:off x="3810000" y="1295400"/>
            <a:ext cx="457200" cy="82391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 b="1">
                <a:latin typeface="Times New Roman" panose="02020603050405020304" pitchFamily="18" charset="0"/>
              </a:rPr>
              <a:t>=</a:t>
            </a:r>
          </a:p>
        </p:txBody>
      </p:sp>
      <p:sp>
        <p:nvSpPr>
          <p:cNvPr id="16392" name="Text Box 24"/>
          <p:cNvSpPr txBox="1">
            <a:spLocks noChangeArrowheads="1"/>
          </p:cNvSpPr>
          <p:nvPr/>
        </p:nvSpPr>
        <p:spPr bwMode="auto">
          <a:xfrm>
            <a:off x="4191000" y="1143000"/>
            <a:ext cx="1295400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i="1" dirty="0">
                <a:solidFill>
                  <a:srgbClr val="A5002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</a:p>
        </p:txBody>
      </p:sp>
      <p:sp>
        <p:nvSpPr>
          <p:cNvPr id="16393" name="Oval 25"/>
          <p:cNvSpPr>
            <a:spLocks noChangeArrowheads="1"/>
          </p:cNvSpPr>
          <p:nvPr/>
        </p:nvSpPr>
        <p:spPr bwMode="auto">
          <a:xfrm>
            <a:off x="4572000" y="1143000"/>
            <a:ext cx="304800" cy="3048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16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16394" name="Oval 26"/>
          <p:cNvSpPr>
            <a:spLocks noChangeArrowheads="1"/>
          </p:cNvSpPr>
          <p:nvPr/>
        </p:nvSpPr>
        <p:spPr bwMode="auto">
          <a:xfrm>
            <a:off x="5867400" y="1143000"/>
            <a:ext cx="304800" cy="3048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6395" name="Oval 27"/>
          <p:cNvSpPr>
            <a:spLocks noChangeArrowheads="1"/>
          </p:cNvSpPr>
          <p:nvPr/>
        </p:nvSpPr>
        <p:spPr bwMode="auto">
          <a:xfrm>
            <a:off x="7162800" y="1143000"/>
            <a:ext cx="304800" cy="3048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6396" name="Oval 28"/>
          <p:cNvSpPr>
            <a:spLocks noChangeArrowheads="1"/>
          </p:cNvSpPr>
          <p:nvPr/>
        </p:nvSpPr>
        <p:spPr bwMode="auto">
          <a:xfrm>
            <a:off x="8458200" y="1143000"/>
            <a:ext cx="304800" cy="304800"/>
          </a:xfrm>
          <a:prstGeom prst="ellipse">
            <a:avLst/>
          </a:prstGeom>
          <a:solidFill>
            <a:srgbClr val="66FFFF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en-US" altLang="zh-CN" sz="24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6397" name="Text Box 29"/>
          <p:cNvSpPr txBox="1">
            <a:spLocks noChangeArrowheads="1"/>
          </p:cNvSpPr>
          <p:nvPr/>
        </p:nvSpPr>
        <p:spPr bwMode="auto">
          <a:xfrm>
            <a:off x="5105400" y="1143000"/>
            <a:ext cx="1676400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latin typeface="Times New Roman" panose="02020603050405020304" pitchFamily="18" charset="0"/>
              </a:rPr>
              <a:t>+</a:t>
            </a:r>
            <a:r>
              <a:rPr lang="en-US" altLang="zh-CN" sz="6000" i="1">
                <a:solidFill>
                  <a:srgbClr val="A50021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6000" i="1">
                <a:solidFill>
                  <a:srgbClr val="993366"/>
                </a:solidFill>
                <a:latin typeface="Times New Roman" panose="02020603050405020304" pitchFamily="18" charset="0"/>
              </a:rPr>
              <a:t>n</a:t>
            </a:r>
            <a:endParaRPr lang="en-US" altLang="zh-CN" sz="4400">
              <a:solidFill>
                <a:srgbClr val="993366"/>
              </a:solidFill>
              <a:latin typeface="Tahoma" panose="020B0604030504040204" pitchFamily="34" charset="0"/>
            </a:endParaRPr>
          </a:p>
        </p:txBody>
      </p:sp>
      <p:sp>
        <p:nvSpPr>
          <p:cNvPr id="16398" name="Text Box 30"/>
          <p:cNvSpPr txBox="1">
            <a:spLocks noChangeArrowheads="1"/>
          </p:cNvSpPr>
          <p:nvPr/>
        </p:nvSpPr>
        <p:spPr bwMode="auto">
          <a:xfrm>
            <a:off x="6324600" y="1143000"/>
            <a:ext cx="1600200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latin typeface="Times New Roman" panose="02020603050405020304" pitchFamily="18" charset="0"/>
              </a:rPr>
              <a:t>+</a:t>
            </a:r>
            <a:r>
              <a:rPr lang="en-US" altLang="zh-CN" sz="6000" i="1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6000" i="1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endParaRPr lang="en-US" altLang="zh-CN" sz="4400">
              <a:solidFill>
                <a:srgbClr val="000000"/>
              </a:solidFill>
              <a:latin typeface="Tahoma" panose="020B0604030504040204" pitchFamily="34" charset="0"/>
            </a:endParaRPr>
          </a:p>
        </p:txBody>
      </p:sp>
      <p:sp>
        <p:nvSpPr>
          <p:cNvPr id="16399" name="Text Box 31"/>
          <p:cNvSpPr txBox="1">
            <a:spLocks noChangeArrowheads="1"/>
          </p:cNvSpPr>
          <p:nvPr/>
        </p:nvSpPr>
        <p:spPr bwMode="auto">
          <a:xfrm>
            <a:off x="7696200" y="1143000"/>
            <a:ext cx="1447800" cy="100647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6000" b="1">
                <a:latin typeface="Times New Roman" panose="02020603050405020304" pitchFamily="18" charset="0"/>
              </a:rPr>
              <a:t>+</a:t>
            </a:r>
            <a:r>
              <a:rPr lang="en-US" altLang="zh-CN" sz="6000" i="1">
                <a:solidFill>
                  <a:srgbClr val="3333FF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6000" i="1">
                <a:solidFill>
                  <a:srgbClr val="993366"/>
                </a:solidFill>
                <a:latin typeface="Times New Roman" panose="02020603050405020304" pitchFamily="18" charset="0"/>
              </a:rPr>
              <a:t>n</a:t>
            </a:r>
            <a:endParaRPr lang="en-US" altLang="zh-CN" sz="4400">
              <a:solidFill>
                <a:srgbClr val="993366"/>
              </a:solidFill>
              <a:latin typeface="Tahoma" panose="020B0604030504040204" pitchFamily="34" charset="0"/>
            </a:endParaRPr>
          </a:p>
        </p:txBody>
      </p:sp>
      <p:sp>
        <p:nvSpPr>
          <p:cNvPr id="60456" name="Rectangle 40"/>
          <p:cNvSpPr>
            <a:spLocks noChangeArrowheads="1"/>
          </p:cNvSpPr>
          <p:nvPr/>
        </p:nvSpPr>
        <p:spPr bwMode="auto">
          <a:xfrm>
            <a:off x="171450" y="2743200"/>
            <a:ext cx="1581150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zh-CN" altLang="en-US" sz="4400" b="1" dirty="0" smtClean="0">
                <a:solidFill>
                  <a:srgbClr val="FF0000"/>
                </a:solidFill>
              </a:rPr>
              <a:t>拓展：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60457" name="Rectangle 41"/>
          <p:cNvSpPr>
            <a:spLocks noChangeArrowheads="1"/>
          </p:cNvSpPr>
          <p:nvPr/>
        </p:nvSpPr>
        <p:spPr bwMode="auto">
          <a:xfrm>
            <a:off x="1981200" y="2819400"/>
            <a:ext cx="6705600" cy="14465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altLang="zh-CN" sz="4400" b="1" dirty="0" smtClean="0"/>
              <a:t>(</a:t>
            </a:r>
            <a:r>
              <a:rPr lang="en-US" altLang="zh-CN" sz="4400" b="1" dirty="0" err="1" smtClean="0"/>
              <a:t>a+b+c</a:t>
            </a:r>
            <a:r>
              <a:rPr lang="en-US" altLang="zh-CN" sz="4400" b="1" dirty="0"/>
              <a:t>)(</a:t>
            </a:r>
            <a:r>
              <a:rPr lang="en-US" altLang="zh-CN" sz="4400" b="1" dirty="0" err="1"/>
              <a:t>m+n</a:t>
            </a:r>
            <a:r>
              <a:rPr lang="en-US" altLang="zh-CN" sz="4400" b="1" dirty="0"/>
              <a:t>) </a:t>
            </a:r>
          </a:p>
          <a:p>
            <a:r>
              <a:rPr lang="en-US" altLang="zh-CN" sz="4400" b="1" dirty="0"/>
              <a:t>=</a:t>
            </a:r>
            <a:r>
              <a:rPr lang="en-US" altLang="zh-CN" sz="4400" b="1" dirty="0" err="1"/>
              <a:t>am+an+bm+bn+cm+cn</a:t>
            </a:r>
            <a:endParaRPr lang="zh-CN" altLang="en-US" sz="4400" b="1" dirty="0"/>
          </a:p>
        </p:txBody>
      </p:sp>
      <p:sp>
        <p:nvSpPr>
          <p:cNvPr id="60458" name="Rectangle 42"/>
          <p:cNvSpPr>
            <a:spLocks noChangeArrowheads="1"/>
          </p:cNvSpPr>
          <p:nvPr/>
        </p:nvSpPr>
        <p:spPr bwMode="auto">
          <a:xfrm>
            <a:off x="152400" y="4114800"/>
            <a:ext cx="2176463" cy="76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r>
              <a:rPr lang="zh-CN" altLang="en-US" sz="4400" b="1" dirty="0">
                <a:solidFill>
                  <a:srgbClr val="FF0000"/>
                </a:solidFill>
              </a:rPr>
              <a:t>问题</a:t>
            </a:r>
            <a:r>
              <a:rPr lang="en-US" altLang="zh-CN" sz="4400" b="1" dirty="0">
                <a:solidFill>
                  <a:srgbClr val="FF0000"/>
                </a:solidFill>
              </a:rPr>
              <a:t>4</a:t>
            </a:r>
            <a:r>
              <a:rPr lang="zh-CN" altLang="en-US" sz="4400" b="1" dirty="0">
                <a:solidFill>
                  <a:srgbClr val="FF0000"/>
                </a:solidFill>
              </a:rPr>
              <a:t>：</a:t>
            </a:r>
          </a:p>
        </p:txBody>
      </p:sp>
      <p:sp>
        <p:nvSpPr>
          <p:cNvPr id="60459" name="Rectangle 43"/>
          <p:cNvSpPr>
            <a:spLocks noChangeArrowheads="1"/>
          </p:cNvSpPr>
          <p:nvPr/>
        </p:nvSpPr>
        <p:spPr bwMode="auto">
          <a:xfrm>
            <a:off x="228600" y="4953000"/>
            <a:ext cx="8686800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zh-CN" altLang="en-US" sz="3600" b="1" dirty="0" smtClean="0">
                <a:solidFill>
                  <a:srgbClr val="FF0000"/>
                </a:solidFill>
              </a:rPr>
              <a:t>        未</a:t>
            </a:r>
            <a:r>
              <a:rPr lang="zh-CN" altLang="en-US" sz="3600" b="1" dirty="0">
                <a:solidFill>
                  <a:srgbClr val="FF0000"/>
                </a:solidFill>
              </a:rPr>
              <a:t>合并同类项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之前，多项式</a:t>
            </a:r>
            <a:r>
              <a:rPr lang="zh-CN" altLang="en-US" sz="3600" b="1" dirty="0">
                <a:solidFill>
                  <a:srgbClr val="FF0000"/>
                </a:solidFill>
              </a:rPr>
              <a:t>与多项式的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积的</a:t>
            </a:r>
            <a:r>
              <a:rPr lang="zh-CN" altLang="en-US" sz="3600" b="1" dirty="0">
                <a:solidFill>
                  <a:srgbClr val="FF0000"/>
                </a:solidFill>
              </a:rPr>
              <a:t>项数等于两个多项式的项数之积吗？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581400" y="115669"/>
            <a:ext cx="26276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sym typeface="MS Outlook" panose="05010100010000000000" pitchFamily="2" charset="2"/>
              </a:rPr>
              <a:t>问题</a:t>
            </a:r>
            <a:r>
              <a:rPr lang="zh-CN" alt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sym typeface="MS Outlook" panose="05010100010000000000" pitchFamily="2" charset="2"/>
              </a:rPr>
              <a:t> </a:t>
            </a:r>
            <a:r>
              <a:rPr lang="en-US" sz="3600" b="1" dirty="0" smtClean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&amp; </a:t>
            </a:r>
            <a:r>
              <a:rPr lang="zh-CN" altLang="en-US" sz="36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  <a:sym typeface="MS Outlook" panose="05010100010000000000" pitchFamily="2" charset="2"/>
              </a:rPr>
              <a:t>探索</a:t>
            </a:r>
            <a:endParaRPr lang="zh-CN" altLang="en-US" sz="3600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0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56" grpId="0"/>
      <p:bldP spid="60457" grpId="0"/>
      <p:bldP spid="60458" grpId="0"/>
      <p:bldP spid="6045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[PLUGINVER]" val="10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角的表示_课件1</Template>
  <TotalTime>0</TotalTime>
  <Words>1629</Words>
  <Application>Microsoft Office PowerPoint</Application>
  <PresentationFormat>全屏显示(4:3)</PresentationFormat>
  <Paragraphs>259</Paragraphs>
  <Slides>26</Slides>
  <Notes>26</Notes>
  <HiddenSlides>0</HiddenSlides>
  <MMClips>0</MMClips>
  <ScaleCrop>false</ScaleCrop>
  <HeadingPairs>
    <vt:vector size="8" baseType="variant">
      <vt:variant>
        <vt:lpstr>已用的字体</vt:lpstr>
      </vt:variant>
      <vt:variant>
        <vt:i4>25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26</vt:i4>
      </vt:variant>
    </vt:vector>
  </HeadingPairs>
  <TitlesOfParts>
    <vt:vector size="54" baseType="lpstr">
      <vt:lpstr>MingLiU</vt:lpstr>
      <vt:lpstr>MS PGothic</vt:lpstr>
      <vt:lpstr>黑体</vt:lpstr>
      <vt:lpstr>华文新魏</vt:lpstr>
      <vt:lpstr>华文中宋</vt:lpstr>
      <vt:lpstr>楷体</vt:lpstr>
      <vt:lpstr>楷体_GB2312</vt:lpstr>
      <vt:lpstr>隶书</vt:lpstr>
      <vt:lpstr>宋体</vt:lpstr>
      <vt:lpstr>微软雅黑</vt:lpstr>
      <vt:lpstr>幼圆</vt:lpstr>
      <vt:lpstr>Arial</vt:lpstr>
      <vt:lpstr>Book Antiqua</vt:lpstr>
      <vt:lpstr>Calibri</vt:lpstr>
      <vt:lpstr>Calibri Light</vt:lpstr>
      <vt:lpstr>Comic Sans MS</vt:lpstr>
      <vt:lpstr>Courier New</vt:lpstr>
      <vt:lpstr>Microsoft Sans Serif</vt:lpstr>
      <vt:lpstr>MS Outlook</vt:lpstr>
      <vt:lpstr>MT Extra</vt:lpstr>
      <vt:lpstr>Symbol</vt:lpstr>
      <vt:lpstr>Tahoma</vt:lpstr>
      <vt:lpstr>Times New Roman</vt:lpstr>
      <vt:lpstr>Verdana</vt:lpstr>
      <vt:lpstr>Wingdings</vt:lpstr>
      <vt:lpstr>WWW.2PPT.COM
</vt:lpstr>
      <vt:lpstr>公式</vt:lpstr>
      <vt:lpstr>Equation.3</vt:lpstr>
      <vt:lpstr>多项式乘多项式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例题解析</vt:lpstr>
      <vt:lpstr>PowerPoint 演示文稿</vt:lpstr>
      <vt:lpstr>PowerPoint 演示文稿</vt:lpstr>
      <vt:lpstr>PowerPoint 演示文稿</vt:lpstr>
      <vt:lpstr>注意!</vt:lpstr>
      <vt:lpstr>注意!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拓展提高</vt:lpstr>
      <vt:lpstr>PowerPoint 演示文稿</vt:lpstr>
      <vt:lpstr>PowerPoint 演示文稿</vt:lpstr>
      <vt:lpstr>拓展提高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2018-03-23T04:29:00Z</dcterms:created>
  <dcterms:modified xsi:type="dcterms:W3CDTF">2023-01-17T00:11:02Z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59E5DAF11902442498F1427364A45A4D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