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ndolFang R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75" d="100"/>
          <a:sy n="75" d="100"/>
        </p:scale>
        <p:origin x="178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68DB64B-95B2-4632-8CD9-ABF1AA8D8E9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91EA76F-59CD-449B-A48C-308FD9EB029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EA76F-59CD-449B-A48C-308FD9EB02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0938"/>
          <a:stretch>
            <a:fillRect/>
          </a:stretch>
        </p:blipFill>
        <p:spPr>
          <a:xfrm>
            <a:off x="237067" y="133350"/>
            <a:ext cx="11954933" cy="67246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0560" y="431651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39970" y="1074807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rgbClr val="D276AA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花的学校</a:t>
            </a:r>
            <a:endParaRPr lang="en-US" altLang="zh-CN" sz="9600" dirty="0">
              <a:solidFill>
                <a:srgbClr val="D276AA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9548" y="2967335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三年级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 rot="10800000">
            <a:off x="3106177" y="284452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50000">
                  <a:srgbClr val="D276AA"/>
                </a:gs>
                <a:gs pos="0">
                  <a:srgbClr val="D276AA">
                    <a:alpha val="0"/>
                  </a:srgbClr>
                </a:gs>
                <a:gs pos="100000">
                  <a:srgbClr val="D276A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715168" y="1503915"/>
            <a:ext cx="7523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第二节（</a:t>
            </a:r>
            <a:r>
              <a:rPr lang="en-US" altLang="zh-CN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3-6</a:t>
            </a:r>
            <a:r>
              <a:rPr lang="zh-CN" altLang="en-US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）想象花在学校做功课、游戏、被罚站以及雨来便放假的情景。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07318" y="2453240"/>
            <a:ext cx="63468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妈妈，我真的觉得那群花朵是在地下的学校里上学。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他们关了门做功课，如果他们想在放学以前出来游戏，他们的老师是要罚他们站墙角的。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雨一来，他们便放假了。</a:t>
            </a:r>
          </a:p>
          <a:p>
            <a:pPr>
              <a:lnSpc>
                <a:spcPct val="150000"/>
              </a:lnSpc>
            </a:pPr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33450" y="1826986"/>
            <a:ext cx="7639050" cy="26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树枝在林中互相碰触着，绿叶在狂风里簌簌地响，雷云拍着大手，花孩子们便穿了紫的、黄的、白的衣裳，冲了出来。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731838" y="1579772"/>
            <a:ext cx="723423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第三节（</a:t>
            </a:r>
            <a:r>
              <a:rPr lang="en-US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7-9</a:t>
            </a: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）想象花在天上的住所以及他们回家向妈妈扬起双臂的情景。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1838" y="3095172"/>
            <a:ext cx="7810500" cy="234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你可知道，妈妈，他们的家是在天上，在星星所住的地方。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你没有看见他们怎样地急着要到那儿去吗？你不知道他们为什么那样急急忙忙吗？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我自然能够猜出他们是对谁扬起双臂来，他们也有他们的妈妈，就像我有我自己的妈妈一样。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4144667" cy="681343"/>
            <a:chOff x="305216" y="259882"/>
            <a:chExt cx="2107838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920038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大家一起来给课文分节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71670" y="1700213"/>
            <a:ext cx="6956425" cy="36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第一节（</a:t>
            </a:r>
            <a:r>
              <a:rPr lang="en-US" altLang="zh-CN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1-2</a:t>
            </a: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）想象六月的阵雨落下，一群一群的花跑出来在草地上跳舞、狂欢的情景。</a:t>
            </a:r>
            <a:endParaRPr lang="en-US" altLang="zh-CN" sz="2000" dirty="0">
              <a:solidFill>
                <a:srgbClr val="00B05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第二节（</a:t>
            </a:r>
            <a:r>
              <a:rPr lang="en-US" altLang="zh-CN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3-6</a:t>
            </a: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）想象花在学校做功课、游戏、被罚站以及雨来便放假的情景。</a:t>
            </a:r>
            <a:endParaRPr lang="en-US" altLang="zh-CN" sz="2000" dirty="0">
              <a:solidFill>
                <a:srgbClr val="00B05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第三节（</a:t>
            </a:r>
            <a:r>
              <a:rPr lang="en-US" altLang="zh-CN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7-9</a:t>
            </a:r>
            <a:r>
              <a:rPr lang="zh-CN" altLang="en-US" sz="20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）想象花在天上的住所以及他们回家向妈妈扬起双臂的情景。</a:t>
            </a:r>
            <a:endParaRPr lang="zh-CN" altLang="en-US"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课文赏析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73100" y="1210810"/>
            <a:ext cx="10947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一群一群的花从无人知道的地方突然跑出来，在绿草上跳舞、狂欢。</a:t>
            </a:r>
          </a:p>
          <a:p>
            <a:endParaRPr lang="zh-CN" altLang="en-US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找出这句中有关花儿的动作，这些动作表达了</a:t>
            </a:r>
            <a:endParaRPr lang="en-US" altLang="zh-CN" sz="32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花儿什么样的情感？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68375" y="4101873"/>
            <a:ext cx="76898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跑出来    跳舞   狂欢</a:t>
            </a:r>
          </a:p>
          <a:p>
            <a:endParaRPr lang="zh-CN" altLang="en-US" sz="40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表达了花儿雨后欢乐情态</a:t>
            </a:r>
          </a:p>
          <a:p>
            <a:endParaRPr lang="zh-CN" altLang="en-US" sz="40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课文赏析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1500" y="1576225"/>
            <a:ext cx="1162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花的学校中出现了那些颜色呢？这样描写的作用是什么呢？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60425" y="2741656"/>
            <a:ext cx="8232775" cy="25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绿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叶在狂风里簌簌地响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花孩子们便穿了</a:t>
            </a:r>
            <a:r>
              <a:rPr lang="zh-CN" altLang="en-US" sz="2800" b="1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紫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的、</a:t>
            </a:r>
            <a:r>
              <a:rPr lang="zh-CN" altLang="en-US" sz="2800" b="1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的、</a:t>
            </a:r>
            <a:r>
              <a:rPr lang="zh-CN" altLang="en-US" sz="2800" b="1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白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的衣裳，冲了出来。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这样写出了花的学校热闹、色彩缤纷的美丽景象。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课文小结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12007" y="1670345"/>
            <a:ext cx="7396162" cy="41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4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这篇课文优美而富有童趣，作者从花的身上产生了丰富的想象，并采用了拟人的修辞手法，把雨后花儿情态写得生动逼真，充满了童真、童趣。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我们以后也可以运用这种手法来写动植物。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238501" y="2819400"/>
            <a:ext cx="49149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　　　　　　　　　　　　　　　　　　　　在绿草地上跳着狂欢的舞蹈</a:t>
            </a: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　　　　　　　　　　　　　　　　在地下学校关了门做功课真可爱</a:t>
            </a: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　　　　　　　　　　　　　　　　　　　　急忙回家对妈妈扬起双臂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3297239" y="196373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ea typeface="思源黑体 CN Regular" panose="020B0500000000000000" pitchFamily="34" charset="-122"/>
                <a:sym typeface="Arial" panose="020B0604020202020204" pitchFamily="34" charset="0"/>
              </a:rPr>
              <a:t>花的学校</a:t>
            </a: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1325564" y="387826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花孩子：</a:t>
            </a:r>
          </a:p>
        </p:txBody>
      </p:sp>
      <p:sp>
        <p:nvSpPr>
          <p:cNvPr id="15" name="左大括号 5"/>
          <p:cNvSpPr/>
          <p:nvPr/>
        </p:nvSpPr>
        <p:spPr bwMode="auto">
          <a:xfrm>
            <a:off x="2940051" y="3424238"/>
            <a:ext cx="288925" cy="1368425"/>
          </a:xfrm>
          <a:prstGeom prst="leftBrace">
            <a:avLst>
              <a:gd name="adj1" fmla="val 8267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0938"/>
          <a:stretch>
            <a:fillRect/>
          </a:stretch>
        </p:blipFill>
        <p:spPr>
          <a:xfrm>
            <a:off x="237067" y="133350"/>
            <a:ext cx="11954933" cy="67246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0560" y="431651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39970" y="1074807"/>
            <a:ext cx="6606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rgbClr val="D276AA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rgbClr val="D276AA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9548" y="2967335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三年级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 rot="10800000">
            <a:off x="3106177" y="2844522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50000">
                  <a:srgbClr val="D276AA"/>
                </a:gs>
                <a:gs pos="0">
                  <a:srgbClr val="D276AA">
                    <a:alpha val="0"/>
                  </a:srgbClr>
                </a:gs>
                <a:gs pos="100000">
                  <a:srgbClr val="D276AA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3426520" cy="681343"/>
            <a:chOff x="305216" y="259882"/>
            <a:chExt cx="1742613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554813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教学目标及重难点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26601" y="1190759"/>
            <a:ext cx="6726238" cy="44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教学目标：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1、正确认读本课的</a:t>
            </a: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2、有感情地朗读课文。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3、在阅读、理解内容的基础上，想象诗歌所描绘的画面，体会诗的意境。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教学重点：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1、正确认读本课的</a:t>
            </a: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、有感情的朗读课文，理解诗歌的内容。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教学难点：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想象诗歌所描绘的画面，体会诗歌的意境。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73138" y="2090737"/>
            <a:ext cx="5365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同学们，你们知道吗？不仅我们有学校，连花儿也有它们的学校呢！今天我们就一起走进</a:t>
            </a: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花的学校</a:t>
            </a: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吧！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2224087"/>
            <a:ext cx="3814763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会认的字</a:t>
              </a:r>
            </a:p>
          </p:txBody>
        </p:sp>
      </p:grp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7029450" y="3429000"/>
            <a:ext cx="10017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248275" y="3429000"/>
            <a:ext cx="10017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90700" y="3429000"/>
            <a:ext cx="10017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荒</a:t>
            </a:r>
          </a:p>
        </p:txBody>
      </p:sp>
      <p:sp>
        <p:nvSpPr>
          <p:cNvPr id="11" name="文本框 11"/>
          <p:cNvSpPr txBox="1">
            <a:spLocks noChangeArrowheads="1"/>
          </p:cNvSpPr>
          <p:nvPr/>
        </p:nvSpPr>
        <p:spPr bwMode="auto">
          <a:xfrm>
            <a:off x="8677275" y="3429000"/>
            <a:ext cx="869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裳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402263" y="2720975"/>
            <a:ext cx="693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fá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292225" y="2598738"/>
            <a:ext cx="2339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huāng</a:t>
            </a:r>
            <a:r>
              <a:rPr lang="en-US" altLang="zh-CN" sz="36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165975" y="272097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jià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399463" y="2660650"/>
            <a:ext cx="19478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shang</a:t>
            </a: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3632200" y="3429000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笛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746500" y="2720975"/>
            <a:ext cx="93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会写的字</a:t>
              </a:r>
            </a:p>
          </p:txBody>
        </p:sp>
      </p:grp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865865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865865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709863" y="1964290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落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865865"/>
            <a:ext cx="909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865865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118403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118403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118403"/>
            <a:ext cx="909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118403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605890"/>
            <a:ext cx="9096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4605890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605890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05890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4605890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318000" y="193254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荒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7653338" y="193254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舞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5934075" y="193254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笛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653338" y="3185078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互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273300" y="467256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所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934075" y="3185078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假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4318000" y="3185078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罚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755900" y="3185078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狂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295900" y="467256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猜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779838" y="467256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够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8194675" y="467256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臂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6761163" y="467256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扬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852488" y="1486125"/>
            <a:ext cx="84724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轰响    湿润    荒野      口笛</a:t>
            </a:r>
          </a:p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跳舞    狂欢     墙角    放假     </a:t>
            </a:r>
          </a:p>
          <a:p>
            <a:endParaRPr lang="zh-CN" altLang="en-US" sz="4000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碰触    簌sù簌     急急忙忙     </a:t>
            </a:r>
          </a:p>
          <a:p>
            <a:endParaRPr lang="zh-CN" altLang="en-US" sz="4000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猜得出        双臂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多音字组词</a:t>
              </a: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49350" y="3707412"/>
            <a:ext cx="28003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落：[ luò ] 降落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 lào ]落枕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 là ]丢三落四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51375" y="1886550"/>
            <a:ext cx="41179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角：[ jiǎo ]墙角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 jué ]角色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49350" y="1886550"/>
            <a:ext cx="2540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假：[ jiǎ ]假装</a:t>
            </a:r>
          </a:p>
          <a:p>
            <a:endParaRPr lang="zh-CN" altLang="en-US" sz="24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[ jià ]放假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形近字组词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765675" y="2733675"/>
            <a:ext cx="3282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赏：[shǎng]赏赐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765675" y="1998663"/>
            <a:ext cx="328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裳：[sh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ng]衣裳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06488" y="2446338"/>
            <a:ext cx="2119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壁：[</a:t>
            </a:r>
            <a:r>
              <a:rPr lang="zh-CN" altLang="zh-CN" sz="2800">
                <a:ea typeface="思源黑体 CN Regular" panose="020B0500000000000000" pitchFamily="34" charset="-122"/>
                <a:sym typeface="Arial" panose="020B0604020202020204" pitchFamily="34" charset="0"/>
              </a:rPr>
              <a:t>bì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]墙壁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106488" y="1584325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臂：[</a:t>
            </a:r>
            <a:r>
              <a:rPr lang="zh-CN" altLang="zh-CN" sz="2800">
                <a:ea typeface="思源黑体 CN Regular" panose="020B0500000000000000" pitchFamily="34" charset="-122"/>
                <a:sym typeface="Arial" panose="020B0604020202020204" pitchFamily="34" charset="0"/>
              </a:rPr>
              <a:t>bì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]手臂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06488" y="3308350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劈：[</a:t>
            </a:r>
            <a:r>
              <a:rPr lang="zh-CN" altLang="zh-CN" sz="2800">
                <a:ea typeface="思源黑体 CN Regular" panose="020B0500000000000000" pitchFamily="34" charset="-122"/>
                <a:sym typeface="Arial" panose="020B0604020202020204" pitchFamily="34" charset="0"/>
              </a:rPr>
              <a:t>pī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]劈柴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276A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3008086"/>
            <a:ext cx="2667000" cy="3581400"/>
          </a:xfrm>
          <a:prstGeom prst="rect">
            <a:avLst/>
          </a:prstGeom>
        </p:spPr>
      </p:pic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563542" y="1682524"/>
            <a:ext cx="833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第一节（</a:t>
            </a:r>
            <a:r>
              <a:rPr lang="en-US" altLang="zh-CN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1-2</a:t>
            </a:r>
            <a:r>
              <a:rPr lang="zh-CN" altLang="en-US" sz="240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）想象六月的阵雨落下，一群一群的花跑出来在草地上跳舞、狂欢的情景。</a:t>
            </a: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60417" y="2806474"/>
            <a:ext cx="75374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当雷云在天上轰响，六月的阵雨落下的时候，润湿的东风走过荒野，在竹林中吹着口笛。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     于是一群一群的花从无人知道的地方突然跑出来，在绿草上跳舞、狂欢。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宽屏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微软雅黑</vt:lpstr>
      <vt:lpstr>阿里巴巴普惠体 M</vt:lpstr>
      <vt:lpstr>演示斜黑体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2023-01-11T01:18:46Z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2A185586EC5A4CAC92ED00A5E275C6F7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