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8" r:id="rId2"/>
    <p:sldId id="504" r:id="rId3"/>
    <p:sldId id="507" r:id="rId4"/>
    <p:sldId id="495" r:id="rId5"/>
    <p:sldId id="517" r:id="rId6"/>
    <p:sldId id="518" r:id="rId7"/>
    <p:sldId id="506" r:id="rId8"/>
    <p:sldId id="510" r:id="rId9"/>
    <p:sldId id="508" r:id="rId10"/>
    <p:sldId id="436" r:id="rId11"/>
    <p:sldId id="424" r:id="rId12"/>
    <p:sldId id="475" r:id="rId13"/>
    <p:sldId id="417" r:id="rId14"/>
    <p:sldId id="416" r:id="rId15"/>
    <p:sldId id="512" r:id="rId16"/>
    <p:sldId id="513" r:id="rId17"/>
    <p:sldId id="519" r:id="rId18"/>
    <p:sldId id="520" r:id="rId19"/>
    <p:sldId id="515" r:id="rId20"/>
    <p:sldId id="523" r:id="rId21"/>
    <p:sldId id="514" r:id="rId22"/>
    <p:sldId id="524" r:id="rId23"/>
    <p:sldId id="503" r:id="rId24"/>
    <p:sldId id="488" r:id="rId25"/>
    <p:sldId id="489" r:id="rId26"/>
    <p:sldId id="490" r:id="rId27"/>
  </p:sldIdLst>
  <p:sldSz cx="9144000" cy="6858000" type="screen4x3"/>
  <p:notesSz cx="6858000" cy="9144000"/>
  <p:custDataLst>
    <p:tags r:id="rId3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E1FE"/>
    <a:srgbClr val="0000FF"/>
    <a:srgbClr val="EBECEC"/>
    <a:srgbClr val="E3CD9B"/>
    <a:srgbClr val="809083"/>
    <a:srgbClr val="FBFDFA"/>
    <a:srgbClr val="E7E8EA"/>
    <a:srgbClr val="FBF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69" autoAdjust="0"/>
    <p:restoredTop sz="94660"/>
  </p:normalViewPr>
  <p:slideViewPr>
    <p:cSldViewPr>
      <p:cViewPr>
        <p:scale>
          <a:sx n="100" d="100"/>
          <a:sy n="100" d="100"/>
        </p:scale>
        <p:origin x="-138" y="-264"/>
      </p:cViewPr>
      <p:guideLst>
        <p:guide orient="horz" pos="202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BBD9E76-92D5-4491-B2F8-63CC1AF7C53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7882A023-0B0E-4F09-996D-F176AD05E3D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D07F826-B7C5-47FC-9F3D-71DB9581383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E0923635-B402-4AE8-95CF-108F3A51431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F8F706BA-38DF-4BFF-9E4E-3558388B98D5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C582613-4D59-4369-8026-987CD8E7906E}" type="slidenum">
              <a:rPr lang="zh-CN" altLang="en-US">
                <a:ea typeface="宋体" panose="02010600030101010101" pitchFamily="2" charset="-122"/>
              </a:rPr>
              <a:t>23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6EE01AB-F0E3-4B3B-A33E-B4361EEA9A0B}" type="slidenum">
              <a:rPr lang="zh-CN" altLang="en-US">
                <a:ea typeface="宋体" panose="02010600030101010101" pitchFamily="2" charset="-122"/>
              </a:rPr>
              <a:t>24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6328994-AF40-4377-B952-1B6E75A6496C}" type="slidenum">
              <a:rPr lang="zh-CN" altLang="en-US">
                <a:ea typeface="宋体" panose="02010600030101010101" pitchFamily="2" charset="-122"/>
              </a:rPr>
              <a:t>25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C3FFBF23-103C-4C40-B72C-3C63F3E0B3FE}" type="slidenum">
              <a:rPr lang="zh-CN" altLang="en-US">
                <a:ea typeface="宋体" panose="02010600030101010101" pitchFamily="2" charset="-122"/>
              </a:rPr>
              <a:t>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3635-B402-4AE8-95CF-108F3A51431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4F065CF8-4DBC-4F3A-9EB7-7D491FAC8FBC}" type="slidenum">
              <a:rPr lang="zh-CN" altLang="en-US">
                <a:ea typeface="宋体" panose="02010600030101010101" pitchFamily="2" charset="-122"/>
              </a:rPr>
              <a:t>8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0409285-851D-419E-B711-C9E59CFD04D8}" type="slidenum">
              <a:rPr lang="zh-CN" altLang="en-US">
                <a:ea typeface="宋体" panose="02010600030101010101" pitchFamily="2" charset="-122"/>
              </a:rPr>
              <a:t>13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933445DC-B648-4AA0-A40F-647451C4A07D}" type="slidenum">
              <a:rPr lang="zh-CN" altLang="en-US">
                <a:ea typeface="宋体" panose="02010600030101010101" pitchFamily="2" charset="-122"/>
              </a:rPr>
              <a:t>14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7C80E47B-C125-47B1-B322-8F4E6C3A5903}" type="slidenum">
              <a:rPr lang="zh-CN" altLang="en-US">
                <a:ea typeface="宋体" panose="02010600030101010101" pitchFamily="2" charset="-122"/>
              </a:rPr>
              <a:t>16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BC3F1818-0439-47FE-B7D3-BB9BA57980C7}" type="slidenum">
              <a:rPr lang="zh-CN" altLang="en-US">
                <a:ea typeface="宋体" panose="02010600030101010101" pitchFamily="2" charset="-122"/>
              </a:rPr>
              <a:t>17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C4B48CB0-4985-4589-80DE-EC8C798A6508}" type="slidenum">
              <a:rPr lang="zh-CN" altLang="en-US">
                <a:ea typeface="宋体" panose="02010600030101010101" pitchFamily="2" charset="-122"/>
              </a:rPr>
              <a:t>18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78F99-1E1C-4983-BF14-843C447B014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D4B42-5DF9-49CA-BC09-CB155BE03DB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0AAEE-A6B5-4BD4-90BC-D97C60551FA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4A755-933B-48B8-B61B-58866DB5732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7447E-1FD1-41A4-886C-5F6AE47D33B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27B7E-1C89-44F8-A7FD-A0087FF7D38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6A64C-F46C-4BEE-A65C-31C9F2F6FDB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B6DDB-6399-4F8A-B4E5-8ACEF65443E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3B4F300-85FD-4E10-9348-784F005E348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1251E7E3-1B97-47CA-A72E-C61BA56C258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78F99-1E1C-4983-BF14-843C447B014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D4B42-5DF9-49CA-BC09-CB155BE03DB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DE885-D453-4F7D-B098-A9D93A1CE04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C3B8D-9469-41A4-B911-FBDBB841162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77D9E-2300-4E89-820F-B9A7697FC81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84BF9-0737-4630-A59C-EB65EDCC66F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F7A5A-A742-4684-8DFA-3ED01F95660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E7995-E720-47AD-BB67-017ECA2DCE3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B1A1E-EDB9-48A6-A6CB-6148BBD0ED1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4108-6A0D-4040-87BC-8EBB173E23E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CEB83-EC6B-4BA4-AB7E-5AEE59045AA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84AA9-C07D-469B-A1A9-BE26699D6B2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DDE21-546C-4DF9-BD64-0E8E692ACF3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6AE47-4542-43F1-A27F-5843A99F1D8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E1744-A039-4EE6-9866-2CFFF372366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EFC45-FBF5-4779-84A9-6CC2D84AC0C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972927-F754-4B87-9ACB-39C860DC7FE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99A10D8-7CA8-4443-B25F-C7F9EC5AD9C1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hyperlink" Target="Lesson33__Just__talk&#35838;&#25991;&#21160;&#30011;.SW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file:///E:\&#20154;&#25945;&#26032;&#29256;4&#19979;\UNIT6\Lesson33%20&#25945;&#23398;&#35838;&#20214;\2.mp3" TargetMode="External"/><Relationship Id="rId7" Type="http://schemas.openxmlformats.org/officeDocument/2006/relationships/slideLayout" Target="../slideLayouts/slideLayout7.xml"/><Relationship Id="rId2" Type="http://schemas.openxmlformats.org/officeDocument/2006/relationships/audio" Target="file:///E:\&#20154;&#25945;&#26032;&#29256;4&#19979;\UNIT6\Lesson33%20&#25945;&#23398;&#35838;&#20214;\1.mp3" TargetMode="External"/><Relationship Id="rId1" Type="http://schemas.microsoft.com/office/2007/relationships/media" Target="file:///E:\&#20154;&#25945;&#26032;&#29256;4&#19979;\UNIT6\Lesson33%20&#25945;&#23398;&#35838;&#20214;\1.mp3" TargetMode="External"/><Relationship Id="rId6" Type="http://schemas.openxmlformats.org/officeDocument/2006/relationships/audio" Target="file:///E:\&#20154;&#25945;&#26032;&#29256;4&#19979;\UNIT6\Lesson33%20&#25945;&#23398;&#35838;&#20214;\3.mp3" TargetMode="External"/><Relationship Id="rId5" Type="http://schemas.microsoft.com/office/2007/relationships/media" Target="file:///E:\&#20154;&#25945;&#26032;&#29256;4&#19979;\UNIT6\Lesson33%20&#25945;&#23398;&#35838;&#20214;\3.mp3" TargetMode="External"/><Relationship Id="rId10" Type="http://schemas.openxmlformats.org/officeDocument/2006/relationships/image" Target="../media/image5.png"/><Relationship Id="rId4" Type="http://schemas.openxmlformats.org/officeDocument/2006/relationships/audio" Target="file:///E:\&#20154;&#25945;&#26032;&#29256;4&#19979;\UNIT6\Lesson33%20&#25945;&#23398;&#35838;&#20214;\2.mp3" TargetMode="External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file:///E:\&#20154;&#25945;&#26032;&#29256;4&#19979;\UNIT6\Lesson33%20&#25945;&#23398;&#35838;&#20214;\5.mp3" TargetMode="External"/><Relationship Id="rId7" Type="http://schemas.openxmlformats.org/officeDocument/2006/relationships/slideLayout" Target="../slideLayouts/slideLayout7.xml"/><Relationship Id="rId2" Type="http://schemas.openxmlformats.org/officeDocument/2006/relationships/audio" Target="file:///E:\&#20154;&#25945;&#26032;&#29256;4&#19979;\UNIT6\Lesson33%20&#25945;&#23398;&#35838;&#20214;\4.mp3" TargetMode="External"/><Relationship Id="rId1" Type="http://schemas.microsoft.com/office/2007/relationships/media" Target="file:///E:\&#20154;&#25945;&#26032;&#29256;4&#19979;\UNIT6\Lesson33%20&#25945;&#23398;&#35838;&#20214;\4.mp3" TargetMode="External"/><Relationship Id="rId6" Type="http://schemas.openxmlformats.org/officeDocument/2006/relationships/audio" Target="file:///E:\&#20154;&#25945;&#26032;&#29256;4&#19979;\UNIT6\Lesson33%20&#25945;&#23398;&#35838;&#20214;\6.mp3" TargetMode="External"/><Relationship Id="rId5" Type="http://schemas.microsoft.com/office/2007/relationships/media" Target="file:///E:\&#20154;&#25945;&#26032;&#29256;4&#19979;\UNIT6\Lesson33%20&#25945;&#23398;&#35838;&#20214;\6.mp3" TargetMode="External"/><Relationship Id="rId10" Type="http://schemas.openxmlformats.org/officeDocument/2006/relationships/image" Target="../media/image5.png"/><Relationship Id="rId4" Type="http://schemas.openxmlformats.org/officeDocument/2006/relationships/audio" Target="file:///E:\&#20154;&#25945;&#26032;&#29256;4&#19979;\UNIT6\Lesson33%20&#25945;&#23398;&#35838;&#20214;\5.mp3" TargetMode="External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GIF"/><Relationship Id="rId5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GIF"/><Relationship Id="rId5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3%20&#25945;&#23398;&#35838;&#20214;\Lesson32Let&#8217;schant&#35838;&#25991;&#24405;&#38899;_128k.mp3" TargetMode="External"/><Relationship Id="rId1" Type="http://schemas.microsoft.com/office/2007/relationships/media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3%20&#25945;&#23398;&#35838;&#20214;\Lesson32Let&#8217;schant&#35838;&#25991;&#24405;&#38899;_128k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3%20&#25945;&#23398;&#35838;&#20214;\seal_128k.mp3" TargetMode="External"/><Relationship Id="rId1" Type="http://schemas.microsoft.com/office/2007/relationships/media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3%20&#25945;&#23398;&#35838;&#20214;\seal_128k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4.png"/><Relationship Id="rId2" Type="http://schemas.openxmlformats.org/officeDocument/2006/relationships/audio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3%20&#25945;&#23398;&#35838;&#20214;\dolphin_128k.mp3" TargetMode="External"/><Relationship Id="rId1" Type="http://schemas.microsoft.com/office/2007/relationships/media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3%20&#25945;&#23398;&#35838;&#20214;\dolphin_128k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3%20&#25945;&#23398;&#35838;&#20214;\hippo_128k.mp3" TargetMode="External"/><Relationship Id="rId1" Type="http://schemas.microsoft.com/office/2007/relationships/media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3%20&#25945;&#23398;&#35838;&#20214;\hippo_128k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3"/>
          <p:cNvSpPr>
            <a:spLocks noGrp="1"/>
          </p:cNvSpPr>
          <p:nvPr>
            <p:ph type="ctrTitle"/>
          </p:nvPr>
        </p:nvSpPr>
        <p:spPr bwMode="auto">
          <a:xfrm>
            <a:off x="395536" y="2060848"/>
            <a:ext cx="8362950" cy="1008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no Pro Smbd" pitchFamily="18" charset="0"/>
              </a:rPr>
              <a:t>Unit6 Would you like to take a trip?</a:t>
            </a:r>
            <a:endParaRPr lang="zh-CN" alt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no Pro Smbd" pitchFamily="18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562522" y="999778"/>
            <a:ext cx="6048672" cy="494953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600" dirty="0" smtClean="0">
                <a:latin typeface="汉仪大宋简" pitchFamily="49" charset="-122"/>
                <a:ea typeface="汉仪大宋简" pitchFamily="49" charset="-122"/>
              </a:rPr>
              <a:t>人教精通版四年级下册</a:t>
            </a:r>
            <a:endParaRPr lang="zh-CN" altLang="en-US" sz="3600" dirty="0"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41924" y="5272473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149" y="1626551"/>
            <a:ext cx="8187799" cy="4345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419475" y="219075"/>
            <a:ext cx="313531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0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630" name="矩形 2"/>
          <p:cNvSpPr>
            <a:spLocks noChangeArrowheads="1"/>
          </p:cNvSpPr>
          <p:nvPr/>
        </p:nvSpPr>
        <p:spPr bwMode="auto">
          <a:xfrm>
            <a:off x="287338" y="936625"/>
            <a:ext cx="34559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Where are they?</a:t>
            </a:r>
          </a:p>
        </p:txBody>
      </p:sp>
      <p:pic>
        <p:nvPicPr>
          <p:cNvPr id="29703" name="图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62850" y="5013325"/>
            <a:ext cx="863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3694113" y="936625"/>
            <a:ext cx="52689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are they looking at?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7" name="图片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512" y="1132865"/>
            <a:ext cx="8784976" cy="4662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895725" y="219075"/>
            <a:ext cx="24765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4" name="图片 1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 bwMode="auto">
          <a:xfrm>
            <a:off x="323850" y="989013"/>
            <a:ext cx="3260725" cy="1350962"/>
            <a:chOff x="251536" y="745481"/>
            <a:chExt cx="3260129" cy="1349047"/>
          </a:xfrm>
        </p:grpSpPr>
        <p:sp>
          <p:nvSpPr>
            <p:cNvPr id="17" name="圆角矩形标注 16"/>
            <p:cNvSpPr/>
            <p:nvPr/>
          </p:nvSpPr>
          <p:spPr>
            <a:xfrm>
              <a:off x="251536" y="923029"/>
              <a:ext cx="3260129" cy="1171499"/>
            </a:xfrm>
            <a:prstGeom prst="wedgeRoundRectCallout">
              <a:avLst>
                <a:gd name="adj1" fmla="val -8196"/>
                <a:gd name="adj2" fmla="val 8157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Look! What’s that in English?</a:t>
              </a:r>
              <a:endPara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714943" y="745481"/>
              <a:ext cx="333314" cy="2869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889000" y="5006975"/>
            <a:ext cx="1655763" cy="823913"/>
            <a:chOff x="251535" y="1129319"/>
            <a:chExt cx="1655995" cy="824109"/>
          </a:xfrm>
        </p:grpSpPr>
        <p:sp>
          <p:nvSpPr>
            <p:cNvPr id="22" name="圆角矩形标注 21"/>
            <p:cNvSpPr/>
            <p:nvPr/>
          </p:nvSpPr>
          <p:spPr>
            <a:xfrm>
              <a:off x="251535" y="1129319"/>
              <a:ext cx="1655995" cy="651030"/>
            </a:xfrm>
            <a:prstGeom prst="wedgeRoundRectCallout">
              <a:avLst>
                <a:gd name="adj1" fmla="val -3243"/>
                <a:gd name="adj2" fmla="val -6944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Good!</a:t>
              </a:r>
              <a:endPara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924729" y="1666022"/>
              <a:ext cx="331834" cy="2874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3971925" y="3463925"/>
            <a:ext cx="2400300" cy="1033463"/>
            <a:chOff x="251536" y="848275"/>
            <a:chExt cx="2400676" cy="1030531"/>
          </a:xfrm>
        </p:grpSpPr>
        <p:sp>
          <p:nvSpPr>
            <p:cNvPr id="43" name="圆角矩形标注 42"/>
            <p:cNvSpPr/>
            <p:nvPr/>
          </p:nvSpPr>
          <p:spPr>
            <a:xfrm>
              <a:off x="251536" y="1003409"/>
              <a:ext cx="2400676" cy="875397"/>
            </a:xfrm>
            <a:prstGeom prst="wedgeRoundRectCallout">
              <a:avLst>
                <a:gd name="adj1" fmla="val -77281"/>
                <a:gd name="adj2" fmla="val -7492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It’s a seal.</a:t>
              </a:r>
              <a:endPara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286748" y="848275"/>
              <a:ext cx="330252" cy="2865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14827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37766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50720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8" name="图片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39" y="1324461"/>
            <a:ext cx="8713649" cy="4624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895725" y="219075"/>
            <a:ext cx="24765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8" name="图片 1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1446213" y="1017588"/>
            <a:ext cx="3557587" cy="1289050"/>
            <a:chOff x="2594223" y="1576784"/>
            <a:chExt cx="3558679" cy="1289815"/>
          </a:xfrm>
        </p:grpSpPr>
        <p:sp>
          <p:nvSpPr>
            <p:cNvPr id="26" name="圆角矩形标注 25"/>
            <p:cNvSpPr/>
            <p:nvPr/>
          </p:nvSpPr>
          <p:spPr bwMode="auto">
            <a:xfrm>
              <a:off x="2594223" y="1732451"/>
              <a:ext cx="3558679" cy="1134148"/>
            </a:xfrm>
            <a:prstGeom prst="wedgeRoundRectCallout">
              <a:avLst>
                <a:gd name="adj1" fmla="val 34073"/>
                <a:gd name="adj2" fmla="val 7356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Guess, Lisa! What’s that in English?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27" name="椭圆 26"/>
            <p:cNvSpPr/>
            <p:nvPr/>
          </p:nvSpPr>
          <p:spPr bwMode="auto">
            <a:xfrm>
              <a:off x="4237789" y="1576784"/>
              <a:ext cx="330301" cy="2875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5529263" y="1985963"/>
            <a:ext cx="2563812" cy="908050"/>
            <a:chOff x="271471" y="2713820"/>
            <a:chExt cx="2564935" cy="907814"/>
          </a:xfrm>
        </p:grpSpPr>
        <p:sp>
          <p:nvSpPr>
            <p:cNvPr id="32" name="圆角矩形标注 31"/>
            <p:cNvSpPr/>
            <p:nvPr/>
          </p:nvSpPr>
          <p:spPr bwMode="auto">
            <a:xfrm>
              <a:off x="271471" y="2858244"/>
              <a:ext cx="2564935" cy="763390"/>
            </a:xfrm>
            <a:prstGeom prst="wedgeRoundRectCallout">
              <a:avLst>
                <a:gd name="adj1" fmla="val -25524"/>
                <a:gd name="adj2" fmla="val 8496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It’s a dolphin.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1422912" y="2713820"/>
              <a:ext cx="333521" cy="2872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5175250" y="4451350"/>
            <a:ext cx="3271838" cy="1211263"/>
            <a:chOff x="5175413" y="4378579"/>
            <a:chExt cx="3271391" cy="1211939"/>
          </a:xfrm>
        </p:grpSpPr>
        <p:sp>
          <p:nvSpPr>
            <p:cNvPr id="19" name="圆角矩形标注 18"/>
            <p:cNvSpPr/>
            <p:nvPr/>
          </p:nvSpPr>
          <p:spPr bwMode="auto">
            <a:xfrm>
              <a:off x="5175413" y="4391286"/>
              <a:ext cx="3271391" cy="984799"/>
            </a:xfrm>
            <a:prstGeom prst="wedgeRoundRectCallout">
              <a:avLst>
                <a:gd name="adj1" fmla="val 13265"/>
                <a:gd name="adj2" fmla="val -7144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Look! The dolphin is dancing!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20" name="圆角矩形标注 19"/>
            <p:cNvSpPr/>
            <p:nvPr/>
          </p:nvSpPr>
          <p:spPr bwMode="auto">
            <a:xfrm>
              <a:off x="5175413" y="4378579"/>
              <a:ext cx="3271391" cy="984799"/>
            </a:xfrm>
            <a:prstGeom prst="wedgeRoundRectCallout">
              <a:avLst>
                <a:gd name="adj1" fmla="val 35045"/>
                <a:gd name="adj2" fmla="val -7023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Look! The dolphin is dancing!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grpSp>
          <p:nvGrpSpPr>
            <p:cNvPr id="31758" name="组合 39"/>
            <p:cNvGrpSpPr/>
            <p:nvPr/>
          </p:nvGrpSpPr>
          <p:grpSpPr bwMode="auto">
            <a:xfrm>
              <a:off x="5175414" y="4390920"/>
              <a:ext cx="3271390" cy="1199598"/>
              <a:chOff x="1950250" y="992486"/>
              <a:chExt cx="3273860" cy="1019050"/>
            </a:xfrm>
          </p:grpSpPr>
          <p:sp>
            <p:nvSpPr>
              <p:cNvPr id="41" name="圆角矩形标注 40"/>
              <p:cNvSpPr/>
              <p:nvPr/>
            </p:nvSpPr>
            <p:spPr>
              <a:xfrm>
                <a:off x="1950249" y="992797"/>
                <a:ext cx="3273861" cy="836580"/>
              </a:xfrm>
              <a:prstGeom prst="wedgeRoundRectCallout">
                <a:avLst>
                  <a:gd name="adj1" fmla="val -8878"/>
                  <a:gd name="adj2" fmla="val -7385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Look! The dolphin is dancing!</a:t>
                </a:r>
                <a:endParaRPr lang="zh-CN" altLang="en-US" sz="2800" dirty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421183" y="1743020"/>
                <a:ext cx="331993" cy="2685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lang="zh-CN" altLang="en-US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7" name="4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3" y="14573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5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2193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6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8" y="47132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277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33438" y="920750"/>
            <a:ext cx="2370137" cy="98901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内容占位符 1"/>
          <p:cNvSpPr txBox="1"/>
          <p:nvPr/>
        </p:nvSpPr>
        <p:spPr>
          <a:xfrm>
            <a:off x="965200" y="1062038"/>
            <a:ext cx="2238375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Role-play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副标题 4"/>
          <p:cNvSpPr txBox="1"/>
          <p:nvPr/>
        </p:nvSpPr>
        <p:spPr bwMode="auto">
          <a:xfrm>
            <a:off x="1771650" y="4829175"/>
            <a:ext cx="68770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分角色朗读对话，注意模仿语音语调。</a:t>
            </a:r>
          </a:p>
        </p:txBody>
      </p:sp>
      <p:sp>
        <p:nvSpPr>
          <p:cNvPr id="32775" name="AutoShape 37"/>
          <p:cNvSpPr>
            <a:spLocks noChangeArrowheads="1"/>
          </p:cNvSpPr>
          <p:nvPr/>
        </p:nvSpPr>
        <p:spPr bwMode="auto">
          <a:xfrm>
            <a:off x="877888" y="5461000"/>
            <a:ext cx="893762" cy="465138"/>
          </a:xfrm>
          <a:prstGeom prst="rightArrow">
            <a:avLst>
              <a:gd name="adj1" fmla="val 50000"/>
              <a:gd name="adj2" fmla="val 48037"/>
            </a:avLst>
          </a:prstGeom>
          <a:gradFill rotWithShape="0">
            <a:gsLst>
              <a:gs pos="0">
                <a:srgbClr val="FFFFFF"/>
              </a:gs>
              <a:gs pos="100000">
                <a:srgbClr val="99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776" name="AutoShape 37"/>
          <p:cNvSpPr>
            <a:spLocks noChangeArrowheads="1"/>
          </p:cNvSpPr>
          <p:nvPr/>
        </p:nvSpPr>
        <p:spPr bwMode="auto">
          <a:xfrm>
            <a:off x="877888" y="4848225"/>
            <a:ext cx="893762" cy="465138"/>
          </a:xfrm>
          <a:prstGeom prst="rightArrow">
            <a:avLst>
              <a:gd name="adj1" fmla="val 50000"/>
              <a:gd name="adj2" fmla="val 48037"/>
            </a:avLst>
          </a:prstGeom>
          <a:gradFill rotWithShape="0">
            <a:gsLst>
              <a:gs pos="0">
                <a:srgbClr val="FFFFFF"/>
              </a:gs>
              <a:gs pos="100000">
                <a:srgbClr val="99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副标题 4"/>
          <p:cNvSpPr txBox="1"/>
          <p:nvPr/>
        </p:nvSpPr>
        <p:spPr bwMode="auto">
          <a:xfrm>
            <a:off x="1763713" y="5445125"/>
            <a:ext cx="68754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小组合作，试着表演出来吧。</a:t>
            </a:r>
          </a:p>
        </p:txBody>
      </p:sp>
      <p:pic>
        <p:nvPicPr>
          <p:cNvPr id="32778" name="Picture 4" descr="200606242158128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975" y="1809750"/>
            <a:ext cx="4673600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481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57188" y="777875"/>
            <a:ext cx="5337175" cy="954088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Read it by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group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s for one minute .</a:t>
            </a:r>
          </a:p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小组读对话一分钟。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34821" name="Group 3"/>
          <p:cNvGrpSpPr/>
          <p:nvPr/>
        </p:nvGrpSpPr>
        <p:grpSpPr bwMode="auto">
          <a:xfrm>
            <a:off x="360363" y="2052638"/>
            <a:ext cx="4319587" cy="3678237"/>
            <a:chOff x="-103" y="181"/>
            <a:chExt cx="3084" cy="1345"/>
          </a:xfrm>
        </p:grpSpPr>
        <p:sp>
          <p:nvSpPr>
            <p:cNvPr id="30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4843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Learning tip :</a:t>
              </a:r>
            </a:p>
          </p:txBody>
        </p:sp>
        <p:sp>
          <p:nvSpPr>
            <p:cNvPr id="34844" name="Text Box 52"/>
            <p:cNvSpPr txBox="1">
              <a:spLocks noChangeArrowheads="1"/>
            </p:cNvSpPr>
            <p:nvPr/>
          </p:nvSpPr>
          <p:spPr bwMode="auto">
            <a:xfrm>
              <a:off x="323" y="590"/>
              <a:ext cx="2569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四人一组，比赛读句子，看谁能在一分钟内读完，并且读得准确、流利！</a:t>
              </a:r>
            </a:p>
          </p:txBody>
        </p:sp>
      </p:grp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4859338" y="1365250"/>
            <a:ext cx="3960812" cy="41036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4823" name="Oval 8"/>
          <p:cNvSpPr>
            <a:spLocks noChangeArrowheads="1"/>
          </p:cNvSpPr>
          <p:nvPr/>
        </p:nvSpPr>
        <p:spPr bwMode="auto">
          <a:xfrm>
            <a:off x="5086350" y="1649413"/>
            <a:ext cx="3373438" cy="3495675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50000">
                <a:srgbClr val="00CCFF"/>
              </a:gs>
              <a:gs pos="100000">
                <a:srgbClr val="0033CC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4" name="Oval 9"/>
          <p:cNvSpPr>
            <a:spLocks noChangeArrowheads="1"/>
          </p:cNvSpPr>
          <p:nvPr/>
        </p:nvSpPr>
        <p:spPr bwMode="auto">
          <a:xfrm>
            <a:off x="5148263" y="1662113"/>
            <a:ext cx="3373437" cy="3495675"/>
          </a:xfrm>
          <a:prstGeom prst="ellipse">
            <a:avLst/>
          </a:prstGeom>
          <a:gradFill rotWithShape="1">
            <a:gsLst>
              <a:gs pos="0">
                <a:srgbClr val="0033CC">
                  <a:alpha val="7999"/>
                </a:srgbClr>
              </a:gs>
              <a:gs pos="100000">
                <a:srgbClr val="00CC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Group 10"/>
          <p:cNvGrpSpPr/>
          <p:nvPr/>
        </p:nvGrpSpPr>
        <p:grpSpPr bwMode="auto">
          <a:xfrm>
            <a:off x="5724128" y="5554150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23578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79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80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581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34826" name="Text Box 15"/>
          <p:cNvSpPr txBox="1">
            <a:spLocks noChangeArrowheads="1"/>
          </p:cNvSpPr>
          <p:nvPr/>
        </p:nvSpPr>
        <p:spPr bwMode="auto">
          <a:xfrm>
            <a:off x="7729538" y="2197100"/>
            <a:ext cx="496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10</a:t>
            </a:r>
          </a:p>
        </p:txBody>
      </p:sp>
      <p:sp>
        <p:nvSpPr>
          <p:cNvPr id="34827" name="Text Box 16"/>
          <p:cNvSpPr txBox="1">
            <a:spLocks noChangeArrowheads="1"/>
          </p:cNvSpPr>
          <p:nvPr/>
        </p:nvSpPr>
        <p:spPr bwMode="auto">
          <a:xfrm>
            <a:off x="7937500" y="3775075"/>
            <a:ext cx="431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20</a:t>
            </a:r>
          </a:p>
        </p:txBody>
      </p:sp>
      <p:sp>
        <p:nvSpPr>
          <p:cNvPr id="34828" name="Text Box 17"/>
          <p:cNvSpPr txBox="1">
            <a:spLocks noChangeArrowheads="1"/>
          </p:cNvSpPr>
          <p:nvPr/>
        </p:nvSpPr>
        <p:spPr bwMode="auto">
          <a:xfrm>
            <a:off x="6445250" y="4748213"/>
            <a:ext cx="619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30</a:t>
            </a:r>
          </a:p>
        </p:txBody>
      </p:sp>
      <p:sp>
        <p:nvSpPr>
          <p:cNvPr id="34829" name="WordArt 18"/>
          <p:cNvSpPr>
            <a:spLocks noChangeArrowheads="1" noChangeShapeType="1"/>
          </p:cNvSpPr>
          <p:nvPr/>
        </p:nvSpPr>
        <p:spPr bwMode="auto">
          <a:xfrm>
            <a:off x="5653088" y="1052513"/>
            <a:ext cx="2357437" cy="433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华文行楷" panose="02010800040101010101" charset="-122"/>
                <a:ea typeface="华文行楷" panose="02010800040101010101" charset="-122"/>
              </a:rPr>
              <a:t>一分钟倒计时</a:t>
            </a:r>
          </a:p>
        </p:txBody>
      </p:sp>
      <p:sp>
        <p:nvSpPr>
          <p:cNvPr id="34830" name="Oval 19"/>
          <p:cNvSpPr>
            <a:spLocks noChangeArrowheads="1"/>
          </p:cNvSpPr>
          <p:nvPr/>
        </p:nvSpPr>
        <p:spPr bwMode="auto">
          <a:xfrm>
            <a:off x="5111750" y="1651000"/>
            <a:ext cx="3373438" cy="34972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" name="Oval 20"/>
          <p:cNvSpPr>
            <a:spLocks noChangeArrowheads="1"/>
          </p:cNvSpPr>
          <p:nvPr/>
        </p:nvSpPr>
        <p:spPr bwMode="auto">
          <a:xfrm>
            <a:off x="5100638" y="1651000"/>
            <a:ext cx="3430587" cy="34972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" name="Group 21"/>
          <p:cNvGrpSpPr/>
          <p:nvPr/>
        </p:nvGrpSpPr>
        <p:grpSpPr bwMode="auto">
          <a:xfrm>
            <a:off x="6732588" y="1844675"/>
            <a:ext cx="150812" cy="3206750"/>
            <a:chOff x="0" y="0"/>
            <a:chExt cx="364" cy="1451"/>
          </a:xfrm>
        </p:grpSpPr>
        <p:sp>
          <p:nvSpPr>
            <p:cNvPr id="34840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4841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sp>
        <p:nvSpPr>
          <p:cNvPr id="34833" name="Oval 24"/>
          <p:cNvSpPr>
            <a:spLocks noChangeArrowheads="1"/>
          </p:cNvSpPr>
          <p:nvPr/>
        </p:nvSpPr>
        <p:spPr bwMode="auto">
          <a:xfrm>
            <a:off x="6483350" y="3284538"/>
            <a:ext cx="681038" cy="7064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34" name="Text Box 25"/>
          <p:cNvSpPr txBox="1">
            <a:spLocks noChangeArrowheads="1"/>
          </p:cNvSpPr>
          <p:nvPr/>
        </p:nvSpPr>
        <p:spPr bwMode="auto">
          <a:xfrm>
            <a:off x="8062913" y="2084388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34835" name="Text Box 26"/>
          <p:cNvSpPr txBox="1">
            <a:spLocks noChangeArrowheads="1"/>
          </p:cNvSpPr>
          <p:nvPr/>
        </p:nvSpPr>
        <p:spPr bwMode="auto">
          <a:xfrm>
            <a:off x="8328025" y="3884613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34836" name="Text Box 27"/>
          <p:cNvSpPr txBox="1">
            <a:spLocks noChangeArrowheads="1"/>
          </p:cNvSpPr>
          <p:nvPr/>
        </p:nvSpPr>
        <p:spPr bwMode="auto">
          <a:xfrm>
            <a:off x="6588125" y="1292225"/>
            <a:ext cx="649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4837" name="Text Box 28"/>
          <p:cNvSpPr txBox="1">
            <a:spLocks noChangeArrowheads="1"/>
          </p:cNvSpPr>
          <p:nvPr/>
        </p:nvSpPr>
        <p:spPr bwMode="auto">
          <a:xfrm>
            <a:off x="6642100" y="5151438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4838" name="Text Box 29"/>
          <p:cNvSpPr txBox="1">
            <a:spLocks noChangeArrowheads="1"/>
          </p:cNvSpPr>
          <p:nvPr/>
        </p:nvSpPr>
        <p:spPr bwMode="auto">
          <a:xfrm>
            <a:off x="4870450" y="3811588"/>
            <a:ext cx="557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4839" name="Text Box 30"/>
          <p:cNvSpPr txBox="1">
            <a:spLocks noChangeArrowheads="1"/>
          </p:cNvSpPr>
          <p:nvPr/>
        </p:nvSpPr>
        <p:spPr bwMode="auto">
          <a:xfrm>
            <a:off x="5014913" y="2228850"/>
            <a:ext cx="557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5100" y="1778000"/>
            <a:ext cx="2233613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812800"/>
            <a:ext cx="19780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4138" y="3752850"/>
            <a:ext cx="3205162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2411413" y="1068388"/>
            <a:ext cx="4824412" cy="787400"/>
          </a:xfrm>
          <a:prstGeom prst="wedgeRoundRectCallout">
            <a:avLst>
              <a:gd name="adj1" fmla="val -46298"/>
              <a:gd name="adj2" fmla="val 97348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What’s that in English?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4021138" y="2860675"/>
            <a:ext cx="2493962" cy="747713"/>
          </a:xfrm>
          <a:prstGeom prst="wedgeRoundRectCallout">
            <a:avLst>
              <a:gd name="adj1" fmla="val 70919"/>
              <a:gd name="adj2" fmla="val 480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It’s a 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dog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5100" y="1778000"/>
            <a:ext cx="2233613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812800"/>
            <a:ext cx="19780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24138" y="3752850"/>
            <a:ext cx="3205162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2411413" y="1068388"/>
            <a:ext cx="4103687" cy="787400"/>
          </a:xfrm>
          <a:prstGeom prst="wedgeRoundRectCallout">
            <a:avLst>
              <a:gd name="adj1" fmla="val -46298"/>
              <a:gd name="adj2" fmla="val 97348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Look at the dog!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2624138" y="2860675"/>
            <a:ext cx="3890962" cy="747713"/>
          </a:xfrm>
          <a:prstGeom prst="wedgeRoundRectCallout">
            <a:avLst>
              <a:gd name="adj1" fmla="val 66340"/>
              <a:gd name="adj2" fmla="val 162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dog is running.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5100" y="1778000"/>
            <a:ext cx="2233613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812800"/>
            <a:ext cx="19780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2411413" y="1068388"/>
            <a:ext cx="5184775" cy="787400"/>
          </a:xfrm>
          <a:prstGeom prst="wedgeRoundRectCallout">
            <a:avLst>
              <a:gd name="adj1" fmla="val -46298"/>
              <a:gd name="adj2" fmla="val 97348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What’s that in English?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2624138" y="2860675"/>
            <a:ext cx="3890962" cy="747713"/>
          </a:xfrm>
          <a:prstGeom prst="wedgeRoundRectCallout">
            <a:avLst>
              <a:gd name="adj1" fmla="val 66340"/>
              <a:gd name="adj2" fmla="val 162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It’s a 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cat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39944" name="图片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3617913"/>
            <a:ext cx="239871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5100" y="1778000"/>
            <a:ext cx="2233613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812800"/>
            <a:ext cx="19780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2411413" y="1068388"/>
            <a:ext cx="4103687" cy="787400"/>
          </a:xfrm>
          <a:prstGeom prst="wedgeRoundRectCallout">
            <a:avLst>
              <a:gd name="adj1" fmla="val -46298"/>
              <a:gd name="adj2" fmla="val 97348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Look at the cat!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2624138" y="2860675"/>
            <a:ext cx="3890962" cy="747713"/>
          </a:xfrm>
          <a:prstGeom prst="wedgeRoundRectCallout">
            <a:avLst>
              <a:gd name="adj1" fmla="val 66340"/>
              <a:gd name="adj2" fmla="val 162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cat is singing.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1992" name="图片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3617913"/>
            <a:ext cx="239871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7763" y="3717925"/>
            <a:ext cx="30861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4"/>
          <p:cNvPicPr>
            <a:picLocks noChangeAspect="1"/>
          </p:cNvPicPr>
          <p:nvPr/>
        </p:nvPicPr>
        <p:blipFill>
          <a:blip r:embed="rId3" cstate="email"/>
          <a:srcRect l="-693" t="-470"/>
          <a:stretch>
            <a:fillRect/>
          </a:stretch>
        </p:blipFill>
        <p:spPr bwMode="auto">
          <a:xfrm>
            <a:off x="73025" y="1052513"/>
            <a:ext cx="28225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云形标注 7"/>
          <p:cNvSpPr/>
          <p:nvPr/>
        </p:nvSpPr>
        <p:spPr>
          <a:xfrm>
            <a:off x="2863850" y="793750"/>
            <a:ext cx="4679950" cy="2089150"/>
          </a:xfrm>
          <a:prstGeom prst="cloudCallout">
            <a:avLst>
              <a:gd name="adj1" fmla="val -65411"/>
              <a:gd name="adj2" fmla="val 29433"/>
            </a:avLst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What’s that in English?</a:t>
            </a:r>
          </a:p>
        </p:txBody>
      </p:sp>
      <p:sp>
        <p:nvSpPr>
          <p:cNvPr id="9" name="云形标注 8"/>
          <p:cNvSpPr/>
          <p:nvPr/>
        </p:nvSpPr>
        <p:spPr>
          <a:xfrm>
            <a:off x="3635375" y="3284538"/>
            <a:ext cx="3605213" cy="1404937"/>
          </a:xfrm>
          <a:prstGeom prst="cloudCallout">
            <a:avLst>
              <a:gd name="adj1" fmla="val 47251"/>
              <a:gd name="adj2" fmla="val 6998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It’s a dolphin.</a:t>
            </a:r>
            <a:endParaRPr lang="zh-CN" alt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4040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3549650"/>
            <a:ext cx="3036887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3348038" y="219075"/>
            <a:ext cx="31337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圆角矩形 5"/>
          <p:cNvSpPr/>
          <p:nvPr/>
        </p:nvSpPr>
        <p:spPr>
          <a:xfrm>
            <a:off x="107950" y="1268760"/>
            <a:ext cx="8928546" cy="45365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7" y="1556792"/>
            <a:ext cx="9072768" cy="3889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579813" y="274638"/>
            <a:ext cx="260508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chant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4" name="文本框 5"/>
          <p:cNvSpPr txBox="1">
            <a:spLocks noChangeArrowheads="1"/>
          </p:cNvSpPr>
          <p:nvPr/>
        </p:nvSpPr>
        <p:spPr bwMode="auto">
          <a:xfrm>
            <a:off x="1235075" y="98425"/>
            <a:ext cx="11953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Lesson32Let’schant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0704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7763" y="3717925"/>
            <a:ext cx="30861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4"/>
          <p:cNvPicPr>
            <a:picLocks noChangeAspect="1"/>
          </p:cNvPicPr>
          <p:nvPr/>
        </p:nvPicPr>
        <p:blipFill>
          <a:blip r:embed="rId3" cstate="email"/>
          <a:srcRect l="-693" t="-470"/>
          <a:stretch>
            <a:fillRect/>
          </a:stretch>
        </p:blipFill>
        <p:spPr bwMode="auto">
          <a:xfrm>
            <a:off x="73025" y="1052513"/>
            <a:ext cx="28225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云形标注 7"/>
          <p:cNvSpPr/>
          <p:nvPr/>
        </p:nvSpPr>
        <p:spPr>
          <a:xfrm>
            <a:off x="2863850" y="793750"/>
            <a:ext cx="4948238" cy="2089150"/>
          </a:xfrm>
          <a:prstGeom prst="cloudCallout">
            <a:avLst>
              <a:gd name="adj1" fmla="val -65411"/>
              <a:gd name="adj2" fmla="val 29433"/>
            </a:avLst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Look at the dolphin. What’s it doing?</a:t>
            </a:r>
          </a:p>
        </p:txBody>
      </p:sp>
      <p:sp>
        <p:nvSpPr>
          <p:cNvPr id="9" name="云形标注 8"/>
          <p:cNvSpPr/>
          <p:nvPr/>
        </p:nvSpPr>
        <p:spPr>
          <a:xfrm>
            <a:off x="3635375" y="3284538"/>
            <a:ext cx="3605213" cy="1404937"/>
          </a:xfrm>
          <a:prstGeom prst="cloudCallout">
            <a:avLst>
              <a:gd name="adj1" fmla="val 47251"/>
              <a:gd name="adj2" fmla="val 6998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It’s swimming.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5064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3549650"/>
            <a:ext cx="3036887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3348038" y="219075"/>
            <a:ext cx="31337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6082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6084" name="组合 13"/>
          <p:cNvGrpSpPr/>
          <p:nvPr/>
        </p:nvGrpSpPr>
        <p:grpSpPr bwMode="auto">
          <a:xfrm>
            <a:off x="263525" y="1700213"/>
            <a:ext cx="3311525" cy="3384550"/>
            <a:chOff x="611560" y="3642615"/>
            <a:chExt cx="2821448" cy="2600577"/>
          </a:xfrm>
        </p:grpSpPr>
        <p:pic>
          <p:nvPicPr>
            <p:cNvPr id="46089" name="图片 11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11560" y="3642615"/>
              <a:ext cx="2821448" cy="2600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2340136" y="5949224"/>
              <a:ext cx="1086109" cy="287869"/>
            </a:xfrm>
            <a:prstGeom prst="rect">
              <a:avLst/>
            </a:prstGeom>
            <a:solidFill>
              <a:srgbClr val="7EE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3627438" y="1546225"/>
            <a:ext cx="5408612" cy="3538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Arial" panose="020B0604020202020204" pitchFamily="34" charset="0"/>
              </a:rPr>
              <a:t>A: What’s that in English?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Arial" panose="020B0604020202020204" pitchFamily="34" charset="0"/>
              </a:rPr>
              <a:t>B: _________.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Arial" panose="020B0604020202020204" pitchFamily="34" charset="0"/>
              </a:rPr>
              <a:t>A: Look! The seal is ________.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Arial" panose="020B0604020202020204" pitchFamily="34" charset="0"/>
              </a:rPr>
              <a:t>B: Wow, great! </a:t>
            </a:r>
            <a:endParaRPr lang="zh-CN" altLang="en-US" sz="14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211638" y="2384425"/>
            <a:ext cx="18430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It’s a seal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7019925" y="3521075"/>
            <a:ext cx="1743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swimming</a:t>
            </a: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348038" y="219075"/>
            <a:ext cx="34417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write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7106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794125" y="1546225"/>
            <a:ext cx="5408613" cy="3538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Arial" panose="020B0604020202020204" pitchFamily="34" charset="0"/>
              </a:rPr>
              <a:t>A: What’s that in English?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Arial" panose="020B0604020202020204" pitchFamily="34" charset="0"/>
              </a:rPr>
              <a:t>B: __________.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Arial" panose="020B0604020202020204" pitchFamily="34" charset="0"/>
              </a:rPr>
              <a:t>A: Look! The hippo is ______.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Arial" panose="020B0604020202020204" pitchFamily="34" charset="0"/>
              </a:rPr>
              <a:t>B: Yes.</a:t>
            </a:r>
            <a:endParaRPr lang="zh-CN" altLang="en-US" sz="14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405313" y="2384425"/>
            <a:ext cx="20685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It’s a hippo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7439025" y="3557588"/>
            <a:ext cx="12160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eating</a:t>
            </a: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348038" y="219075"/>
            <a:ext cx="34417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write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11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7338" y="2133600"/>
            <a:ext cx="35067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813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71875" y="252413"/>
            <a:ext cx="22955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play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133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" y="1844675"/>
            <a:ext cx="835342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圆角矩形标注 15"/>
          <p:cNvSpPr/>
          <p:nvPr/>
        </p:nvSpPr>
        <p:spPr bwMode="auto">
          <a:xfrm>
            <a:off x="1487488" y="1266825"/>
            <a:ext cx="2767012" cy="1031875"/>
          </a:xfrm>
          <a:prstGeom prst="wedgeRoundRectCallout">
            <a:avLst>
              <a:gd name="adj1" fmla="val -32037"/>
              <a:gd name="adj2" fmla="val 73563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What’s that in English?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7" name="圆角矩形标注 16"/>
          <p:cNvSpPr/>
          <p:nvPr/>
        </p:nvSpPr>
        <p:spPr bwMode="auto">
          <a:xfrm>
            <a:off x="4391025" y="4437063"/>
            <a:ext cx="2574925" cy="841375"/>
          </a:xfrm>
          <a:prstGeom prst="wedgeRoundRectCallout">
            <a:avLst>
              <a:gd name="adj1" fmla="val -54033"/>
              <a:gd name="adj2" fmla="val -99212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It’s a dolphin.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87813" y="4059238"/>
            <a:ext cx="123507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图片 1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2988" y="1455738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标题 4"/>
          <p:cNvSpPr>
            <a:spLocks noGrp="1"/>
          </p:cNvSpPr>
          <p:nvPr>
            <p:ph type="title"/>
          </p:nvPr>
        </p:nvSpPr>
        <p:spPr bwMode="auto">
          <a:xfrm>
            <a:off x="1619250" y="381000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mtClean="0">
                <a:solidFill>
                  <a:srgbClr val="1A93C8"/>
                </a:solidFill>
              </a:rPr>
              <a:t>Summary </a:t>
            </a:r>
            <a:endParaRPr lang="zh-CN" altLang="en-US" smtClean="0">
              <a:solidFill>
                <a:srgbClr val="1A93C8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31800" y="1160463"/>
            <a:ext cx="8280400" cy="5005387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0182" name="图片 11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2725"/>
            <a:ext cx="13874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矩形 8"/>
          <p:cNvSpPr>
            <a:spLocks noChangeArrowheads="1"/>
          </p:cNvSpPr>
          <p:nvPr/>
        </p:nvSpPr>
        <p:spPr bwMode="auto">
          <a:xfrm>
            <a:off x="1487488" y="1520825"/>
            <a:ext cx="5616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本课学到的重点单词：</a:t>
            </a:r>
            <a:endParaRPr lang="en-US" altLang="zh-CN" sz="320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772275" y="2540000"/>
            <a:ext cx="15700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dolphin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906713" y="2543175"/>
            <a:ext cx="10779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seal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840038" y="4660900"/>
            <a:ext cx="12112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hippo</a:t>
            </a:r>
          </a:p>
        </p:txBody>
      </p:sp>
      <p:pic>
        <p:nvPicPr>
          <p:cNvPr id="50187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81063" y="2287588"/>
            <a:ext cx="21653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8" name="图片 4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41375" y="4413250"/>
            <a:ext cx="18764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9" name="图片 5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72238" y="4054475"/>
            <a:ext cx="10414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5413375" y="4654550"/>
            <a:ext cx="9350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dog</a:t>
            </a: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7535863" y="4656138"/>
            <a:ext cx="9350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cat</a:t>
            </a:r>
          </a:p>
        </p:txBody>
      </p:sp>
      <p:pic>
        <p:nvPicPr>
          <p:cNvPr id="50192" name="图片 2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562475" y="2236788"/>
            <a:ext cx="2263775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  <p:bldP spid="20" grpId="0"/>
      <p:bldP spid="28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44625" y="2133600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标题 4"/>
          <p:cNvSpPr>
            <a:spLocks noGrp="1"/>
          </p:cNvSpPr>
          <p:nvPr>
            <p:ph type="title"/>
          </p:nvPr>
        </p:nvSpPr>
        <p:spPr bwMode="auto">
          <a:xfrm>
            <a:off x="1772245" y="41592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</a:rPr>
              <a:t>Summary </a:t>
            </a:r>
            <a:endParaRPr lang="zh-CN" altLang="en-US" dirty="0" smtClean="0">
              <a:solidFill>
                <a:srgbClr val="1A93C8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887413" y="1255713"/>
            <a:ext cx="7381875" cy="45497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2229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" y="415925"/>
            <a:ext cx="1447800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120900" y="3106738"/>
            <a:ext cx="56784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—What’s that in English?</a:t>
            </a:r>
            <a:endParaRPr lang="en-US" altLang="zh-CN" sz="360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52231" name="矩形 8"/>
          <p:cNvSpPr>
            <a:spLocks noChangeArrowheads="1"/>
          </p:cNvSpPr>
          <p:nvPr/>
        </p:nvSpPr>
        <p:spPr bwMode="auto">
          <a:xfrm>
            <a:off x="2038350" y="2141538"/>
            <a:ext cx="671036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buClr>
                <a:srgbClr val="47B6E7"/>
              </a:buClr>
              <a:buSzPct val="90000"/>
            </a:pP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本课学到的重点句型：</a:t>
            </a:r>
            <a:endParaRPr lang="en-US" altLang="zh-CN" sz="320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119313" y="4078288"/>
            <a:ext cx="4956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—It’s a/an …</a:t>
            </a:r>
            <a:endParaRPr lang="en-US" altLang="zh-CN" sz="360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标题 4"/>
          <p:cNvSpPr>
            <a:spLocks noGrp="1"/>
          </p:cNvSpPr>
          <p:nvPr>
            <p:ph type="title"/>
          </p:nvPr>
        </p:nvSpPr>
        <p:spPr bwMode="auto">
          <a:xfrm>
            <a:off x="619919" y="456408"/>
            <a:ext cx="7886700" cy="1052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 eaLnBrk="1" hangingPunct="1"/>
            <a:r>
              <a:rPr lang="en-US" altLang="zh-CN" dirty="0" smtClean="0">
                <a:solidFill>
                  <a:srgbClr val="1A93C8"/>
                </a:solidFill>
              </a:rPr>
              <a:t>Homework </a:t>
            </a:r>
            <a:endParaRPr lang="zh-CN" altLang="en-US" dirty="0" smtClean="0">
              <a:solidFill>
                <a:srgbClr val="1A93C8"/>
              </a:solidFill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394966" y="5949280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85813" y="1508945"/>
            <a:ext cx="7554912" cy="43211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901700" y="1977257"/>
            <a:ext cx="73310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跟读课文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录音，注意语音、语调。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</a:t>
            </a: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观察生活中的小动物，绘制成一张动物乐园的海报，并附上它们的英文名字。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Lesson 34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0482" name="图片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574675"/>
            <a:ext cx="163036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165350" y="1117600"/>
            <a:ext cx="1662113" cy="693738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Game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67175" y="1211263"/>
            <a:ext cx="32480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What’s missing?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485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文本框 5"/>
          <p:cNvSpPr txBox="1">
            <a:spLocks noChangeArrowheads="1"/>
          </p:cNvSpPr>
          <p:nvPr/>
        </p:nvSpPr>
        <p:spPr bwMode="auto">
          <a:xfrm>
            <a:off x="1235075" y="98425"/>
            <a:ext cx="11953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1588" y="3978275"/>
            <a:ext cx="1627187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21450" y="1870075"/>
            <a:ext cx="14351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5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33488" y="2265363"/>
            <a:ext cx="13938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084638" y="2271713"/>
            <a:ext cx="13509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2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196975" y="4371975"/>
            <a:ext cx="18605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4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946525" y="4198938"/>
            <a:ext cx="1663700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3579813" y="274638"/>
            <a:ext cx="285273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Play a game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1331913" y="849313"/>
            <a:ext cx="6480175" cy="1173162"/>
            <a:chOff x="1331640" y="836614"/>
            <a:chExt cx="6480720" cy="1173422"/>
          </a:xfrm>
        </p:grpSpPr>
        <p:sp>
          <p:nvSpPr>
            <p:cNvPr id="10" name="云形标注 9"/>
            <p:cNvSpPr/>
            <p:nvPr/>
          </p:nvSpPr>
          <p:spPr>
            <a:xfrm>
              <a:off x="1331640" y="836614"/>
              <a:ext cx="6480720" cy="1173422"/>
            </a:xfrm>
            <a:prstGeom prst="cloudCallout">
              <a:avLst>
                <a:gd name="adj1" fmla="val -30728"/>
                <a:gd name="adj2" fmla="val 117179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538" name="矩形 8"/>
            <p:cNvSpPr>
              <a:spLocks noChangeArrowheads="1"/>
            </p:cNvSpPr>
            <p:nvPr/>
          </p:nvSpPr>
          <p:spPr bwMode="auto">
            <a:xfrm>
              <a:off x="1775563" y="1140541"/>
              <a:ext cx="564449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>
                  <a:solidFill>
                    <a:srgbClr val="1F1F2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Look! What’s this in English?</a:t>
              </a:r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3421063" y="252413"/>
            <a:ext cx="31337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2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25" y="1855788"/>
            <a:ext cx="5641975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2535" name="图片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36988" y="2209800"/>
            <a:ext cx="25352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3635375" y="5445125"/>
            <a:ext cx="2846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It’s a monkey.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3554" name="矩形 8"/>
          <p:cNvSpPr>
            <a:spLocks noChangeArrowheads="1"/>
          </p:cNvSpPr>
          <p:nvPr/>
        </p:nvSpPr>
        <p:spPr bwMode="auto">
          <a:xfrm>
            <a:off x="3671888" y="2276475"/>
            <a:ext cx="5181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What’s the monkey doing?</a:t>
            </a: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421063" y="252413"/>
            <a:ext cx="31337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6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3558" name="图片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38" y="1614488"/>
            <a:ext cx="2959100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8"/>
          <p:cNvSpPr>
            <a:spLocks noChangeArrowheads="1"/>
          </p:cNvSpPr>
          <p:nvPr/>
        </p:nvSpPr>
        <p:spPr bwMode="auto">
          <a:xfrm>
            <a:off x="3695700" y="3656013"/>
            <a:ext cx="2693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 is dancing.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4578" name="图片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133600"/>
            <a:ext cx="26257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 bwMode="auto">
          <a:xfrm>
            <a:off x="3190875" y="1412875"/>
            <a:ext cx="5726113" cy="3887788"/>
            <a:chOff x="3190573" y="1412776"/>
            <a:chExt cx="5727173" cy="3888432"/>
          </a:xfrm>
        </p:grpSpPr>
        <p:sp>
          <p:nvSpPr>
            <p:cNvPr id="4" name="椭圆形标注 3"/>
            <p:cNvSpPr/>
            <p:nvPr/>
          </p:nvSpPr>
          <p:spPr>
            <a:xfrm>
              <a:off x="3190573" y="1412776"/>
              <a:ext cx="5727173" cy="3888432"/>
            </a:xfrm>
            <a:prstGeom prst="wedgeEllipseCallout">
              <a:avLst>
                <a:gd name="adj1" fmla="val -64307"/>
                <a:gd name="adj2" fmla="val 2226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584" name="矩形 8"/>
            <p:cNvSpPr>
              <a:spLocks noChangeArrowheads="1"/>
            </p:cNvSpPr>
            <p:nvPr/>
          </p:nvSpPr>
          <p:spPr bwMode="auto">
            <a:xfrm>
              <a:off x="3981828" y="2029187"/>
              <a:ext cx="4860919" cy="2600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3200" dirty="0">
                  <a:solidFill>
                    <a:srgbClr val="1F1F2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Hello! I have three friends. They are vey cute(</a:t>
              </a:r>
              <a:r>
                <a:rPr lang="zh-CN" altLang="en-US" sz="3200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可爱的</a:t>
              </a:r>
              <a:r>
                <a:rPr lang="en-US" altLang="zh-CN" sz="3200" dirty="0">
                  <a:solidFill>
                    <a:srgbClr val="1F1F2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). Do you want to know them?</a:t>
              </a:r>
              <a:endParaRPr lang="zh-CN" altLang="en-US" dirty="0"/>
            </a:p>
          </p:txBody>
        </p:sp>
      </p:grpSp>
      <p:sp>
        <p:nvSpPr>
          <p:cNvPr id="17" name="矩形 16"/>
          <p:cNvSpPr/>
          <p:nvPr/>
        </p:nvSpPr>
        <p:spPr>
          <a:xfrm>
            <a:off x="3421063" y="252413"/>
            <a:ext cx="31337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81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5602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48375" y="2625725"/>
            <a:ext cx="2357438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87413" y="2200275"/>
            <a:ext cx="4849812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5606" name="组合 3"/>
          <p:cNvGrpSpPr/>
          <p:nvPr/>
        </p:nvGrpSpPr>
        <p:grpSpPr bwMode="auto">
          <a:xfrm>
            <a:off x="2051050" y="998538"/>
            <a:ext cx="5761038" cy="1362075"/>
            <a:chOff x="1979712" y="843473"/>
            <a:chExt cx="5760640" cy="1361391"/>
          </a:xfrm>
        </p:grpSpPr>
        <p:sp>
          <p:nvSpPr>
            <p:cNvPr id="3" name="云形标注 2"/>
            <p:cNvSpPr/>
            <p:nvPr/>
          </p:nvSpPr>
          <p:spPr>
            <a:xfrm>
              <a:off x="1979712" y="843473"/>
              <a:ext cx="5760640" cy="1361391"/>
            </a:xfrm>
            <a:prstGeom prst="cloudCallout">
              <a:avLst>
                <a:gd name="adj1" fmla="val 31529"/>
                <a:gd name="adj2" fmla="val 9041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2571809" y="1125906"/>
              <a:ext cx="4632005" cy="7330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32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What’s that in English?</a:t>
              </a:r>
              <a:endParaRPr lang="zh-CN" altLang="en-US" sz="32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3132138" y="5264150"/>
            <a:ext cx="2184400" cy="733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It’s a 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seal.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5" name="seal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5387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3679825" y="274638"/>
            <a:ext cx="24765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6626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1400" y="2235200"/>
            <a:ext cx="389096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48375" y="2657475"/>
            <a:ext cx="2357438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6630" name="组合 3"/>
          <p:cNvGrpSpPr/>
          <p:nvPr/>
        </p:nvGrpSpPr>
        <p:grpSpPr bwMode="auto">
          <a:xfrm>
            <a:off x="2087563" y="1008063"/>
            <a:ext cx="5761037" cy="1362075"/>
            <a:chOff x="1979712" y="843473"/>
            <a:chExt cx="5760640" cy="1361391"/>
          </a:xfrm>
        </p:grpSpPr>
        <p:sp>
          <p:nvSpPr>
            <p:cNvPr id="3" name="云形标注 2"/>
            <p:cNvSpPr/>
            <p:nvPr/>
          </p:nvSpPr>
          <p:spPr>
            <a:xfrm>
              <a:off x="1979712" y="843473"/>
              <a:ext cx="5760640" cy="1361391"/>
            </a:xfrm>
            <a:prstGeom prst="cloudCallout">
              <a:avLst>
                <a:gd name="adj1" fmla="val 31529"/>
                <a:gd name="adj2" fmla="val 9041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2571808" y="1125906"/>
              <a:ext cx="4632006" cy="7330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32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What’s that in English?</a:t>
              </a:r>
              <a:endParaRPr lang="zh-CN" altLang="en-US" sz="32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2843213" y="5216525"/>
            <a:ext cx="2792412" cy="733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It’s a 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dolphin.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5" name="dolphin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5349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3679825" y="274638"/>
            <a:ext cx="24765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8674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37263" y="2682875"/>
            <a:ext cx="2355850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28700" y="2681288"/>
            <a:ext cx="37592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8678" name="组合 9"/>
          <p:cNvGrpSpPr/>
          <p:nvPr/>
        </p:nvGrpSpPr>
        <p:grpSpPr bwMode="auto">
          <a:xfrm>
            <a:off x="2016125" y="1027113"/>
            <a:ext cx="5759450" cy="1362075"/>
            <a:chOff x="1979712" y="843473"/>
            <a:chExt cx="5760640" cy="1361391"/>
          </a:xfrm>
        </p:grpSpPr>
        <p:sp>
          <p:nvSpPr>
            <p:cNvPr id="11" name="云形标注 10"/>
            <p:cNvSpPr/>
            <p:nvPr/>
          </p:nvSpPr>
          <p:spPr>
            <a:xfrm>
              <a:off x="1979712" y="843473"/>
              <a:ext cx="5760640" cy="1361391"/>
            </a:xfrm>
            <a:prstGeom prst="cloudCallout">
              <a:avLst>
                <a:gd name="adj1" fmla="val 31529"/>
                <a:gd name="adj2" fmla="val 9041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2571972" y="1125906"/>
              <a:ext cx="4631694" cy="7330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32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What’s that in English?</a:t>
              </a:r>
              <a:endParaRPr lang="zh-CN" altLang="en-US" sz="32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3030538" y="5216525"/>
            <a:ext cx="2444750" cy="733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It’s a 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hippo.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2" name="hippo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53403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3679825" y="274638"/>
            <a:ext cx="24765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53b61e83de8ac</Template>
  <TotalTime>0</TotalTime>
  <Words>507</Words>
  <Application>Microsoft Office PowerPoint</Application>
  <PresentationFormat>全屏显示(4:3)</PresentationFormat>
  <Paragraphs>142</Paragraphs>
  <Slides>26</Slides>
  <Notes>12</Notes>
  <HiddenSlides>0</HiddenSlides>
  <MMClips>10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Arno Pro Smbd</vt:lpstr>
      <vt:lpstr>汉仪大宋简</vt:lpstr>
      <vt:lpstr>黑体</vt:lpstr>
      <vt:lpstr>华文行楷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Comic Sans MS</vt:lpstr>
      <vt:lpstr>Times New Roman</vt:lpstr>
      <vt:lpstr>Wingdings</vt:lpstr>
      <vt:lpstr>WWW.2PPT.COM</vt:lpstr>
      <vt:lpstr>Unit6 Would you like to take a trip?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2023-01-17T00:11:28Z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D0DBD768F643420AB71D7600CA3D529C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