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2" r:id="rId2"/>
    <p:sldId id="303" r:id="rId3"/>
    <p:sldId id="297" r:id="rId4"/>
    <p:sldId id="313" r:id="rId5"/>
    <p:sldId id="270" r:id="rId6"/>
    <p:sldId id="304" r:id="rId7"/>
    <p:sldId id="272" r:id="rId8"/>
    <p:sldId id="306" r:id="rId9"/>
    <p:sldId id="271" r:id="rId10"/>
    <p:sldId id="276" r:id="rId11"/>
    <p:sldId id="310" r:id="rId12"/>
    <p:sldId id="300" r:id="rId13"/>
    <p:sldId id="308" r:id="rId14"/>
    <p:sldId id="299" r:id="rId15"/>
    <p:sldId id="307" r:id="rId16"/>
    <p:sldId id="311" r:id="rId17"/>
    <p:sldId id="314" r:id="rId18"/>
    <p:sldId id="30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3473">
          <p15:clr>
            <a:srgbClr val="A4A3A4"/>
          </p15:clr>
        </p15:guide>
        <p15:guide id="3" pos="3785">
          <p15:clr>
            <a:srgbClr val="A4A3A4"/>
          </p15:clr>
        </p15:guide>
        <p15:guide id="4" pos="7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20E"/>
    <a:srgbClr val="ACCCEA"/>
    <a:srgbClr val="CDD9EF"/>
    <a:srgbClr val="76ABDC"/>
    <a:srgbClr val="3E89CE"/>
    <a:srgbClr val="FF3B3B"/>
    <a:srgbClr val="FF5353"/>
    <a:srgbClr val="9C5BCD"/>
    <a:srgbClr val="649B3F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5" autoAdjust="0"/>
  </p:normalViewPr>
  <p:slideViewPr>
    <p:cSldViewPr snapToGrid="0">
      <p:cViewPr varScale="1">
        <p:scale>
          <a:sx n="115" d="100"/>
          <a:sy n="115" d="100"/>
        </p:scale>
        <p:origin x="-396" y="-114"/>
      </p:cViewPr>
      <p:guideLst>
        <p:guide orient="horz" pos="3090"/>
        <p:guide orient="horz" pos="3473"/>
        <p:guide pos="3785"/>
        <p:guide pos="7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10" y="-84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microsoft.com/office/2007/relationships/hdphoto" Target="../media/hdphoto12.wdp"/><Relationship Id="rId18" Type="http://schemas.microsoft.com/office/2007/relationships/hdphoto" Target="../media/hdphoto14.wdp"/><Relationship Id="rId26" Type="http://schemas.microsoft.com/office/2007/relationships/hdphoto" Target="../media/hdphoto18.wdp"/><Relationship Id="rId3" Type="http://schemas.microsoft.com/office/2007/relationships/hdphoto" Target="../media/hdphoto10.wdp"/><Relationship Id="rId21" Type="http://schemas.openxmlformats.org/officeDocument/2006/relationships/image" Target="../media/image84.png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1.png"/><Relationship Id="rId20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24" Type="http://schemas.microsoft.com/office/2007/relationships/hdphoto" Target="../media/hdphoto17.wdp"/><Relationship Id="rId5" Type="http://schemas.openxmlformats.org/officeDocument/2006/relationships/image" Target="../media/image73.png"/><Relationship Id="rId15" Type="http://schemas.microsoft.com/office/2007/relationships/hdphoto" Target="../media/hdphoto13.wdp"/><Relationship Id="rId23" Type="http://schemas.openxmlformats.org/officeDocument/2006/relationships/image" Target="../media/image85.png"/><Relationship Id="rId10" Type="http://schemas.microsoft.com/office/2007/relationships/hdphoto" Target="../media/hdphoto11.wdp"/><Relationship Id="rId19" Type="http://schemas.openxmlformats.org/officeDocument/2006/relationships/image" Target="../media/image83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80.png"/><Relationship Id="rId22" Type="http://schemas.microsoft.com/office/2007/relationships/hdphoto" Target="../media/hdphoto16.wdp"/><Relationship Id="rId27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17" Type="http://schemas.openxmlformats.org/officeDocument/2006/relationships/image" Target="../media/image103.png"/><Relationship Id="rId25" Type="http://schemas.openxmlformats.org/officeDocument/2006/relationships/image" Target="../media/image111.jpe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jpe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28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microsoft.com/office/2007/relationships/hdphoto" Target="../media/hdphoto19.wdp"/><Relationship Id="rId5" Type="http://schemas.openxmlformats.org/officeDocument/2006/relationships/image" Target="../media/image114.png"/><Relationship Id="rId15" Type="http://schemas.openxmlformats.org/officeDocument/2006/relationships/image" Target="../media/image123.jpe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microsoft.com/office/2007/relationships/hdphoto" Target="../media/hdphoto20.wdp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10" Type="http://schemas.openxmlformats.org/officeDocument/2006/relationships/image" Target="../media/image134.jpeg"/><Relationship Id="rId4" Type="http://schemas.openxmlformats.org/officeDocument/2006/relationships/image" Target="../media/image128.png"/><Relationship Id="rId9" Type="http://schemas.openxmlformats.org/officeDocument/2006/relationships/image" Target="../media/image1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microsoft.com/office/2007/relationships/hdphoto" Target="../media/hdphoto21.wdp"/><Relationship Id="rId7" Type="http://schemas.openxmlformats.org/officeDocument/2006/relationships/image" Target="../media/image139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png"/><Relationship Id="rId9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microsoft.com/office/2007/relationships/hdphoto" Target="../media/hdphoto23.wdp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43.jpeg"/><Relationship Id="rId10" Type="http://schemas.microsoft.com/office/2007/relationships/hdphoto" Target="../media/hdphoto24.wdp"/><Relationship Id="rId4" Type="http://schemas.openxmlformats.org/officeDocument/2006/relationships/image" Target="../media/image142.jpeg"/><Relationship Id="rId9" Type="http://schemas.openxmlformats.org/officeDocument/2006/relationships/image" Target="../media/image1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6.png"/><Relationship Id="rId18" Type="http://schemas.microsoft.com/office/2007/relationships/hdphoto" Target="../media/hdphoto31.wdp"/><Relationship Id="rId3" Type="http://schemas.openxmlformats.org/officeDocument/2006/relationships/image" Target="../media/image150.jpeg"/><Relationship Id="rId7" Type="http://schemas.microsoft.com/office/2007/relationships/hdphoto" Target="../media/hdphoto26.wdp"/><Relationship Id="rId12" Type="http://schemas.microsoft.com/office/2007/relationships/hdphoto" Target="../media/hdphoto28.wdp"/><Relationship Id="rId17" Type="http://schemas.openxmlformats.org/officeDocument/2006/relationships/image" Target="../media/image158.png"/><Relationship Id="rId2" Type="http://schemas.openxmlformats.org/officeDocument/2006/relationships/image" Target="../media/image149.png"/><Relationship Id="rId16" Type="http://schemas.microsoft.com/office/2007/relationships/hdphoto" Target="../media/hdphoto30.wdp"/><Relationship Id="rId20" Type="http://schemas.microsoft.com/office/2007/relationships/hdphoto" Target="../media/hdphoto3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5.png"/><Relationship Id="rId5" Type="http://schemas.microsoft.com/office/2007/relationships/hdphoto" Target="../media/hdphoto25.wdp"/><Relationship Id="rId15" Type="http://schemas.openxmlformats.org/officeDocument/2006/relationships/image" Target="../media/image157.png"/><Relationship Id="rId10" Type="http://schemas.microsoft.com/office/2007/relationships/hdphoto" Target="../media/hdphoto27.wdp"/><Relationship Id="rId19" Type="http://schemas.openxmlformats.org/officeDocument/2006/relationships/image" Target="../media/image159.png"/><Relationship Id="rId4" Type="http://schemas.openxmlformats.org/officeDocument/2006/relationships/image" Target="../media/image151.png"/><Relationship Id="rId9" Type="http://schemas.openxmlformats.org/officeDocument/2006/relationships/image" Target="../media/image154.png"/><Relationship Id="rId14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microsoft.com/office/2007/relationships/hdphoto" Target="../media/hdphoto33.wdp"/><Relationship Id="rId7" Type="http://schemas.microsoft.com/office/2007/relationships/hdphoto" Target="../media/hdphoto34.wd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7.png"/><Relationship Id="rId5" Type="http://schemas.openxmlformats.org/officeDocument/2006/relationships/image" Target="../media/image162.png"/><Relationship Id="rId10" Type="http://schemas.openxmlformats.org/officeDocument/2006/relationships/image" Target="../media/image166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NULL" TargetMode="Externa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26" Type="http://schemas.openxmlformats.org/officeDocument/2006/relationships/image" Target="../media/image50.jpeg"/><Relationship Id="rId3" Type="http://schemas.openxmlformats.org/officeDocument/2006/relationships/image" Target="../media/image28.png"/><Relationship Id="rId21" Type="http://schemas.openxmlformats.org/officeDocument/2006/relationships/image" Target="../media/image45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5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8.jpeg"/><Relationship Id="rId32" Type="http://schemas.openxmlformats.org/officeDocument/2006/relationships/image" Target="../media/image7.png"/><Relationship Id="rId5" Type="http://schemas.openxmlformats.org/officeDocument/2006/relationships/image" Target="../media/image30.jpeg"/><Relationship Id="rId15" Type="http://schemas.microsoft.com/office/2007/relationships/hdphoto" Target="../media/hdphoto7.wdp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10" Type="http://schemas.openxmlformats.org/officeDocument/2006/relationships/image" Target="../media/image35.png"/><Relationship Id="rId19" Type="http://schemas.openxmlformats.org/officeDocument/2006/relationships/image" Target="../media/image43.jpeg"/><Relationship Id="rId31" Type="http://schemas.microsoft.com/office/2007/relationships/hdphoto" Target="../media/hdphoto8.wdp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Relationship Id="rId30" Type="http://schemas.openxmlformats.org/officeDocument/2006/relationships/image" Target="../media/image54.png"/><Relationship Id="rId8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98171" y="3491054"/>
            <a:ext cx="4507233" cy="2676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1978" y="574808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01 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分一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DF6FB"/>
              </a:clrFrom>
              <a:clrTo>
                <a:srgbClr val="ED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760" y="3930716"/>
            <a:ext cx="1699784" cy="2134613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7349253" y="1812147"/>
            <a:ext cx="3061431" cy="1152979"/>
          </a:xfrm>
          <a:prstGeom prst="wedgeRoundRectCallout">
            <a:avLst>
              <a:gd name="adj1" fmla="val -18458"/>
              <a:gd name="adj2" fmla="val 10013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409174" y="1822762"/>
            <a:ext cx="3051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怎样整理左边的物体呢？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折角形 24"/>
          <p:cNvSpPr/>
          <p:nvPr/>
        </p:nvSpPr>
        <p:spPr>
          <a:xfrm rot="10800000" flipH="1" flipV="1">
            <a:off x="2197707" y="1618899"/>
            <a:ext cx="2924983" cy="840226"/>
          </a:xfrm>
          <a:prstGeom prst="foldedCorner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 flipH="1">
            <a:off x="2307185" y="1637743"/>
            <a:ext cx="2720696" cy="83099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分一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19095" y="2746090"/>
            <a:ext cx="1768433" cy="553998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/>
              <a:t>8</a:t>
            </a:r>
            <a:r>
              <a:rPr lang="zh-CN" altLang="zh-CN" sz="2000" dirty="0"/>
              <a:t>～</a:t>
            </a:r>
            <a:r>
              <a:rPr lang="en-US" altLang="zh-CN" sz="2000" dirty="0"/>
              <a:t>9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5725" y="3800623"/>
            <a:ext cx="433241" cy="53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1801" y="5351993"/>
            <a:ext cx="684247" cy="64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7247" y="3692379"/>
            <a:ext cx="501268" cy="51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03313" y="4526649"/>
            <a:ext cx="668103" cy="5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91328" y="4566585"/>
            <a:ext cx="431715" cy="6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333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60881" y="5342556"/>
            <a:ext cx="603259" cy="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837990" y="5461285"/>
            <a:ext cx="626243" cy="61121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400000">
            <a:off x="2504100" y="4666567"/>
            <a:ext cx="1008109" cy="3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6787274">
            <a:off x="3645909" y="3743524"/>
            <a:ext cx="757830" cy="3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28930" y="4566583"/>
            <a:ext cx="538015" cy="6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2886506" y="3659229"/>
            <a:ext cx="606991" cy="546120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463869" y="3731796"/>
            <a:ext cx="587955" cy="6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4719047" y="5381389"/>
            <a:ext cx="510095" cy="732659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204753" y="4468877"/>
            <a:ext cx="787657" cy="6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354883" y="5380779"/>
            <a:ext cx="727312" cy="5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-3958" y="6262807"/>
            <a:ext cx="1219595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511445" y="2294403"/>
            <a:ext cx="5306215" cy="40261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2054354" y="2842494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-68413" y="600208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5" name="矩形 4"/>
          <p:cNvSpPr/>
          <p:nvPr/>
        </p:nvSpPr>
        <p:spPr>
          <a:xfrm>
            <a:off x="1131124" y="1533844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2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怎样放合适呢？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764444" y="2857420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895214" y="2772270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701316" y="2665964"/>
            <a:ext cx="1008571" cy="98436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75718" y="2695720"/>
            <a:ext cx="782569" cy="8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72379" y="4019328"/>
            <a:ext cx="1089224" cy="7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79795" y="5095114"/>
            <a:ext cx="1426431" cy="9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76599" y="5245347"/>
            <a:ext cx="746251" cy="73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333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5439" y="4952817"/>
            <a:ext cx="883231" cy="108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8280531" y="2298289"/>
            <a:ext cx="1867136" cy="1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8645768" y="2299445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8371750" y="2326246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8459735" y="2283009"/>
            <a:ext cx="1209493" cy="4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333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0283" y="2263848"/>
            <a:ext cx="883231" cy="108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37" l="0" r="100000"/>
                    </a14:imgEffect>
                  </a14:imgLayer>
                </a14:imgProps>
              </a:ext>
            </a:extLst>
          </a:blip>
          <a:srcRect l="-5574" b="-132"/>
          <a:stretch>
            <a:fillRect/>
          </a:stretch>
        </p:blipFill>
        <p:spPr bwMode="auto">
          <a:xfrm>
            <a:off x="5451356" y="3918630"/>
            <a:ext cx="793363" cy="85178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17" l="0" r="100000"/>
                    </a14:imgEffect>
                  </a14:imgLayer>
                </a14:imgProps>
              </a:ext>
            </a:extLst>
          </a:blip>
          <a:srcRect l="-5574" b="-132"/>
          <a:stretch>
            <a:fillRect/>
          </a:stretch>
        </p:blipFill>
        <p:spPr bwMode="auto">
          <a:xfrm>
            <a:off x="8792021" y="2401589"/>
            <a:ext cx="655672" cy="70395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9010581" y="2729814"/>
            <a:ext cx="622353" cy="5476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8449549" y="4776209"/>
            <a:ext cx="1867136" cy="16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10" b="98980" l="117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55612" y="4817809"/>
            <a:ext cx="711425" cy="8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63" b="100000" l="1384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708425" flipH="1">
            <a:off x="8769999" y="4628512"/>
            <a:ext cx="1198146" cy="81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593" l="1277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444321" y="4944453"/>
            <a:ext cx="974272" cy="6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897" b="9743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87204" y="5265428"/>
            <a:ext cx="560669" cy="55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7000" l="1942" r="9902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214099" y="4829935"/>
            <a:ext cx="569312" cy="555646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7" cstate="email"/>
          <a:srcRect/>
          <a:stretch>
            <a:fillRect/>
          </a:stretch>
        </p:blipFill>
        <p:spPr bwMode="auto">
          <a:xfrm>
            <a:off x="2123435" y="4046224"/>
            <a:ext cx="753047" cy="66269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6510" y="1394629"/>
            <a:ext cx="854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2400" dirty="0" smtClean="0"/>
              <a:t>3.</a:t>
            </a:r>
            <a:r>
              <a:rPr lang="zh-CN" altLang="zh-CN" sz="2400" dirty="0" smtClean="0"/>
              <a:t>把</a:t>
            </a:r>
            <a:r>
              <a:rPr lang="zh-CN" altLang="zh-CN" sz="2400" dirty="0"/>
              <a:t>下面物品的序号填在下面相应的圈里。</a:t>
            </a:r>
          </a:p>
        </p:txBody>
      </p:sp>
      <p:sp>
        <p:nvSpPr>
          <p:cNvPr id="41" name="五边形 7"/>
          <p:cNvSpPr>
            <a:spLocks noChangeArrowheads="1"/>
          </p:cNvSpPr>
          <p:nvPr/>
        </p:nvSpPr>
        <p:spPr bwMode="auto">
          <a:xfrm>
            <a:off x="-68413" y="597569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1901371" y="4545168"/>
            <a:ext cx="841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/>
              <a:t>文具</a:t>
            </a:r>
            <a:r>
              <a:rPr lang="en-US" altLang="zh-CN" sz="2000" dirty="0" smtClean="0"/>
              <a:t>                                         </a:t>
            </a:r>
            <a:r>
              <a:rPr lang="zh-CN" altLang="zh-CN" sz="2000" dirty="0"/>
              <a:t>玩具</a:t>
            </a:r>
            <a:r>
              <a:rPr lang="en-US" altLang="zh-CN" sz="2000" dirty="0"/>
              <a:t>       </a:t>
            </a:r>
            <a:r>
              <a:rPr lang="en-US" altLang="zh-CN" sz="2000" dirty="0" smtClean="0"/>
              <a:t>                                  </a:t>
            </a:r>
            <a:r>
              <a:rPr lang="zh-CN" altLang="zh-CN" sz="2000" dirty="0"/>
              <a:t>服装鞋帽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4704" y="3457029"/>
            <a:ext cx="1017803" cy="8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5351" y="2271253"/>
            <a:ext cx="733908" cy="74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4769" y="3732787"/>
            <a:ext cx="798953" cy="5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81972" y="2316256"/>
            <a:ext cx="755345" cy="6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5428" y="3501986"/>
            <a:ext cx="827939" cy="7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1735" y="2154385"/>
            <a:ext cx="663541" cy="85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1149" y="2313399"/>
            <a:ext cx="1125969" cy="70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35190" y="2285049"/>
            <a:ext cx="826487" cy="7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17023" y="3543931"/>
            <a:ext cx="829940" cy="7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855394" y="3746785"/>
            <a:ext cx="931429" cy="5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 bwMode="auto">
          <a:xfrm>
            <a:off x="6466584" y="3469538"/>
            <a:ext cx="650365" cy="85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914486" y="2167109"/>
            <a:ext cx="697737" cy="86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1234886" y="5123850"/>
            <a:ext cx="2099892" cy="1435500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893843" y="5123450"/>
            <a:ext cx="2099892" cy="1435500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661711" y="5123850"/>
            <a:ext cx="2099892" cy="1435500"/>
          </a:xfrm>
          <a:prstGeom prst="ellips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45715" y="5317276"/>
            <a:ext cx="340501" cy="4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94121" y="5356014"/>
            <a:ext cx="522295" cy="41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21719" y="5987005"/>
            <a:ext cx="387612" cy="3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708415" y="5934548"/>
            <a:ext cx="577800" cy="3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343753" y="5347838"/>
            <a:ext cx="466531" cy="4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flipH="1">
            <a:off x="6125726" y="5351772"/>
            <a:ext cx="468479" cy="41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120474" y="6005769"/>
            <a:ext cx="525767" cy="29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9886977" y="5860005"/>
            <a:ext cx="455699" cy="46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1"/>
          <p:cNvPicPr>
            <a:picLocks noChangeAspect="1" noChangeArrowheads="1"/>
          </p:cNvPicPr>
          <p:nvPr/>
        </p:nvPicPr>
        <p:blipFill>
          <a:blip r:embed="rId2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06909" y="5968419"/>
            <a:ext cx="496087" cy="3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9088910" y="5292377"/>
            <a:ext cx="514085" cy="4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9899470" y="5296624"/>
            <a:ext cx="393855" cy="48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 rotWithShape="1">
          <a:blip r:embed="rId25" cstate="email"/>
          <a:srcRect/>
          <a:stretch>
            <a:fillRect/>
          </a:stretch>
        </p:blipFill>
        <p:spPr bwMode="auto">
          <a:xfrm>
            <a:off x="5408296" y="5854962"/>
            <a:ext cx="367115" cy="48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633" y="1466637"/>
            <a:ext cx="378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4.</a:t>
            </a:r>
            <a:r>
              <a:rPr lang="zh-CN" altLang="zh-CN" sz="2400" dirty="0"/>
              <a:t>圈出一个不同类的东西。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4399718" y="4398399"/>
            <a:ext cx="586351" cy="5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1003" y="270517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(1)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13081" y="4205744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(2)</a:t>
            </a:r>
            <a:endParaRPr lang="zh-CN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38291" y="570591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(3)</a:t>
            </a:r>
            <a:endParaRPr lang="zh-CN" altLang="en-US" sz="2400" dirty="0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7467" y="2518327"/>
            <a:ext cx="1060599" cy="69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6702" y="2301388"/>
            <a:ext cx="870335" cy="9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512" y="2334702"/>
            <a:ext cx="980293" cy="90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 flipH="1">
            <a:off x="9790573" y="2186864"/>
            <a:ext cx="936436" cy="10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83780" y="2527361"/>
            <a:ext cx="1280753" cy="7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0129" y="4035855"/>
            <a:ext cx="939031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851328" y="3745933"/>
            <a:ext cx="1056165" cy="105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5935" y="3829169"/>
            <a:ext cx="939447" cy="9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6200000">
            <a:off x="7870104" y="3962309"/>
            <a:ext cx="966733" cy="69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69800" y="3786296"/>
            <a:ext cx="1024021" cy="9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 bwMode="auto">
          <a:xfrm>
            <a:off x="2110470" y="5290716"/>
            <a:ext cx="1314421" cy="100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 bwMode="auto">
          <a:xfrm>
            <a:off x="7813882" y="5400649"/>
            <a:ext cx="1333033" cy="89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 bwMode="auto">
          <a:xfrm>
            <a:off x="3916938" y="5421282"/>
            <a:ext cx="1380695" cy="8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 bwMode="auto">
          <a:xfrm>
            <a:off x="5900577" y="5290962"/>
            <a:ext cx="1343259" cy="100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9942978" y="5215417"/>
            <a:ext cx="876577" cy="11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椭圆 65"/>
          <p:cNvSpPr/>
          <p:nvPr/>
        </p:nvSpPr>
        <p:spPr>
          <a:xfrm>
            <a:off x="7458040" y="2212234"/>
            <a:ext cx="1929408" cy="1338748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730961" y="3620378"/>
            <a:ext cx="1929408" cy="1338748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434207" y="5164802"/>
            <a:ext cx="1929408" cy="1338748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4" name="矩形 3"/>
          <p:cNvSpPr/>
          <p:nvPr/>
        </p:nvSpPr>
        <p:spPr>
          <a:xfrm>
            <a:off x="901339" y="1570925"/>
            <a:ext cx="7268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/>
              <a:t>1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在学习用品下面画</a:t>
            </a:r>
            <a:r>
              <a:rPr lang="zh-CN" altLang="zh-CN" sz="2400" dirty="0" smtClean="0"/>
              <a:t>“√”</a:t>
            </a:r>
            <a:r>
              <a:rPr lang="zh-CN" altLang="zh-CN" sz="2400" dirty="0"/>
              <a:t>，在衣服下面画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</a:p>
        </p:txBody>
      </p:sp>
      <p:sp>
        <p:nvSpPr>
          <p:cNvPr id="57" name="椭圆 56"/>
          <p:cNvSpPr/>
          <p:nvPr/>
        </p:nvSpPr>
        <p:spPr>
          <a:xfrm>
            <a:off x="7050468" y="1669510"/>
            <a:ext cx="277091" cy="2644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" b="99734" l="0" r="100000">
                        <a14:foregroundMark x1="15350" y1="85904" x2="59142" y2="32979"/>
                        <a14:foregroundMark x1="60045" y1="43883" x2="60045" y2="43883"/>
                        <a14:foregroundMark x1="55756" y1="38032" x2="55756" y2="38032"/>
                        <a14:foregroundMark x1="15350" y1="83777" x2="9932" y2="95213"/>
                        <a14:foregroundMark x1="10384" y1="96809" x2="23025" y2="87500"/>
                        <a14:foregroundMark x1="24153" y1="88298" x2="68172" y2="36436"/>
                        <a14:foregroundMark x1="12641" y1="89096" x2="56885" y2="35106"/>
                        <a14:foregroundMark x1="11964" y1="88830" x2="34763" y2="59309"/>
                        <a14:foregroundMark x1="24153" y1="74468" x2="54628" y2="361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644354" flipH="1">
            <a:off x="1492082" y="2489888"/>
            <a:ext cx="983788" cy="83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2141" y="2386913"/>
            <a:ext cx="787585" cy="9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990687" y="2343219"/>
            <a:ext cx="1200597" cy="90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2095" y="4679388"/>
            <a:ext cx="627623" cy="88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261279">
            <a:off x="4285973" y="4776433"/>
            <a:ext cx="982563" cy="80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5772" y="4764846"/>
            <a:ext cx="875600" cy="83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987282" y="2408407"/>
            <a:ext cx="512575" cy="8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918696" y="4812625"/>
            <a:ext cx="603219" cy="78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95074" y="3605211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970868" y="3578317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331732" y="3578693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10126" y="3578317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492257" y="5843684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968049" y="5816790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328913" y="5817166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407309" y="5816790"/>
            <a:ext cx="545401" cy="522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40108" y="3641211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66449" y="5857507"/>
            <a:ext cx="917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02993" y="3630899"/>
            <a:ext cx="8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025397" y="5850596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54909" y="3733970"/>
            <a:ext cx="277091" cy="26449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476513" y="5972445"/>
            <a:ext cx="277091" cy="26449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5789" y="1376863"/>
            <a:ext cx="4935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zh-CN" sz="2400" dirty="0"/>
              <a:t>想一想，有几种分法。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五边形 37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99234" l="41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06287" y="4398143"/>
            <a:ext cx="1517376" cy="108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5887" y="4288284"/>
            <a:ext cx="1175135" cy="11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4419281" y="2215994"/>
            <a:ext cx="1288977" cy="12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1375229" y="4689208"/>
            <a:ext cx="800353" cy="77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54982" y="2785782"/>
            <a:ext cx="663333" cy="6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" b="99234" l="41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2143" y="2807370"/>
            <a:ext cx="856519" cy="61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143000" y="2117321"/>
            <a:ext cx="4787153" cy="415965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437781" y="1814023"/>
            <a:ext cx="5103159" cy="473336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924097" y="2843965"/>
            <a:ext cx="240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一</a:t>
            </a:r>
            <a:r>
              <a:rPr lang="en-US" altLang="zh-CN" sz="2400" dirty="0"/>
              <a:t>.</a:t>
            </a:r>
            <a:r>
              <a:rPr lang="zh-CN" altLang="en-US" sz="2400" dirty="0" smtClean="0"/>
              <a:t>按大小分。</a:t>
            </a:r>
            <a:endParaRPr lang="zh-CN" alt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9189383" y="2804671"/>
            <a:ext cx="248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二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按颜色分。</a:t>
            </a:r>
            <a:endParaRPr lang="zh-CN" alt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814694" y="4777263"/>
            <a:ext cx="303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三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按物体类别分。</a:t>
            </a:r>
            <a:endParaRPr lang="zh-CN" altLang="en-US" sz="2400" dirty="0"/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763873" y="4180710"/>
            <a:ext cx="2198593" cy="1128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975913" y="4167259"/>
            <a:ext cx="2333065" cy="952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7" idx="0"/>
          </p:cNvCxnSpPr>
          <p:nvPr/>
        </p:nvCxnSpPr>
        <p:spPr>
          <a:xfrm flipV="1">
            <a:off x="8989360" y="1814022"/>
            <a:ext cx="1" cy="236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27297" y="3690349"/>
            <a:ext cx="428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①                 ②                  ③</a:t>
            </a:r>
            <a:endParaRPr lang="zh-CN" alt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1527297" y="5697554"/>
            <a:ext cx="428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④                 ⑤                    ⑥</a:t>
            </a:r>
            <a:endParaRPr lang="zh-CN" altLang="en-US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7148416" y="3459516"/>
            <a:ext cx="11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①②④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8418" y="4042806"/>
            <a:ext cx="132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③⑤⑥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5597" y="3912107"/>
            <a:ext cx="154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EB20E"/>
                </a:solidFill>
              </a:rPr>
              <a:t>①</a:t>
            </a:r>
            <a:r>
              <a:rPr lang="zh-CN" altLang="en-US" sz="2400" dirty="0" smtClean="0">
                <a:solidFill>
                  <a:srgbClr val="0EB20E"/>
                </a:solidFill>
              </a:rPr>
              <a:t>③④⑤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598" y="3406540"/>
            <a:ext cx="132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②⑥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5038" y="5614530"/>
            <a:ext cx="103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①⑤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1202" y="5607097"/>
            <a:ext cx="122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</a:rPr>
              <a:t>②⑥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1370" y="5607237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EB20E"/>
                </a:solidFill>
              </a:rPr>
              <a:t> </a:t>
            </a:r>
            <a:r>
              <a:rPr lang="zh-CN" altLang="en-US" sz="2400" dirty="0" smtClean="0">
                <a:solidFill>
                  <a:srgbClr val="0EB20E"/>
                </a:solidFill>
              </a:rPr>
              <a:t>③④ 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  <p:bldP spid="65" grpId="0"/>
      <p:bldP spid="81" grpId="0"/>
      <p:bldP spid="21" grpId="0"/>
      <p:bldP spid="22" grpId="0"/>
      <p:bldP spid="26" grpId="0"/>
      <p:bldP spid="27" grpId="0"/>
      <p:bldP spid="2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8511576" y="4787841"/>
            <a:ext cx="2596267" cy="14640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735957" y="1650541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/>
              <a:t>3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分一分，连一连。</a:t>
            </a:r>
          </a:p>
        </p:txBody>
      </p:sp>
      <p:sp>
        <p:nvSpPr>
          <p:cNvPr id="4" name="矩形 3"/>
          <p:cNvSpPr/>
          <p:nvPr/>
        </p:nvSpPr>
        <p:spPr>
          <a:xfrm>
            <a:off x="1142269" y="2576253"/>
            <a:ext cx="623659" cy="61628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658389" y="2499309"/>
            <a:ext cx="777929" cy="70720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3296544" y="2526630"/>
            <a:ext cx="757925" cy="661745"/>
          </a:xfrm>
          <a:prstGeom prst="triangl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80433" y="2497173"/>
            <a:ext cx="777929" cy="707208"/>
          </a:xfrm>
          <a:prstGeom prst="ellipse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6867083" y="2533354"/>
            <a:ext cx="757925" cy="661745"/>
          </a:xfrm>
          <a:prstGeom prst="triangle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10269" y="2576253"/>
            <a:ext cx="623659" cy="616282"/>
          </a:xfrm>
          <a:prstGeom prst="rect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24509" y="2579614"/>
            <a:ext cx="623659" cy="61628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240106" y="2500534"/>
            <a:ext cx="777929" cy="70720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10359795" y="2536715"/>
            <a:ext cx="757925" cy="661745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99801" y="4787841"/>
            <a:ext cx="2596267" cy="14640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847533" y="4787841"/>
            <a:ext cx="2596267" cy="14640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4" idx="2"/>
            <a:endCxn id="7" idx="0"/>
          </p:cNvCxnSpPr>
          <p:nvPr/>
        </p:nvCxnSpPr>
        <p:spPr>
          <a:xfrm>
            <a:off x="1454099" y="3192535"/>
            <a:ext cx="1043836" cy="1595304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0" idx="2"/>
            <a:endCxn id="7" idx="0"/>
          </p:cNvCxnSpPr>
          <p:nvPr/>
        </p:nvCxnSpPr>
        <p:spPr>
          <a:xfrm flipH="1">
            <a:off x="2497935" y="3192535"/>
            <a:ext cx="2324164" cy="1595304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1" idx="2"/>
            <a:endCxn id="7" idx="0"/>
          </p:cNvCxnSpPr>
          <p:nvPr/>
        </p:nvCxnSpPr>
        <p:spPr>
          <a:xfrm flipH="1">
            <a:off x="2497935" y="3195896"/>
            <a:ext cx="5938404" cy="1591943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6" idx="3"/>
            <a:endCxn id="15" idx="0"/>
          </p:cNvCxnSpPr>
          <p:nvPr/>
        </p:nvCxnSpPr>
        <p:spPr>
          <a:xfrm>
            <a:off x="3675509" y="3188373"/>
            <a:ext cx="2470159" cy="1599466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9" idx="3"/>
            <a:endCxn id="15" idx="0"/>
          </p:cNvCxnSpPr>
          <p:nvPr/>
        </p:nvCxnSpPr>
        <p:spPr>
          <a:xfrm flipH="1">
            <a:off x="6145667" y="3195097"/>
            <a:ext cx="1100379" cy="1592742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3" idx="3"/>
            <a:endCxn id="15" idx="0"/>
          </p:cNvCxnSpPr>
          <p:nvPr/>
        </p:nvCxnSpPr>
        <p:spPr>
          <a:xfrm flipH="1">
            <a:off x="6145667" y="3198460"/>
            <a:ext cx="4593091" cy="1589381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8" idx="4"/>
            <a:endCxn id="16" idx="0"/>
          </p:cNvCxnSpPr>
          <p:nvPr/>
        </p:nvCxnSpPr>
        <p:spPr>
          <a:xfrm>
            <a:off x="2569397" y="3204381"/>
            <a:ext cx="7240313" cy="1583458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5" idx="4"/>
            <a:endCxn id="16" idx="0"/>
          </p:cNvCxnSpPr>
          <p:nvPr/>
        </p:nvCxnSpPr>
        <p:spPr>
          <a:xfrm>
            <a:off x="6047352" y="3206517"/>
            <a:ext cx="3762357" cy="1581322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2" idx="4"/>
            <a:endCxn id="16" idx="0"/>
          </p:cNvCxnSpPr>
          <p:nvPr/>
        </p:nvCxnSpPr>
        <p:spPr>
          <a:xfrm>
            <a:off x="9629071" y="3207742"/>
            <a:ext cx="180639" cy="1580097"/>
          </a:xfrm>
          <a:prstGeom prst="line">
            <a:avLst/>
          </a:prstGeom>
          <a:ln w="12700"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870687" y="5078795"/>
            <a:ext cx="387244" cy="3826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804539" y="5082156"/>
            <a:ext cx="387244" cy="382663"/>
          </a:xfrm>
          <a:prstGeom prst="rect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863075" y="5698204"/>
            <a:ext cx="387244" cy="3826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>
            <a:off x="5502512" y="5115491"/>
            <a:ext cx="470613" cy="339579"/>
          </a:xfrm>
          <a:prstGeom prst="triangl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>
            <a:off x="6471692" y="5122215"/>
            <a:ext cx="470613" cy="339579"/>
          </a:xfrm>
          <a:prstGeom prst="triangle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5502511" y="5738264"/>
            <a:ext cx="470613" cy="339579"/>
          </a:xfrm>
          <a:prstGeom prst="triangl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057827" y="5015948"/>
            <a:ext cx="483032" cy="43912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127831" y="5019318"/>
            <a:ext cx="483032" cy="439120"/>
          </a:xfrm>
          <a:prstGeom prst="ellipse">
            <a:avLst/>
          </a:prstGeom>
          <a:solidFill>
            <a:srgbClr val="ACCCEA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128167" y="5645025"/>
            <a:ext cx="483032" cy="439120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247" y="1485760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zh-CN" sz="2400" dirty="0"/>
              <a:t>找朋友。（把同类的用线连一连）</a:t>
            </a: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07641" y="2353483"/>
            <a:ext cx="1292651" cy="129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7716" y="2263421"/>
            <a:ext cx="989395" cy="134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444694">
            <a:off x="4059240" y="2081577"/>
            <a:ext cx="617645" cy="165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 flipH="1">
            <a:off x="1185249" y="2293952"/>
            <a:ext cx="1022859" cy="1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236470" y="5290566"/>
            <a:ext cx="1156775" cy="114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93198" y="5410341"/>
            <a:ext cx="1432196" cy="9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41093" y="4968198"/>
            <a:ext cx="1135075" cy="14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 bwMode="auto">
          <a:xfrm rot="2109655">
            <a:off x="9769223" y="4958958"/>
            <a:ext cx="416107" cy="157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4195483" y="3557156"/>
            <a:ext cx="5728005" cy="1746859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029" idx="2"/>
            <a:endCxn id="1032" idx="0"/>
          </p:cNvCxnSpPr>
          <p:nvPr/>
        </p:nvCxnSpPr>
        <p:spPr>
          <a:xfrm>
            <a:off x="1696679" y="3649804"/>
            <a:ext cx="5511952" cy="1318392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6" idx="2"/>
          </p:cNvCxnSpPr>
          <p:nvPr/>
        </p:nvCxnSpPr>
        <p:spPr>
          <a:xfrm flipH="1">
            <a:off x="4840941" y="3610942"/>
            <a:ext cx="2301472" cy="1866634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5" idx="2"/>
            <a:endCxn id="1030" idx="0"/>
          </p:cNvCxnSpPr>
          <p:nvPr/>
        </p:nvCxnSpPr>
        <p:spPr>
          <a:xfrm flipH="1">
            <a:off x="1814857" y="3649804"/>
            <a:ext cx="8139111" cy="1640762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</a:p>
        </p:txBody>
      </p:sp>
      <p:sp>
        <p:nvSpPr>
          <p:cNvPr id="3" name="矩形 2"/>
          <p:cNvSpPr/>
          <p:nvPr/>
        </p:nvSpPr>
        <p:spPr>
          <a:xfrm>
            <a:off x="765497" y="153656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en-US" altLang="zh-CN" sz="2400" dirty="0"/>
              <a:t>.</a:t>
            </a:r>
            <a:r>
              <a:rPr lang="zh-CN" altLang="zh-CN" sz="2400" dirty="0" smtClean="0"/>
              <a:t>下面</a:t>
            </a:r>
            <a:r>
              <a:rPr lang="zh-CN" altLang="zh-CN" sz="2400" dirty="0"/>
              <a:t>的物品可以怎么分？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92877" y="3721270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339" y="2169316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0560" y="2212848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7375" y="2302891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59757" y="3851472"/>
            <a:ext cx="699420" cy="6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7763" y="3703130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43287" y="2257651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5638" y="2444243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70255" y="3848129"/>
            <a:ext cx="699420" cy="6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91122" y="4014392"/>
            <a:ext cx="699420" cy="6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69629" y="2366238"/>
            <a:ext cx="699420" cy="6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7673" y="2363148"/>
            <a:ext cx="699420" cy="6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27775" y="2202491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246677" y="2211852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37739" y="2166612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78117" y="2422879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4835" y="3828211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43287" y="3793314"/>
            <a:ext cx="709484" cy="7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33021" y="3689147"/>
            <a:ext cx="1845235" cy="10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817475">
            <a:off x="9244828" y="3802216"/>
            <a:ext cx="1330442" cy="4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817475">
            <a:off x="9825826" y="3905706"/>
            <a:ext cx="1330442" cy="4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36" b="96486" l="926" r="98380">
                        <a14:backgroundMark x1="28935" y1="87540" x2="39815" y2="932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31462" y="5338166"/>
            <a:ext cx="1745077" cy="12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36" b="96486" l="926" r="98380">
                        <a14:backgroundMark x1="28935" y1="87540" x2="39815" y2="932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14504" y="5339859"/>
            <a:ext cx="1745077" cy="12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36" b="96486" l="926" r="98380">
                        <a14:backgroundMark x1="28935" y1="87540" x2="39815" y2="932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82142" y="5338167"/>
            <a:ext cx="1745077" cy="12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3310" y="5128615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52212" y="5443721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04435" y="5250276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3048" y="5167437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0371" y="5734408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04434" y="5605553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86803" y="5415733"/>
            <a:ext cx="578035" cy="5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2965" y="5422809"/>
            <a:ext cx="578035" cy="5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32481" y="5649769"/>
            <a:ext cx="578035" cy="5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13732" y="5715521"/>
            <a:ext cx="578035" cy="5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6" b="100000" l="2632" r="100000">
                        <a14:foregroundMark x1="97571" y1="48060" x2="91093" y2="72414"/>
                        <a14:foregroundMark x1="97166" y1="56250" x2="89879" y2="75216"/>
                        <a14:backgroundMark x1="59312" y1="98491" x2="68016" y2="98491"/>
                        <a14:backgroundMark x1="62753" y1="99784" x2="62753" y2="99784"/>
                        <a14:backgroundMark x1="63765" y1="98922" x2="57692" y2="9978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3465" y="5300059"/>
            <a:ext cx="578035" cy="5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817475">
            <a:off x="9281886" y="5329318"/>
            <a:ext cx="1463486" cy="5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817475">
            <a:off x="9768092" y="5467196"/>
            <a:ext cx="1463486" cy="5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0775" y="5427486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" b="97000" l="0" r="989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0804" y="5715574"/>
            <a:ext cx="533045" cy="54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zh-CN" sz="3200" dirty="0">
                <a:solidFill>
                  <a:schemeClr val="bg1"/>
                </a:solidFill>
              </a:rPr>
              <a:t>发散思维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355" y="1430723"/>
            <a:ext cx="1058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【例】</a:t>
            </a:r>
            <a:r>
              <a:rPr lang="zh-CN" altLang="zh-CN" sz="2400" dirty="0"/>
              <a:t>图中的每种食物分给谁最合适？连一连。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89734" l="7537" r="9614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57881" y="2566144"/>
            <a:ext cx="1997732" cy="9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69785" y="2277970"/>
            <a:ext cx="1703951" cy="117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570857">
            <a:off x="7230022" y="2090539"/>
            <a:ext cx="1281966" cy="111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561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317879" flipH="1">
            <a:off x="9464807" y="2592515"/>
            <a:ext cx="1609835" cy="60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426346" y="5082605"/>
            <a:ext cx="1925805" cy="13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95109" y="4799983"/>
            <a:ext cx="999513" cy="160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05245" y="5101495"/>
            <a:ext cx="1158417" cy="124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653957" y="5243574"/>
            <a:ext cx="1186155" cy="109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>
            <a:stCxn id="3075" idx="2"/>
          </p:cNvCxnSpPr>
          <p:nvPr/>
        </p:nvCxnSpPr>
        <p:spPr>
          <a:xfrm>
            <a:off x="2456747" y="3531959"/>
            <a:ext cx="4958559" cy="1569534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5221759" y="3453106"/>
            <a:ext cx="4621488" cy="1790466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568389" y="3439659"/>
            <a:ext cx="5125671" cy="1885376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1" idx="3"/>
          </p:cNvCxnSpPr>
          <p:nvPr/>
        </p:nvCxnSpPr>
        <p:spPr>
          <a:xfrm flipH="1">
            <a:off x="5526742" y="3389920"/>
            <a:ext cx="4109005" cy="1935117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525400" y="1849308"/>
            <a:ext cx="2869582" cy="3732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2" name="矩形 1"/>
          <p:cNvSpPr/>
          <p:nvPr/>
        </p:nvSpPr>
        <p:spPr>
          <a:xfrm>
            <a:off x="1203579" y="2497585"/>
            <a:ext cx="3489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小朋友们</a:t>
            </a:r>
            <a:r>
              <a:rPr lang="zh-CN" altLang="en-US" sz="2400" dirty="0" smtClean="0">
                <a:solidFill>
                  <a:schemeClr val="bg1"/>
                </a:solidFill>
              </a:rPr>
              <a:t>听</a:t>
            </a:r>
            <a:r>
              <a:rPr lang="zh-CN" altLang="zh-CN" sz="2400" dirty="0" smtClean="0">
                <a:solidFill>
                  <a:schemeClr val="bg1"/>
                </a:solidFill>
              </a:rPr>
              <a:t>蝙蝠</a:t>
            </a:r>
            <a:r>
              <a:rPr lang="zh-CN" altLang="zh-CN" sz="2400" dirty="0">
                <a:solidFill>
                  <a:schemeClr val="bg1"/>
                </a:solidFill>
              </a:rPr>
              <a:t>的</a:t>
            </a:r>
            <a:r>
              <a:rPr lang="zh-CN" altLang="zh-CN" sz="2400" dirty="0" smtClean="0">
                <a:solidFill>
                  <a:schemeClr val="bg1"/>
                </a:solidFill>
              </a:rPr>
              <a:t>故事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</a:rPr>
              <a:t>你们</a:t>
            </a:r>
            <a:r>
              <a:rPr lang="zh-CN" altLang="zh-CN" sz="2400" dirty="0">
                <a:solidFill>
                  <a:schemeClr val="bg1"/>
                </a:solidFill>
              </a:rPr>
              <a:t>能根据蝙蝠的特性来判断一下它究竟应该归哪一类呢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zh-CN" altLang="zh-CN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7510" y="2094536"/>
            <a:ext cx="4028983" cy="324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7060126" y="1381172"/>
            <a:ext cx="3644350" cy="501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矩形 3"/>
          <p:cNvSpPr/>
          <p:nvPr/>
        </p:nvSpPr>
        <p:spPr>
          <a:xfrm>
            <a:off x="6299509" y="2044166"/>
            <a:ext cx="540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</a:rPr>
              <a:t>）认识分类</a:t>
            </a:r>
            <a:r>
              <a:rPr lang="zh-CN" altLang="zh-CN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5451" y="2605282"/>
            <a:ext cx="4667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</a:rPr>
              <a:t>我们</a:t>
            </a:r>
            <a:r>
              <a:rPr lang="zh-CN" altLang="zh-CN" sz="2400" dirty="0">
                <a:solidFill>
                  <a:schemeClr val="bg1"/>
                </a:solidFill>
              </a:rPr>
              <a:t>一起走进物品超市看一看</a:t>
            </a:r>
            <a:r>
              <a:rPr lang="zh-CN" altLang="zh-CN" sz="2400" dirty="0" smtClean="0">
                <a:solidFill>
                  <a:schemeClr val="bg1"/>
                </a:solidFill>
              </a:rPr>
              <a:t>，</a:t>
            </a:r>
            <a:r>
              <a:rPr lang="zh-CN" altLang="en-US" sz="2400" dirty="0">
                <a:solidFill>
                  <a:schemeClr val="bg1"/>
                </a:solidFill>
              </a:rPr>
              <a:t>这</a:t>
            </a:r>
            <a:r>
              <a:rPr lang="zh-CN" altLang="zh-CN" sz="2400" dirty="0" smtClean="0">
                <a:solidFill>
                  <a:schemeClr val="bg1"/>
                </a:solidFill>
              </a:rPr>
              <a:t>两</a:t>
            </a:r>
            <a:r>
              <a:rPr lang="zh-CN" altLang="zh-CN" sz="2400" dirty="0">
                <a:solidFill>
                  <a:schemeClr val="bg1"/>
                </a:solidFill>
              </a:rPr>
              <a:t>个货架上摆放了哪些物品？是怎样摆放的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zh-CN" altLang="zh-CN" sz="2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8733" y="4272246"/>
            <a:ext cx="4528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分成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类，左边货架上放的是玩具，右边放的是图书。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2" b="100000" l="0" r="100000">
                        <a14:foregroundMark x1="33249" y1="73664" x2="35768" y2="93893"/>
                        <a14:foregroundMark x1="37280" y1="73664" x2="39295" y2="77481"/>
                        <a14:foregroundMark x1="3778" y1="12977" x2="29723" y2="9160"/>
                        <a14:foregroundMark x1="7053" y1="8015" x2="3275" y2="16031"/>
                        <a14:foregroundMark x1="63476" y1="8015" x2="58186" y2="11069"/>
                        <a14:foregroundMark x1="60957" y1="8779" x2="87406" y2="8015"/>
                        <a14:foregroundMark x1="91688" y1="27863" x2="93955" y2="93511"/>
                        <a14:foregroundMark x1="66751" y1="34733" x2="73048" y2="54962"/>
                        <a14:foregroundMark x1="7053" y1="6489" x2="29219" y2="6870"/>
                        <a14:foregroundMark x1="63980" y1="7634" x2="87909" y2="5725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5082" y="2417669"/>
            <a:ext cx="4554275" cy="332157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891786" y="2424821"/>
            <a:ext cx="4657572" cy="328588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2785963" y="1138473"/>
            <a:ext cx="4029997" cy="601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5518" y="2366683"/>
            <a:ext cx="5756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小结：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</a:rPr>
              <a:t>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把</a:t>
            </a:r>
            <a:r>
              <a:rPr lang="zh-CN" altLang="zh-CN" sz="2400" dirty="0">
                <a:solidFill>
                  <a:schemeClr val="bg1"/>
                </a:solidFill>
              </a:rPr>
              <a:t>同一类事物放在一起，就是分类。分类的方法：可以根据事物的特征（如颜色、形状）、功能和用途（如衣、食、住、行）等对事物进行分类。分类的标准不同，分类的结果也就不同。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329466" y="3498764"/>
            <a:ext cx="2095239" cy="292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17" name="矩形 16"/>
          <p:cNvSpPr/>
          <p:nvPr/>
        </p:nvSpPr>
        <p:spPr>
          <a:xfrm>
            <a:off x="525622" y="1515391"/>
            <a:ext cx="437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/>
              <a:t>知识点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：</a:t>
            </a:r>
            <a:r>
              <a:rPr lang="zh-CN" altLang="zh-CN" sz="2400" dirty="0"/>
              <a:t>分类的含义和方法。</a:t>
            </a:r>
          </a:p>
        </p:txBody>
      </p:sp>
      <p:sp>
        <p:nvSpPr>
          <p:cNvPr id="4" name="矩形 3"/>
          <p:cNvSpPr/>
          <p:nvPr/>
        </p:nvSpPr>
        <p:spPr>
          <a:xfrm>
            <a:off x="709152" y="2145352"/>
            <a:ext cx="4676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【例】</a:t>
            </a:r>
            <a:r>
              <a:rPr lang="zh-CN" altLang="en-US" sz="2400" dirty="0" smtClean="0"/>
              <a:t>感受分类。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43175" y="3113857"/>
            <a:ext cx="9429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图片 1" descr="../../../users/user/appdata/roaming/360se6/User%20Data/temp/t01b4036ff61365bc54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266790" y="2823059"/>
            <a:ext cx="4644615" cy="349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2" descr="../../../users/user/appdata/roaming/360se6/User%20Data/temp/t0191245bd9156b29d0.jpg"/>
          <p:cNvPicPr>
            <a:picLocks noChangeAspect="1" noChangeArrowheads="1"/>
          </p:cNvPicPr>
          <p:nvPr/>
        </p:nvPicPr>
        <p:blipFill>
          <a:blip r:embed="rId6" r:link="rId5"/>
          <a:srcRect/>
          <a:stretch>
            <a:fillRect/>
          </a:stretch>
        </p:blipFill>
        <p:spPr bwMode="auto">
          <a:xfrm>
            <a:off x="6530619" y="2848338"/>
            <a:ext cx="4611675" cy="347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9351" y="2396265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227" y="1620230"/>
            <a:ext cx="542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zh-CN" sz="2400" dirty="0"/>
              <a:t>你会将下面的物品进行分类整理吗？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430" y="2623596"/>
            <a:ext cx="324324" cy="10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783047" y="3697473"/>
            <a:ext cx="586351" cy="5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5345" y="2707332"/>
            <a:ext cx="711425" cy="81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3959" y="4447226"/>
            <a:ext cx="364835" cy="9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13190" y="2692640"/>
            <a:ext cx="423615" cy="7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78876" y="5507354"/>
            <a:ext cx="435931" cy="75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8227" y="3542735"/>
            <a:ext cx="723015" cy="672404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743898">
            <a:off x="2161023" y="4870034"/>
            <a:ext cx="818351" cy="48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01120" y="5361207"/>
            <a:ext cx="940677" cy="4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38053" y="4381727"/>
            <a:ext cx="711599" cy="58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175336" y="2859996"/>
            <a:ext cx="845957" cy="7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47239" y="4184336"/>
            <a:ext cx="884251" cy="4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43878" y="3893443"/>
            <a:ext cx="852548" cy="112569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392167" y="5464439"/>
            <a:ext cx="522376" cy="7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400127">
            <a:off x="3179654" y="5492785"/>
            <a:ext cx="854645" cy="8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圆角矩形 28"/>
          <p:cNvSpPr/>
          <p:nvPr/>
        </p:nvSpPr>
        <p:spPr>
          <a:xfrm>
            <a:off x="6325009" y="2340463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29" idx="1"/>
            <a:endCxn id="29" idx="3"/>
          </p:cNvCxnSpPr>
          <p:nvPr/>
        </p:nvCxnSpPr>
        <p:spPr>
          <a:xfrm>
            <a:off x="6325009" y="4381727"/>
            <a:ext cx="4552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9" idx="0"/>
            <a:endCxn id="29" idx="2"/>
          </p:cNvCxnSpPr>
          <p:nvPr/>
        </p:nvCxnSpPr>
        <p:spPr>
          <a:xfrm>
            <a:off x="8601141" y="2340463"/>
            <a:ext cx="0" cy="408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848854" y="2546613"/>
            <a:ext cx="268036" cy="8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726172" y="2544599"/>
            <a:ext cx="331667" cy="8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739793" y="3523340"/>
            <a:ext cx="385105" cy="6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815732" y="3521787"/>
            <a:ext cx="360273" cy="6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 bwMode="auto">
          <a:xfrm>
            <a:off x="8897839" y="3697472"/>
            <a:ext cx="484587" cy="49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8935418" y="2808833"/>
            <a:ext cx="534505" cy="61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9783875" y="2823939"/>
            <a:ext cx="657285" cy="611276"/>
          </a:xfrm>
          <a:prstGeom prst="rect">
            <a:avLst/>
          </a:prstGeom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1743898">
            <a:off x="9776840" y="3735891"/>
            <a:ext cx="676323" cy="40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561551" y="5643348"/>
            <a:ext cx="777420" cy="3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flipH="1">
            <a:off x="6659035" y="5510516"/>
            <a:ext cx="646908" cy="5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6667865" y="4642203"/>
            <a:ext cx="699139" cy="6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 flipH="1">
            <a:off x="7560458" y="4814280"/>
            <a:ext cx="730785" cy="3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62050" y="5360492"/>
            <a:ext cx="481241" cy="63542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8938181" y="4559810"/>
            <a:ext cx="431715" cy="6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1400127">
            <a:off x="9754442" y="4924832"/>
            <a:ext cx="706319" cy="7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3" name="矩形 2"/>
          <p:cNvSpPr/>
          <p:nvPr/>
        </p:nvSpPr>
        <p:spPr>
          <a:xfrm>
            <a:off x="807195" y="199791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【例】你会将下面的水果进行分类吗？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660091" y="1388336"/>
            <a:ext cx="437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/>
              <a:t>知识</a:t>
            </a:r>
            <a:r>
              <a:rPr lang="zh-CN" altLang="zh-CN" sz="2400" b="1" dirty="0"/>
              <a:t>点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：</a:t>
            </a:r>
            <a:r>
              <a:rPr lang="zh-CN" altLang="zh-CN" sz="2400" dirty="0"/>
              <a:t>按不同的标准分类。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939351" y="2651758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325009" y="2595956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>
            <a:stCxn id="31" idx="1"/>
            <a:endCxn id="31" idx="3"/>
          </p:cNvCxnSpPr>
          <p:nvPr/>
        </p:nvCxnSpPr>
        <p:spPr>
          <a:xfrm>
            <a:off x="6325009" y="4637220"/>
            <a:ext cx="4552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31" idx="0"/>
            <a:endCxn id="31" idx="2"/>
          </p:cNvCxnSpPr>
          <p:nvPr/>
        </p:nvCxnSpPr>
        <p:spPr>
          <a:xfrm>
            <a:off x="8601141" y="2595956"/>
            <a:ext cx="0" cy="408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584648" y="4965381"/>
            <a:ext cx="471456" cy="6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231916" y="2853740"/>
            <a:ext cx="836675" cy="739566"/>
          </a:xfrm>
          <a:prstGeom prst="ellipse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760543" y="5775861"/>
            <a:ext cx="836675" cy="739566"/>
          </a:xfrm>
          <a:prstGeom prst="ellipse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19429" y="4018894"/>
            <a:ext cx="836675" cy="739566"/>
          </a:xfrm>
          <a:prstGeom prst="ellipse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110865" y="3792721"/>
            <a:ext cx="836675" cy="739566"/>
          </a:xfrm>
          <a:prstGeom prst="ellipse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799267" y="4619872"/>
            <a:ext cx="836675" cy="739566"/>
          </a:xfrm>
          <a:prstGeom prst="ellipse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391563" y="2936215"/>
            <a:ext cx="836675" cy="739566"/>
          </a:xfrm>
          <a:prstGeom prst="ellipse">
            <a:avLst/>
          </a:prstGeom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2338735" y="4129159"/>
            <a:ext cx="471456" cy="6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595768" y="3871098"/>
            <a:ext cx="471456" cy="6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341885" y="5851899"/>
            <a:ext cx="471456" cy="6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1258" y="2920975"/>
            <a:ext cx="874847" cy="81360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9059" y="4822845"/>
            <a:ext cx="874847" cy="813608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4974" y="2796501"/>
            <a:ext cx="874847" cy="81360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68376" y="2791579"/>
            <a:ext cx="795315" cy="73964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68375" y="3537952"/>
            <a:ext cx="795315" cy="73964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65044" y="3553574"/>
            <a:ext cx="795315" cy="73964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02639" y="2667878"/>
            <a:ext cx="628605" cy="555647"/>
          </a:xfrm>
          <a:prstGeom prst="ellipse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02639" y="3277311"/>
            <a:ext cx="628605" cy="555647"/>
          </a:xfrm>
          <a:prstGeom prst="ellipse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934851" y="2643154"/>
            <a:ext cx="628605" cy="555647"/>
          </a:xfrm>
          <a:prstGeom prst="ellipse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953360" y="3277311"/>
            <a:ext cx="628605" cy="555647"/>
          </a:xfrm>
          <a:prstGeom prst="ellipse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950156" y="3999291"/>
            <a:ext cx="628605" cy="555647"/>
          </a:xfrm>
          <a:prstGeom prst="ellipse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02638" y="4018183"/>
            <a:ext cx="628605" cy="555647"/>
          </a:xfrm>
          <a:prstGeom prst="ellipse">
            <a:avLst/>
          </a:prstGeom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9957658" y="4935207"/>
            <a:ext cx="428596" cy="6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9042026" y="4924619"/>
            <a:ext cx="428596" cy="6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9957658" y="5722944"/>
            <a:ext cx="428596" cy="6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9042025" y="5702332"/>
            <a:ext cx="428596" cy="6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387606" y="5446827"/>
            <a:ext cx="617215" cy="886518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195995" y="5185650"/>
            <a:ext cx="617215" cy="886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0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7575" y="1462200"/>
            <a:ext cx="399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/>
              <a:t>将下列物体进行分类。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39351" y="2644318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325009" y="2595956"/>
            <a:ext cx="4552264" cy="4082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20" idx="1"/>
            <a:endCxn id="20" idx="3"/>
          </p:cNvCxnSpPr>
          <p:nvPr/>
        </p:nvCxnSpPr>
        <p:spPr>
          <a:xfrm>
            <a:off x="6325009" y="4637220"/>
            <a:ext cx="4552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0" idx="0"/>
            <a:endCxn id="20" idx="2"/>
          </p:cNvCxnSpPr>
          <p:nvPr/>
        </p:nvCxnSpPr>
        <p:spPr>
          <a:xfrm>
            <a:off x="8601141" y="2595956"/>
            <a:ext cx="0" cy="408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立方体 4"/>
          <p:cNvSpPr/>
          <p:nvPr/>
        </p:nvSpPr>
        <p:spPr>
          <a:xfrm>
            <a:off x="1192606" y="3142601"/>
            <a:ext cx="397775" cy="389514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立方体 51"/>
          <p:cNvSpPr/>
          <p:nvPr/>
        </p:nvSpPr>
        <p:spPr>
          <a:xfrm>
            <a:off x="4118505" y="5862022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立方体 52"/>
          <p:cNvSpPr/>
          <p:nvPr/>
        </p:nvSpPr>
        <p:spPr>
          <a:xfrm>
            <a:off x="1936927" y="3808998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立方体 53"/>
          <p:cNvSpPr/>
          <p:nvPr/>
        </p:nvSpPr>
        <p:spPr>
          <a:xfrm>
            <a:off x="4443753" y="3867770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1651083" y="5862024"/>
            <a:ext cx="672311" cy="52045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>
            <a:off x="1987236" y="2872554"/>
            <a:ext cx="755141" cy="597336"/>
          </a:xfrm>
          <a:prstGeom prst="triangle">
            <a:avLst>
              <a:gd name="adj" fmla="val 256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>
            <a:off x="2836004" y="4118168"/>
            <a:ext cx="758959" cy="922762"/>
          </a:xfrm>
          <a:prstGeom prst="triangle">
            <a:avLst>
              <a:gd name="adj" fmla="val 974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磁盘 6"/>
          <p:cNvSpPr/>
          <p:nvPr/>
        </p:nvSpPr>
        <p:spPr>
          <a:xfrm>
            <a:off x="3072499" y="3171224"/>
            <a:ext cx="379480" cy="677073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流程图: 磁盘 58"/>
          <p:cNvSpPr/>
          <p:nvPr/>
        </p:nvSpPr>
        <p:spPr>
          <a:xfrm>
            <a:off x="1201752" y="4241015"/>
            <a:ext cx="379480" cy="677073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磁盘 59"/>
          <p:cNvSpPr/>
          <p:nvPr/>
        </p:nvSpPr>
        <p:spPr>
          <a:xfrm rot="15775583">
            <a:off x="2882757" y="5364582"/>
            <a:ext cx="379480" cy="677073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立方体 60"/>
          <p:cNvSpPr/>
          <p:nvPr/>
        </p:nvSpPr>
        <p:spPr>
          <a:xfrm>
            <a:off x="4083951" y="4750321"/>
            <a:ext cx="1031723" cy="428465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立方体 61"/>
          <p:cNvSpPr/>
          <p:nvPr/>
        </p:nvSpPr>
        <p:spPr>
          <a:xfrm>
            <a:off x="1425237" y="5167056"/>
            <a:ext cx="1031723" cy="428465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立方体 62"/>
          <p:cNvSpPr/>
          <p:nvPr/>
        </p:nvSpPr>
        <p:spPr>
          <a:xfrm>
            <a:off x="4037817" y="3036030"/>
            <a:ext cx="1031723" cy="471312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>
            <a:off x="6580084" y="2886003"/>
            <a:ext cx="672311" cy="52045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>
            <a:off x="6596907" y="3755193"/>
            <a:ext cx="755141" cy="597336"/>
          </a:xfrm>
          <a:prstGeom prst="triangle">
            <a:avLst>
              <a:gd name="adj" fmla="val 256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>
            <a:off x="7553283" y="3440702"/>
            <a:ext cx="758959" cy="922762"/>
          </a:xfrm>
          <a:prstGeom prst="triangle">
            <a:avLst>
              <a:gd name="adj" fmla="val 974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立方体 66"/>
          <p:cNvSpPr/>
          <p:nvPr/>
        </p:nvSpPr>
        <p:spPr>
          <a:xfrm>
            <a:off x="8960909" y="3009694"/>
            <a:ext cx="397775" cy="389514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立方体 67"/>
          <p:cNvSpPr/>
          <p:nvPr/>
        </p:nvSpPr>
        <p:spPr>
          <a:xfrm>
            <a:off x="9907681" y="3899842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立方体 68"/>
          <p:cNvSpPr/>
          <p:nvPr/>
        </p:nvSpPr>
        <p:spPr>
          <a:xfrm>
            <a:off x="8960908" y="3879050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立方体 70"/>
          <p:cNvSpPr/>
          <p:nvPr/>
        </p:nvSpPr>
        <p:spPr>
          <a:xfrm>
            <a:off x="9907681" y="2929012"/>
            <a:ext cx="481307" cy="471312"/>
          </a:xfrm>
          <a:prstGeom prst="cube">
            <a:avLst/>
          </a:prstGeom>
          <a:solidFill>
            <a:srgbClr val="76A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立方体 71"/>
          <p:cNvSpPr/>
          <p:nvPr/>
        </p:nvSpPr>
        <p:spPr>
          <a:xfrm>
            <a:off x="6943273" y="5386827"/>
            <a:ext cx="1031723" cy="428465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立方体 73"/>
          <p:cNvSpPr/>
          <p:nvPr/>
        </p:nvSpPr>
        <p:spPr>
          <a:xfrm>
            <a:off x="6951789" y="4750321"/>
            <a:ext cx="1031723" cy="428465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立方体 74"/>
          <p:cNvSpPr/>
          <p:nvPr/>
        </p:nvSpPr>
        <p:spPr>
          <a:xfrm>
            <a:off x="6960089" y="5933101"/>
            <a:ext cx="1031723" cy="471312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810001" y="3848295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893903" y="4581071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3654460" y="5278897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2857753" y="6168757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9934576" y="4971940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8976704" y="4971874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945243" y="5843950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8986816" y="5838319"/>
            <a:ext cx="429491" cy="392718"/>
          </a:xfrm>
          <a:prstGeom prst="ellipse">
            <a:avLst/>
          </a:prstGeom>
          <a:solidFill>
            <a:srgbClr val="CDD9E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3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3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53" grpId="0" animBg="1"/>
      <p:bldP spid="54" grpId="0" animBg="1"/>
      <p:bldP spid="6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8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874301" y="4692056"/>
            <a:ext cx="1929408" cy="1472623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64096" y="2630926"/>
            <a:ext cx="1929408" cy="1472623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68413" y="597569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237600" y="1620230"/>
            <a:ext cx="1170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 </a:t>
            </a:r>
            <a:r>
              <a:rPr lang="en-US" altLang="zh-CN" sz="2400" dirty="0"/>
              <a:t>1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 小红今年上一年级，妈妈带她去买学习用品，应该买什么，请把它们圈起来好吗？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2400" y="4960970"/>
            <a:ext cx="1231541" cy="9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7495001" y="2698161"/>
            <a:ext cx="492552" cy="143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1360488" y="2808134"/>
            <a:ext cx="957037" cy="110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0164" y="2666642"/>
            <a:ext cx="1336141" cy="1182503"/>
          </a:xfrm>
          <a:prstGeom prst="ellipse">
            <a:avLst/>
          </a:prstGeom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1867" y="4912056"/>
            <a:ext cx="775044" cy="102336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58393" y="2547564"/>
            <a:ext cx="1175135" cy="13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587683">
            <a:off x="4017021" y="4847575"/>
            <a:ext cx="1582427" cy="107164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805047" y="4708632"/>
            <a:ext cx="1095015" cy="13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椭圆 39"/>
          <p:cNvSpPr/>
          <p:nvPr/>
        </p:nvSpPr>
        <p:spPr>
          <a:xfrm>
            <a:off x="3838856" y="4672774"/>
            <a:ext cx="1929408" cy="1472623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776573" y="4692055"/>
            <a:ext cx="1929408" cy="1472623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776572" y="2638225"/>
            <a:ext cx="1929408" cy="1472623"/>
          </a:xfrm>
          <a:prstGeom prst="ellipse">
            <a:avLst/>
          </a:prstGeom>
          <a:noFill/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宽屏</PresentationFormat>
  <Paragraphs>68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2023-01-17T00:11:38Z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72E4D0FD217D46009BA8747A37CD9848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