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71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96F409-33AB-4C9A-BDF9-76BAA171BC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80A50D-F33F-44D7-B12C-D71A115EDA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0CF88-8C94-405A-AF76-E518CE220704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FBD68-342F-4408-9198-F754BD3743B6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8F925-0B00-440C-9B3A-6494CACC1A3D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F2181-017E-4019-B067-EAF8E47420DF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43478-2D8C-4346-BB32-FF699DCE2951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2F96B-7D66-4067-9D95-752E91347A45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AB5A7-3214-4CF0-8AAE-BD69F5EDD83F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C88E8-E3BE-4205-83F1-07E65D2DB1F8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91A88-831C-4805-A5A5-832995BF4C6F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E56A7-2488-4678-B683-774A7248AEF3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517B6-C5DA-4B05-BF9B-90D1DAADB7B5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CBB3B-80FE-48FD-B1ED-37A3C67DC1AC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55A37-EFA6-425E-826C-F8DA03946D7B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50492-BCBD-4DE3-9C5C-4E4BC022D9B9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6A8F9-64CA-4758-A7AC-0B3BBDBF83BF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AB0D-0A82-462D-9DF5-7B341887BF5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0A2-9B87-4A8C-82D2-F9AA8CAA24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56B2-A8E2-4DA7-856D-21CC11977D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3A7D-A264-4ADB-B75E-7F9AACE887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A341-BF3B-48C7-A3CF-550CC66CD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D874-9CBB-4C81-AA44-ACC5592B48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D147-C4F4-4159-A1A7-BAD965F043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8518-C25C-4E3E-99A4-7C4BE2C41A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8283-B5DD-420D-9348-99E0AE8A1B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7F8A-70D0-4E09-927B-B282C3C4F8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A0DD-93CE-443A-8082-426E010F66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2086-43DD-4CAA-ACB2-F36E3C0D1B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E505-7E28-4FDF-9B68-D218FF8D2AF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2196-0307-40CB-9C2E-0967CCD3A3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B206-3F43-48A2-9269-9763BEA0D1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C29E-8A45-47D8-910F-C8A479B604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C223-D85F-4489-B26D-CB40336DE6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566-1CAE-48EA-9B06-E0B16F8B3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A9BA-9020-4DEF-9181-D5DEAB1349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FEEC-CDF6-4E93-A969-821E3B311E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638690-8D6F-4FC4-A20A-2BCA24ABF7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4269EE-2806-48E5-A5A3-1D3F802AB2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357188" y="1835415"/>
            <a:ext cx="85010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认识比例尺</a:t>
            </a:r>
            <a:endParaRPr lang="zh-CN" altLang="en-US" sz="88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4547" y="515719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500063" y="2351088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图上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厘米表示实际长度多少厘米？画图的比例是什么？</a:t>
            </a:r>
          </a:p>
        </p:txBody>
      </p:sp>
      <p:pic>
        <p:nvPicPr>
          <p:cNvPr id="11267" name="图片 4" descr="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857250"/>
            <a:ext cx="292893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组合 14"/>
          <p:cNvGrpSpPr/>
          <p:nvPr/>
        </p:nvGrpSpPr>
        <p:grpSpPr bwMode="auto">
          <a:xfrm>
            <a:off x="428625" y="3500438"/>
            <a:ext cx="3429000" cy="2643187"/>
            <a:chOff x="1928794" y="2786058"/>
            <a:chExt cx="3895729" cy="3085105"/>
          </a:xfrm>
        </p:grpSpPr>
        <p:pic>
          <p:nvPicPr>
            <p:cNvPr id="11270" name="图片 3" descr="QQ截图20141114101104.png"/>
            <p:cNvPicPr>
              <a:picLocks noChangeAspect="1"/>
            </p:cNvPicPr>
            <p:nvPr/>
          </p:nvPicPr>
          <p:blipFill>
            <a:blip r:embed="rId4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500298" y="2786058"/>
              <a:ext cx="3324225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14"/>
            <p:cNvSpPr txBox="1">
              <a:spLocks noChangeArrowheads="1"/>
            </p:cNvSpPr>
            <p:nvPr/>
          </p:nvSpPr>
          <p:spPr bwMode="auto">
            <a:xfrm>
              <a:off x="3500452" y="5286388"/>
              <a:ext cx="15716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r>
                <a: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厘米</a:t>
              </a:r>
            </a:p>
          </p:txBody>
        </p:sp>
        <p:sp>
          <p:nvSpPr>
            <p:cNvPr id="11272" name="Text Box 14"/>
            <p:cNvSpPr txBox="1">
              <a:spLocks noChangeArrowheads="1"/>
            </p:cNvSpPr>
            <p:nvPr/>
          </p:nvSpPr>
          <p:spPr bwMode="auto">
            <a:xfrm>
              <a:off x="1928794" y="3286124"/>
              <a:ext cx="42862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厘米</a:t>
              </a:r>
            </a:p>
          </p:txBody>
        </p:sp>
      </p:grp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000500" y="3571875"/>
            <a:ext cx="4500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图上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厘米表示实际长度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厘米，也就是按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画的。我们就说这幅图的比例尺是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2290" name="组合 3"/>
          <p:cNvGrpSpPr/>
          <p:nvPr/>
        </p:nvGrpSpPr>
        <p:grpSpPr bwMode="auto">
          <a:xfrm>
            <a:off x="571500" y="541338"/>
            <a:ext cx="8072438" cy="1316037"/>
            <a:chOff x="571472" y="4820189"/>
            <a:chExt cx="8072494" cy="1315832"/>
          </a:xfrm>
        </p:grpSpPr>
        <p:sp>
          <p:nvSpPr>
            <p:cNvPr id="12313" name="Text Box 14"/>
            <p:cNvSpPr txBox="1">
              <a:spLocks noChangeArrowheads="1"/>
            </p:cNvSpPr>
            <p:nvPr/>
          </p:nvSpPr>
          <p:spPr bwMode="auto">
            <a:xfrm>
              <a:off x="571472" y="5058803"/>
              <a:ext cx="807249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如果把镜框的长和宽分别缩小到原来的      ，你会画吗？试一试吧！</a:t>
              </a:r>
            </a:p>
          </p:txBody>
        </p:sp>
        <p:sp>
          <p:nvSpPr>
            <p:cNvPr id="12314" name="TextBox 6"/>
            <p:cNvSpPr txBox="1">
              <a:spLocks noChangeArrowheads="1"/>
            </p:cNvSpPr>
            <p:nvPr/>
          </p:nvSpPr>
          <p:spPr bwMode="auto">
            <a:xfrm>
              <a:off x="7653361" y="4820189"/>
              <a:ext cx="4905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15" name="TextBox 6"/>
            <p:cNvSpPr txBox="1">
              <a:spLocks noChangeArrowheads="1"/>
            </p:cNvSpPr>
            <p:nvPr/>
          </p:nvSpPr>
          <p:spPr bwMode="auto">
            <a:xfrm>
              <a:off x="7564814" y="5239250"/>
              <a:ext cx="6429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  <a:endPara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 bwMode="auto">
            <a:xfrm>
              <a:off x="7643834" y="5318586"/>
              <a:ext cx="428628" cy="158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8"/>
          <p:cNvGrpSpPr/>
          <p:nvPr/>
        </p:nvGrpSpPr>
        <p:grpSpPr bwMode="auto">
          <a:xfrm>
            <a:off x="285750" y="1541463"/>
            <a:ext cx="8501063" cy="1244600"/>
            <a:chOff x="285750" y="903621"/>
            <a:chExt cx="8501089" cy="1245143"/>
          </a:xfrm>
        </p:grpSpPr>
        <p:sp>
          <p:nvSpPr>
            <p:cNvPr id="12306" name="TextBox 13"/>
            <p:cNvSpPr txBox="1">
              <a:spLocks noChangeArrowheads="1"/>
            </p:cNvSpPr>
            <p:nvPr/>
          </p:nvSpPr>
          <p:spPr bwMode="auto">
            <a:xfrm>
              <a:off x="285750" y="1071546"/>
              <a:ext cx="850106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图上的长是</a:t>
              </a:r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60×    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6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厘米，图上的宽是</a:t>
              </a:r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45×    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4.5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厘米。</a:t>
              </a:r>
            </a:p>
          </p:txBody>
        </p:sp>
        <p:sp>
          <p:nvSpPr>
            <p:cNvPr id="12307" name="TextBox 6"/>
            <p:cNvSpPr txBox="1">
              <a:spLocks noChangeArrowheads="1"/>
            </p:cNvSpPr>
            <p:nvPr/>
          </p:nvSpPr>
          <p:spPr bwMode="auto">
            <a:xfrm>
              <a:off x="3224205" y="904849"/>
              <a:ext cx="490539" cy="52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08" name="TextBox 6"/>
            <p:cNvSpPr txBox="1">
              <a:spLocks noChangeArrowheads="1"/>
            </p:cNvSpPr>
            <p:nvPr/>
          </p:nvSpPr>
          <p:spPr bwMode="auto">
            <a:xfrm>
              <a:off x="3135658" y="1333778"/>
              <a:ext cx="642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>
              <a:off x="3214697" y="1380079"/>
              <a:ext cx="42862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0" name="TextBox 6"/>
            <p:cNvSpPr txBox="1">
              <a:spLocks noChangeArrowheads="1"/>
            </p:cNvSpPr>
            <p:nvPr/>
          </p:nvSpPr>
          <p:spPr bwMode="auto">
            <a:xfrm>
              <a:off x="8224865" y="903621"/>
              <a:ext cx="490539" cy="52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11" name="TextBox 6"/>
            <p:cNvSpPr txBox="1">
              <a:spLocks noChangeArrowheads="1"/>
            </p:cNvSpPr>
            <p:nvPr/>
          </p:nvSpPr>
          <p:spPr bwMode="auto">
            <a:xfrm>
              <a:off x="8143900" y="1332550"/>
              <a:ext cx="642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10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8215337" y="1378490"/>
              <a:ext cx="428626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 descr="直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70575"/>
            <a:ext cx="65008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2013" y="4941888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接连接符 22"/>
          <p:cNvCxnSpPr/>
          <p:nvPr/>
        </p:nvCxnSpPr>
        <p:spPr>
          <a:xfrm>
            <a:off x="2143125" y="5870575"/>
            <a:ext cx="373856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直尺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900" y="2808288"/>
            <a:ext cx="9144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 descr="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16138" y="2022475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直接连接符 31"/>
          <p:cNvCxnSpPr/>
          <p:nvPr/>
        </p:nvCxnSpPr>
        <p:spPr>
          <a:xfrm rot="5400000">
            <a:off x="669925" y="4416425"/>
            <a:ext cx="292893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直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951163"/>
            <a:ext cx="650081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 descr="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2013" y="2022475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35"/>
          <p:cNvCxnSpPr/>
          <p:nvPr/>
        </p:nvCxnSpPr>
        <p:spPr>
          <a:xfrm>
            <a:off x="2143125" y="2951163"/>
            <a:ext cx="37385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 descr="直尺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338" y="2805113"/>
            <a:ext cx="9144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37" descr="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988" y="2019300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38"/>
          <p:cNvCxnSpPr/>
          <p:nvPr/>
        </p:nvCxnSpPr>
        <p:spPr>
          <a:xfrm rot="5400000">
            <a:off x="4424363" y="4411663"/>
            <a:ext cx="2928937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214688" y="5286375"/>
            <a:ext cx="1382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143125" y="4143375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4.5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5319E-6 L 0.4125 -0.004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20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567 L -0.00312 0.428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27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5319E-6 L 0.4125 -0.004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20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567 L -0.00312 0.428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271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3714750"/>
            <a:ext cx="3643312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857250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500063" y="2851150"/>
            <a:ext cx="800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说一说这幅图的比例尺是多少？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395288" y="3046413"/>
            <a:ext cx="83534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画图时，可以先确定这幅图的比例尺，根据不同的比例尺画出相应的图形。</a:t>
            </a:r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同一个图形，比例尺不同，画出的图形的大小不同，但形状相同。</a:t>
            </a:r>
          </a:p>
        </p:txBody>
      </p:sp>
      <p:grpSp>
        <p:nvGrpSpPr>
          <p:cNvPr id="14339" name="组合 5"/>
          <p:cNvGrpSpPr/>
          <p:nvPr/>
        </p:nvGrpSpPr>
        <p:grpSpPr bwMode="auto">
          <a:xfrm>
            <a:off x="423863" y="928688"/>
            <a:ext cx="1862137" cy="2000250"/>
            <a:chOff x="142845" y="714357"/>
            <a:chExt cx="1861631" cy="2000263"/>
          </a:xfrm>
        </p:grpSpPr>
        <p:pic>
          <p:nvPicPr>
            <p:cNvPr id="14340" name="图片 4" descr="抠图、图片2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2845" y="714357"/>
              <a:ext cx="1861631" cy="200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14"/>
            <p:cNvSpPr txBox="1">
              <a:spLocks noChangeArrowheads="1"/>
            </p:cNvSpPr>
            <p:nvPr/>
          </p:nvSpPr>
          <p:spPr bwMode="auto">
            <a:xfrm>
              <a:off x="428596" y="1000108"/>
              <a:ext cx="135732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0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5362" name="图片 3" descr="2试一试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000125"/>
            <a:ext cx="3121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714375" y="3071813"/>
            <a:ext cx="7715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测量黑板的长和宽，按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的比例尺画出它的示意图。</a:t>
            </a: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714375" y="4351338"/>
            <a:ext cx="5286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__________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__________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857250"/>
            <a:ext cx="26431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428625" y="2487613"/>
            <a:ext cx="8286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选择课桌或凳子面，画出它们的示意图，填写活动报告。</a:t>
            </a:r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6388" name="图片 10" descr="QQ截图20141114093108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" y="3571875"/>
            <a:ext cx="3143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026569"/>
            <a:ext cx="435292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428625" y="857250"/>
            <a:ext cx="8286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找一张小画片，先画出它的长和宽，然后按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的比例尺画出这张画片的形状示意图</a:t>
            </a:r>
            <a:r>
              <a:rPr lang="zh-CN" altLang="en-US" sz="32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en-US" altLang="zh-CN" sz="32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 descr="QQ截图20141114093108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643313" y="4929188"/>
            <a:ext cx="4762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82917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617663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、结合具体事例，经历按</a:t>
            </a: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画图以及按一定比例缩小画图的过程。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、理解比例尺的含义，能按比例尺画出简单的示意图。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、积极参与操作活动，感受按比例画图的作用，获得成功的学习体验。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71800" y="8382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227" y="908720"/>
            <a:ext cx="81438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2" y="332656"/>
            <a:ext cx="7524750" cy="56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1000125" y="10001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给大头蛙设计名片。</a:t>
            </a:r>
          </a:p>
        </p:txBody>
      </p:sp>
      <p:pic>
        <p:nvPicPr>
          <p:cNvPr id="6147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5" descr="QQ截图20141114101104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071563" y="1571625"/>
            <a:ext cx="75533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8713" y="2857500"/>
            <a:ext cx="25717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14838" y="3714750"/>
            <a:ext cx="33718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8713" y="2857500"/>
            <a:ext cx="25717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4838" y="3683000"/>
            <a:ext cx="337185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000125" y="214312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他们设计的名片符合大头蛙的要求吗？</a:t>
            </a:r>
          </a:p>
        </p:txBody>
      </p:sp>
      <p:pic>
        <p:nvPicPr>
          <p:cNvPr id="7173" name="图片 8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785813"/>
            <a:ext cx="2530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0150" y="1041400"/>
            <a:ext cx="25717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6275" y="1897063"/>
            <a:ext cx="33718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42938" y="457200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像这样画出的图形，与要求的尺寸一样，我们就说这样的图是按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画的。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42938" y="5572125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像大头蛙名片这样，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图上距离和实际距离有一定的比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，这个比就是这幅图的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比例尺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715000" y="1500188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7786688" y="2330450"/>
            <a:ext cx="500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3714750" y="1901825"/>
            <a:ext cx="571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1857375" y="642938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218" name="Text Box 14"/>
          <p:cNvSpPr txBox="1">
            <a:spLocks noChangeArrowheads="1"/>
          </p:cNvSpPr>
          <p:nvPr/>
        </p:nvSpPr>
        <p:spPr bwMode="auto">
          <a:xfrm>
            <a:off x="1000125" y="785813"/>
            <a:ext cx="7715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画一个长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厘米，宽是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厘米的镜框的示意图。</a:t>
            </a:r>
          </a:p>
        </p:txBody>
      </p:sp>
      <p:pic>
        <p:nvPicPr>
          <p:cNvPr id="9219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857250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QQ截图20141114085807.pn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000625" y="1714500"/>
            <a:ext cx="3314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1500" y="4143375"/>
            <a:ext cx="807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如果按</a:t>
            </a: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画在作业本上可以吗？为什么？</a:t>
            </a: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571500" y="4819650"/>
            <a:ext cx="8072438" cy="1316038"/>
            <a:chOff x="571472" y="4820189"/>
            <a:chExt cx="8072494" cy="1315832"/>
          </a:xfrm>
        </p:grpSpPr>
        <p:sp>
          <p:nvSpPr>
            <p:cNvPr id="9223" name="Text Box 14"/>
            <p:cNvSpPr txBox="1">
              <a:spLocks noChangeArrowheads="1"/>
            </p:cNvSpPr>
            <p:nvPr/>
          </p:nvSpPr>
          <p:spPr bwMode="auto">
            <a:xfrm>
              <a:off x="571472" y="5058803"/>
              <a:ext cx="807249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如果把镜框的长和宽分别缩小到原来的      ，你会画吗？试一试吧！</a:t>
              </a:r>
            </a:p>
          </p:txBody>
        </p:sp>
        <p:sp>
          <p:nvSpPr>
            <p:cNvPr id="9224" name="TextBox 6"/>
            <p:cNvSpPr txBox="1">
              <a:spLocks noChangeArrowheads="1"/>
            </p:cNvSpPr>
            <p:nvPr/>
          </p:nvSpPr>
          <p:spPr bwMode="auto">
            <a:xfrm>
              <a:off x="7653361" y="4820189"/>
              <a:ext cx="4905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225" name="TextBox 6"/>
            <p:cNvSpPr txBox="1">
              <a:spLocks noChangeArrowheads="1"/>
            </p:cNvSpPr>
            <p:nvPr/>
          </p:nvSpPr>
          <p:spPr bwMode="auto">
            <a:xfrm>
              <a:off x="7564814" y="5239250"/>
              <a:ext cx="64293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15</a:t>
              </a:r>
              <a:endPara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>
              <a:off x="7643834" y="5318586"/>
              <a:ext cx="428628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2571750" y="2714625"/>
            <a:ext cx="3429000" cy="2643188"/>
            <a:chOff x="1928794" y="2786058"/>
            <a:chExt cx="3895729" cy="3085105"/>
          </a:xfrm>
        </p:grpSpPr>
        <p:pic>
          <p:nvPicPr>
            <p:cNvPr id="10251" name="图片 3" descr="QQ截图20141114101104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500298" y="2786058"/>
              <a:ext cx="3324225" cy="249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3500452" y="5286388"/>
              <a:ext cx="157161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r>
                <a: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厘米</a:t>
              </a:r>
            </a:p>
          </p:txBody>
        </p:sp>
        <p:sp>
          <p:nvSpPr>
            <p:cNvPr id="10253" name="Text Box 14"/>
            <p:cNvSpPr txBox="1">
              <a:spLocks noChangeArrowheads="1"/>
            </p:cNvSpPr>
            <p:nvPr/>
          </p:nvSpPr>
          <p:spPr bwMode="auto">
            <a:xfrm>
              <a:off x="1928794" y="3286124"/>
              <a:ext cx="42862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32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厘米</a:t>
              </a: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285750" y="903288"/>
            <a:ext cx="8501063" cy="1246187"/>
            <a:chOff x="285750" y="903621"/>
            <a:chExt cx="8501089" cy="1245143"/>
          </a:xfrm>
        </p:grpSpPr>
        <p:sp>
          <p:nvSpPr>
            <p:cNvPr id="10244" name="TextBox 13"/>
            <p:cNvSpPr txBox="1">
              <a:spLocks noChangeArrowheads="1"/>
            </p:cNvSpPr>
            <p:nvPr/>
          </p:nvSpPr>
          <p:spPr bwMode="auto">
            <a:xfrm>
              <a:off x="285750" y="1071546"/>
              <a:ext cx="850106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图上的长是</a:t>
              </a:r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60×    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厘米，图上的宽是</a:t>
              </a:r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45×    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r>
                <a: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厘米。</a:t>
              </a:r>
            </a:p>
          </p:txBody>
        </p:sp>
        <p:sp>
          <p:nvSpPr>
            <p:cNvPr id="10245" name="TextBox 6"/>
            <p:cNvSpPr txBox="1">
              <a:spLocks noChangeArrowheads="1"/>
            </p:cNvSpPr>
            <p:nvPr/>
          </p:nvSpPr>
          <p:spPr bwMode="auto">
            <a:xfrm>
              <a:off x="3224205" y="904849"/>
              <a:ext cx="490539" cy="52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46" name="TextBox 6"/>
            <p:cNvSpPr txBox="1">
              <a:spLocks noChangeArrowheads="1"/>
            </p:cNvSpPr>
            <p:nvPr/>
          </p:nvSpPr>
          <p:spPr bwMode="auto">
            <a:xfrm>
              <a:off x="3135658" y="1333778"/>
              <a:ext cx="642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15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3214697" y="1379472"/>
              <a:ext cx="428626" cy="15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8" name="TextBox 6"/>
            <p:cNvSpPr txBox="1">
              <a:spLocks noChangeArrowheads="1"/>
            </p:cNvSpPr>
            <p:nvPr/>
          </p:nvSpPr>
          <p:spPr bwMode="auto">
            <a:xfrm>
              <a:off x="8224865" y="903621"/>
              <a:ext cx="490539" cy="52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249" name="TextBox 6"/>
            <p:cNvSpPr txBox="1">
              <a:spLocks noChangeArrowheads="1"/>
            </p:cNvSpPr>
            <p:nvPr/>
          </p:nvSpPr>
          <p:spPr bwMode="auto">
            <a:xfrm>
              <a:off x="8143900" y="1332550"/>
              <a:ext cx="6429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15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>
              <a:off x="8215337" y="1377885"/>
              <a:ext cx="428626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全屏显示(4:3)</PresentationFormat>
  <Paragraphs>64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华文楷体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2014-11-14T03:05:00Z</dcterms:created>
  <dcterms:modified xsi:type="dcterms:W3CDTF">2023-01-17T00:11:43Z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F2CA821B549D4A6DBC0B1A1BF76C3C53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