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1" r:id="rId26"/>
    <p:sldId id="372" r:id="rId27"/>
    <p:sldId id="373" r:id="rId28"/>
    <p:sldId id="374" r:id="rId2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80"/>
    <a:srgbClr val="9900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/>
    <p:restoredTop sz="94660"/>
  </p:normalViewPr>
  <p:slideViewPr>
    <p:cSldViewPr>
      <p:cViewPr varScale="1">
        <p:scale>
          <a:sx n="108" d="100"/>
          <a:sy n="108" d="100"/>
        </p:scale>
        <p:origin x="-126" y="-84"/>
      </p:cViewPr>
      <p:guideLst>
        <p:guide orient="horz" pos="2160"/>
        <p:guide pos="29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E58E5-2732-4C54-81A5-224E2748B15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DD31F-3D52-40D4-8E5D-B545FD2FDA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DD31F-3D52-40D4-8E5D-B545FD2FDA5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42875"/>
            <a:ext cx="2051050" cy="6238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42875"/>
            <a:ext cx="6003925" cy="6238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41450"/>
            <a:ext cx="4027487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027488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gradFill rotWithShape="1">
            <a:gsLst>
              <a:gs pos="0">
                <a:srgbClr val="B7D9FF"/>
              </a:gs>
              <a:gs pos="35001">
                <a:srgbClr val="CBE3FF"/>
              </a:gs>
              <a:gs pos="100000">
                <a:srgbClr val="E8F3FF"/>
              </a:gs>
            </a:gsLst>
            <a:lin ang="5400000" scaled="1"/>
          </a:gradFill>
          <a:ln w="9525">
            <a:noFill/>
            <a:miter lim="800000"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lIns="92199" tIns="46099" rIns="92199" bIns="46099" anchor="ctr"/>
          <a:lstStyle/>
          <a:p>
            <a:pPr algn="ctr">
              <a:defRPr/>
            </a:pPr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42875"/>
            <a:ext cx="82073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ctr" anchorCtr="0" compatLnSpc="1"/>
          <a:lstStyle/>
          <a:p>
            <a:pPr lvl="0"/>
            <a:r>
              <a:rPr lang="zh-CN" smtClean="0"/>
              <a:t>标题文本样式：微软雅黑</a:t>
            </a:r>
            <a:r>
              <a:rPr lang="zh-CN" altLang="zh-CN" smtClean="0"/>
              <a:t>/26</a:t>
            </a:r>
            <a:r>
              <a:rPr lang="zh-CN" smtClean="0"/>
              <a:t>号  </a:t>
            </a:r>
            <a:r>
              <a:rPr lang="zh-CN" altLang="zh-CN" smtClean="0"/>
              <a:t>Arial/26pt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41450"/>
            <a:ext cx="8207375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t" anchorCtr="0" compatLnSpc="1"/>
          <a:lstStyle/>
          <a:p>
            <a:pPr lvl="0"/>
            <a:r>
              <a:rPr lang="zh-CN" smtClean="0"/>
              <a:t>第一级内容文本样式：微软雅黑</a:t>
            </a:r>
            <a:r>
              <a:rPr lang="zh-CN" altLang="zh-CN" smtClean="0"/>
              <a:t>/20</a:t>
            </a:r>
            <a:r>
              <a:rPr lang="zh-CN" smtClean="0"/>
              <a:t>号  </a:t>
            </a:r>
            <a:r>
              <a:rPr lang="zh-CN" altLang="zh-CN" smtClean="0"/>
              <a:t>Arial/20pt</a:t>
            </a:r>
          </a:p>
          <a:p>
            <a:pPr lvl="1"/>
            <a:r>
              <a:rPr lang="zh-CN" smtClean="0"/>
              <a:t>第二级内容文本样式：微软雅黑</a:t>
            </a:r>
            <a:r>
              <a:rPr lang="zh-CN" altLang="zh-CN" smtClean="0"/>
              <a:t>/18</a:t>
            </a:r>
            <a:r>
              <a:rPr lang="zh-CN" smtClean="0"/>
              <a:t>号  </a:t>
            </a:r>
            <a:r>
              <a:rPr lang="zh-CN" altLang="zh-CN" smtClean="0"/>
              <a:t>Arial/18pt</a:t>
            </a:r>
          </a:p>
          <a:p>
            <a:pPr lvl="2"/>
            <a:r>
              <a:rPr lang="zh-CN" smtClean="0"/>
              <a:t>第三级内容文本样式：微软雅黑</a:t>
            </a:r>
            <a:r>
              <a:rPr lang="zh-CN" altLang="zh-CN" smtClean="0"/>
              <a:t>/16</a:t>
            </a:r>
            <a:r>
              <a:rPr lang="zh-CN" smtClean="0"/>
              <a:t>号  </a:t>
            </a:r>
            <a:r>
              <a:rPr lang="zh-CN" altLang="zh-CN" smtClean="0"/>
              <a:t>Arial/16pt</a:t>
            </a:r>
          </a:p>
          <a:p>
            <a:pPr lvl="3"/>
            <a:r>
              <a:rPr lang="zh-CN" smtClean="0"/>
              <a:t>第四级内容文本样式：微软雅黑</a:t>
            </a:r>
            <a:r>
              <a:rPr lang="zh-CN" altLang="zh-CN" smtClean="0"/>
              <a:t>/14</a:t>
            </a:r>
            <a:r>
              <a:rPr lang="zh-CN" smtClean="0"/>
              <a:t>号  </a:t>
            </a:r>
            <a:r>
              <a:rPr lang="zh-CN" altLang="zh-CN" smtClean="0"/>
              <a:t>Arial/14pt</a:t>
            </a:r>
          </a:p>
          <a:p>
            <a:pPr lvl="4"/>
            <a:r>
              <a:rPr lang="zh-CN" smtClean="0"/>
              <a:t>第五级内容文本样式：微软雅黑</a:t>
            </a:r>
            <a:r>
              <a:rPr lang="zh-CN" altLang="zh-CN" smtClean="0"/>
              <a:t>/12</a:t>
            </a:r>
            <a:r>
              <a:rPr lang="zh-CN" smtClean="0"/>
              <a:t>号  </a:t>
            </a:r>
            <a:r>
              <a:rPr lang="zh-CN" altLang="zh-CN" smtClean="0"/>
              <a:t>Arial/12pt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+mj-lt"/>
          <a:ea typeface="+mj-ea"/>
          <a:cs typeface="+mj-cs"/>
        </a:defRPr>
      </a:lvl1pPr>
      <a:lvl2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8288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4610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</a:defRPr>
      </a:lvl2pPr>
      <a:lvl3pPr marL="903605" indent="-17653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3pPr>
      <a:lvl4pPr marL="1266825" indent="-18415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>
          <a:solidFill>
            <a:schemeClr val="tx1"/>
          </a:solidFill>
          <a:latin typeface="+mn-lt"/>
          <a:ea typeface="+mn-ea"/>
        </a:defRPr>
      </a:lvl4pPr>
      <a:lvl5pPr marL="16319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5pPr>
      <a:lvl6pPr marL="20891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6pPr>
      <a:lvl7pPr marL="25463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7pPr>
      <a:lvl8pPr marL="30035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8pPr>
      <a:lvl9pPr marL="34607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Unit%208\Lesson%2048\L48-No.2.mp3" TargetMode="External"/><Relationship Id="rId1" Type="http://schemas.microsoft.com/office/2007/relationships/media" Target="file:///C:\Users\Administrator\Desktop\Unit%208\Lesson%2048\L48-No.2.mp3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istrator\Desktop\Unit%208\Lesson%2048\L48&#35838;&#25991;&#26391;&#35835;.mp3" TargetMode="External"/><Relationship Id="rId1" Type="http://schemas.microsoft.com/office/2007/relationships/media" Target="file:///C:\Users\Administrator\Desktop\Unit%208\Lesson%2048\L48&#35838;&#25991;&#26391;&#35835;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3"/>
          <p:cNvSpPr txBox="1">
            <a:spLocks noChangeArrowheads="1"/>
          </p:cNvSpPr>
          <p:nvPr/>
        </p:nvSpPr>
        <p:spPr bwMode="auto">
          <a:xfrm>
            <a:off x="4593980" y="1114528"/>
            <a:ext cx="4190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00B0F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七年级英语（</a:t>
            </a:r>
            <a:r>
              <a:rPr lang="en-US" altLang="zh-CN" sz="2400" b="1" dirty="0">
                <a:solidFill>
                  <a:srgbClr val="00B0F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JJ</a:t>
            </a:r>
            <a:r>
              <a:rPr lang="zh-CN" altLang="en-US" sz="2400" b="1" dirty="0">
                <a:solidFill>
                  <a:srgbClr val="00B0F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下</a:t>
            </a:r>
            <a:r>
              <a:rPr lang="zh-CN" altLang="en-US" sz="2400" b="1" dirty="0" smtClean="0">
                <a:solidFill>
                  <a:srgbClr val="00B0F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）教</a:t>
            </a:r>
            <a:r>
              <a:rPr lang="zh-CN" altLang="en-US" sz="2400" b="1" dirty="0">
                <a:solidFill>
                  <a:srgbClr val="00B0F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学课件</a:t>
            </a:r>
          </a:p>
        </p:txBody>
      </p:sp>
      <p:sp>
        <p:nvSpPr>
          <p:cNvPr id="4099" name="Text Box 11"/>
          <p:cNvSpPr txBox="1"/>
          <p:nvPr/>
        </p:nvSpPr>
        <p:spPr>
          <a:xfrm>
            <a:off x="152400" y="2667000"/>
            <a:ext cx="8842310" cy="830997"/>
          </a:xfrm>
          <a:prstGeom prst="rect">
            <a:avLst/>
          </a:prstGeom>
          <a:solidFill>
            <a:srgbClr val="BBE0E3">
              <a:alpha val="39999"/>
            </a:srgbClr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zh-CN" sz="4800" b="1" noProof="1" smtClean="0">
                <a:solidFill>
                  <a:srgbClr val="0000CC"/>
                </a:solidFill>
                <a:latin typeface="Times New Roman" panose="02020603050405020304" pitchFamily="18" charset="0"/>
              </a:rPr>
              <a:t>Li </a:t>
            </a:r>
            <a:r>
              <a:rPr lang="en-US" altLang="zh-CN" sz="4800" b="1" noProof="1">
                <a:solidFill>
                  <a:srgbClr val="0000CC"/>
                </a:solidFill>
                <a:latin typeface="Times New Roman" panose="02020603050405020304" pitchFamily="18" charset="0"/>
              </a:rPr>
              <a:t>Ming's Summer Holiday</a:t>
            </a:r>
          </a:p>
        </p:txBody>
      </p:sp>
      <p:sp>
        <p:nvSpPr>
          <p:cNvPr id="6" name="矩形 5"/>
          <p:cNvSpPr/>
          <p:nvPr/>
        </p:nvSpPr>
        <p:spPr>
          <a:xfrm>
            <a:off x="2931" y="5410200"/>
            <a:ext cx="9141069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23"/>
          <p:cNvSpPr txBox="1">
            <a:spLocks noChangeArrowheads="1"/>
          </p:cNvSpPr>
          <p:nvPr/>
        </p:nvSpPr>
        <p:spPr bwMode="auto">
          <a:xfrm>
            <a:off x="255588" y="681038"/>
            <a:ext cx="899636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Listen to the passage and tick the correct    </a:t>
            </a:r>
          </a:p>
          <a:p>
            <a:pPr eaLnBrk="1" hangingPunct="1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answers.</a:t>
            </a:r>
          </a:p>
        </p:txBody>
      </p:sp>
      <p:sp>
        <p:nvSpPr>
          <p:cNvPr id="75779" name="Rectangle 4"/>
          <p:cNvSpPr/>
          <p:nvPr/>
        </p:nvSpPr>
        <p:spPr>
          <a:xfrm>
            <a:off x="549275" y="1757363"/>
            <a:ext cx="8410575" cy="4594225"/>
          </a:xfrm>
          <a:prstGeom prst="rect">
            <a:avLst/>
          </a:prstGeom>
          <a:gradFill rotWithShape="1">
            <a:gsLst>
              <a:gs pos="0">
                <a:srgbClr val="00CC99">
                  <a:alpha val="3000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12700">
            <a:noFill/>
          </a:ln>
        </p:spPr>
        <p:txBody>
          <a:bodyPr/>
          <a:lstStyle/>
          <a:p>
            <a:pPr eaLnBrk="0" hangingPunct="0">
              <a:lnSpc>
                <a:spcPct val="130000"/>
              </a:lnSpc>
              <a:buClr>
                <a:schemeClr val="tx2"/>
              </a:buClr>
              <a:buSzPct val="90000"/>
              <a:buFont typeface="Symbol" panose="05050102010706020507" pitchFamily="18" charset="2"/>
              <a:buNone/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    1. Bob lives in _______.</a:t>
            </a:r>
          </a:p>
          <a:p>
            <a:pPr marL="342900" eaLnBrk="0" hangingPunct="0">
              <a:lnSpc>
                <a:spcPct val="130000"/>
              </a:lnSpc>
              <a:buClr>
                <a:schemeClr val="tx2"/>
              </a:buClr>
              <a:buSzPct val="90000"/>
              <a:buFont typeface="Symbol" panose="05050102010706020507" pitchFamily="18" charset="2"/>
              <a:buNone/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    □Beijing          □New York      □Shanghai</a:t>
            </a:r>
          </a:p>
          <a:p>
            <a:pPr marL="342900" eaLnBrk="0" hangingPunct="0">
              <a:lnSpc>
                <a:spcPct val="130000"/>
              </a:lnSpc>
              <a:buClr>
                <a:schemeClr val="tx2"/>
              </a:buClr>
              <a:buSzPct val="90000"/>
              <a:buFont typeface="Symbol" panose="05050102010706020507" pitchFamily="18" charset="2"/>
              <a:buNone/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2. Bob is a _______.</a:t>
            </a:r>
          </a:p>
          <a:p>
            <a:pPr marL="342900" eaLnBrk="0" hangingPunct="0">
              <a:lnSpc>
                <a:spcPct val="130000"/>
              </a:lnSpc>
              <a:buClr>
                <a:schemeClr val="tx2"/>
              </a:buClr>
              <a:buSzPct val="90000"/>
              <a:buFont typeface="Symbol" panose="05050102010706020507" pitchFamily="18" charset="2"/>
              <a:buNone/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   □policeman      □doctor         □nurse</a:t>
            </a:r>
          </a:p>
          <a:p>
            <a:pPr marL="342900" eaLnBrk="0" hangingPunct="0">
              <a:lnSpc>
                <a:spcPct val="130000"/>
              </a:lnSpc>
              <a:buClr>
                <a:schemeClr val="tx2"/>
              </a:buClr>
              <a:buSzPct val="90000"/>
              <a:buFont typeface="Symbol" panose="05050102010706020507" pitchFamily="18" charset="2"/>
              <a:buNone/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3. Bob is going to visit _______.</a:t>
            </a:r>
          </a:p>
          <a:p>
            <a:pPr marL="342900" eaLnBrk="0" hangingPunct="0">
              <a:lnSpc>
                <a:spcPct val="130000"/>
              </a:lnSpc>
              <a:buClr>
                <a:schemeClr val="tx2"/>
              </a:buClr>
              <a:buSzPct val="90000"/>
              <a:buFont typeface="Symbol" panose="05050102010706020507" pitchFamily="18" charset="2"/>
              <a:buNone/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   □Hong Kong    □Beijing        □Xi’an</a:t>
            </a:r>
          </a:p>
          <a:p>
            <a:pPr marL="342900" eaLnBrk="0" hangingPunct="0">
              <a:lnSpc>
                <a:spcPct val="130000"/>
              </a:lnSpc>
              <a:buClr>
                <a:schemeClr val="tx2"/>
              </a:buClr>
              <a:buSzPct val="90000"/>
              <a:buFont typeface="Symbol" panose="05050102010706020507" pitchFamily="18" charset="2"/>
              <a:buNone/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4. Bob is going to _______ during his holiday.</a:t>
            </a:r>
          </a:p>
          <a:p>
            <a:pPr marL="342900" eaLnBrk="0" hangingPunct="0">
              <a:lnSpc>
                <a:spcPct val="130000"/>
              </a:lnSpc>
              <a:buClr>
                <a:schemeClr val="tx2"/>
              </a:buClr>
              <a:buSzPct val="90000"/>
              <a:buFont typeface="Symbol" panose="05050102010706020507" pitchFamily="18" charset="2"/>
              <a:buNone/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   □go bike riding  □go shopping   □go swimming</a:t>
            </a:r>
          </a:p>
        </p:txBody>
      </p:sp>
      <p:pic>
        <p:nvPicPr>
          <p:cNvPr id="2" name="L48-No.2.mp3">
            <a:hlinkClick r:id="" action="ppaction://media"/>
          </p:cNvPr>
          <p:cNvPicPr>
            <a:picLocks noRo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681038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978525" y="2349500"/>
            <a:ext cx="407988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sym typeface="Wingdings 2" panose="05020102010507070707" pitchFamily="18" charset="2"/>
              </a:rPr>
              <a:t>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633788" y="3470275"/>
            <a:ext cx="407987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sym typeface="Wingdings 2" panose="05020102010507070707" pitchFamily="18" charset="2"/>
              </a:rPr>
              <a:t>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792788" y="4581525"/>
            <a:ext cx="407987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sym typeface="Wingdings 2" panose="05020102010507070707" pitchFamily="18" charset="2"/>
              </a:rPr>
              <a:t>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85863" y="5743575"/>
            <a:ext cx="407987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sym typeface="Wingdings 2" panose="05020102010507070707" pitchFamily="18" charset="2"/>
              </a:rPr>
              <a:t>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33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500"/>
                                        <p:tgtEl>
                                          <p:spTgt spid="757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6" fill="hold" display="1">
                  <p:stCondLst>
                    <p:cond delay="indefinite"/>
                  </p:stCondLst>
                  <p:endCondLst>
                    <p:cond evt="onNext" delay="indefinite">
                      <p:tgtEl>
                        <p:sldTgt/>
                      </p:tgtEl>
                    </p:cond>
                    <p:cond evt="onPrev" delay="indefinite">
                      <p:tgtEl>
                        <p:sldTgt/>
                      </p:tgtEl>
                    </p:cond>
                    <p:cond evt="onStopAudio" delay="indefinite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75778" grpId="0" bldLvl="0" animBg="1"/>
      <p:bldP spid="75779" grpId="0" build="p" animBg="1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23"/>
          <p:cNvSpPr txBox="1">
            <a:spLocks noChangeArrowheads="1"/>
          </p:cNvSpPr>
          <p:nvPr/>
        </p:nvSpPr>
        <p:spPr bwMode="auto">
          <a:xfrm>
            <a:off x="466725" y="688975"/>
            <a:ext cx="81788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3. What are you going to do? Answer the</a:t>
            </a:r>
          </a:p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questions using “will” or  “be going to”.</a:t>
            </a:r>
          </a:p>
        </p:txBody>
      </p:sp>
      <p:sp>
        <p:nvSpPr>
          <p:cNvPr id="78852" name="Rectangle 3"/>
          <p:cNvSpPr>
            <a:spLocks noChangeArrowheads="1"/>
          </p:cNvSpPr>
          <p:nvPr/>
        </p:nvSpPr>
        <p:spPr bwMode="auto">
          <a:xfrm>
            <a:off x="482600" y="1797050"/>
            <a:ext cx="8304213" cy="4660900"/>
          </a:xfrm>
          <a:prstGeom prst="rect">
            <a:avLst/>
          </a:prstGeom>
          <a:solidFill>
            <a:srgbClr val="B2B2B2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0" hangingPunct="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>
                <a:latin typeface="Times New Roman" panose="02020603050405020304" pitchFamily="18" charset="0"/>
              </a:rPr>
              <a:t>Will you study at the library this afternoon?</a:t>
            </a:r>
          </a:p>
          <a:p>
            <a:pPr marL="609600" indent="-6096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     </a:t>
            </a:r>
            <a:r>
              <a:rPr lang="en-US" altLang="zh-CN" sz="2800" b="1" u="sng">
                <a:latin typeface="Times New Roman" panose="02020603050405020304" pitchFamily="18" charset="0"/>
              </a:rPr>
              <a:t> </a:t>
            </a:r>
            <a:r>
              <a:rPr lang="en-US" altLang="zh-CN" sz="2800" b="1" i="1" u="sng">
                <a:latin typeface="Times New Roman" panose="02020603050405020304" pitchFamily="18" charset="0"/>
              </a:rPr>
              <a:t>No, I won’t. I have English class this afternoon.</a:t>
            </a:r>
          </a:p>
          <a:p>
            <a:pPr marL="609600" indent="-6096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2.	Are you going to take a walk after dinner?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     ________________________________________</a:t>
            </a:r>
          </a:p>
          <a:p>
            <a:pPr marL="609600" indent="-6096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3.	Will you cook for the family this evening?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     _________________________________________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     __________</a:t>
            </a:r>
          </a:p>
        </p:txBody>
      </p:sp>
      <p:sp>
        <p:nvSpPr>
          <p:cNvPr id="78853" name="Text Box 8"/>
          <p:cNvSpPr txBox="1">
            <a:spLocks noChangeArrowheads="1"/>
          </p:cNvSpPr>
          <p:nvPr/>
        </p:nvSpPr>
        <p:spPr bwMode="auto">
          <a:xfrm>
            <a:off x="1185863" y="4008438"/>
            <a:ext cx="7764462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 i="1">
                <a:solidFill>
                  <a:srgbClr val="FF3300"/>
                </a:solidFill>
                <a:latin typeface="Times New Roman" panose="02020603050405020304" pitchFamily="18" charset="0"/>
              </a:rPr>
              <a:t>No, I’m not. I’m going to stay at home after dinner.</a:t>
            </a:r>
          </a:p>
        </p:txBody>
      </p:sp>
      <p:sp>
        <p:nvSpPr>
          <p:cNvPr id="78855" name="Text Box 8"/>
          <p:cNvSpPr txBox="1">
            <a:spLocks noChangeArrowheads="1"/>
          </p:cNvSpPr>
          <p:nvPr/>
        </p:nvSpPr>
        <p:spPr bwMode="auto">
          <a:xfrm>
            <a:off x="1185863" y="5265738"/>
            <a:ext cx="677386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50"/>
              </a:spcBef>
            </a:pPr>
            <a:r>
              <a:rPr lang="en-US" altLang="zh-CN" sz="2600" b="1" i="1">
                <a:solidFill>
                  <a:srgbClr val="FF3300"/>
                </a:solidFill>
                <a:latin typeface="Times New Roman" panose="02020603050405020304" pitchFamily="18" charset="0"/>
              </a:rPr>
              <a:t>No, I won’t. My mother will cool for the family</a:t>
            </a:r>
          </a:p>
          <a:p>
            <a:pPr eaLnBrk="1" hangingPunct="1">
              <a:spcBef>
                <a:spcPts val="50"/>
              </a:spcBef>
            </a:pPr>
            <a:r>
              <a:rPr lang="en-US" altLang="zh-CN" sz="2600" b="1" i="1">
                <a:solidFill>
                  <a:srgbClr val="FF3300"/>
                </a:solidFill>
                <a:latin typeface="Times New Roman" panose="02020603050405020304" pitchFamily="18" charset="0"/>
              </a:rPr>
              <a:t>this evening.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88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788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build="p" animBg="1"/>
      <p:bldP spid="78853" grpId="0"/>
      <p:bldP spid="788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323850" y="855663"/>
            <a:ext cx="8496300" cy="4008437"/>
          </a:xfrm>
          <a:prstGeom prst="rect">
            <a:avLst/>
          </a:prstGeom>
          <a:solidFill>
            <a:srgbClr val="B2B2B2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0" hangingPunct="0">
              <a:lnSpc>
                <a:spcPct val="110000"/>
              </a:lnSpc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4.	Are you going to visit your grandparents this weekend?</a:t>
            </a:r>
          </a:p>
          <a:p>
            <a:pPr marL="609600" indent="-609600" eaLnBrk="0" hangingPunct="0">
              <a:lnSpc>
                <a:spcPct val="110000"/>
              </a:lnSpc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     _________________________________________</a:t>
            </a:r>
          </a:p>
          <a:p>
            <a:pPr marL="609600" indent="-609600" eaLnBrk="0" hangingPunct="0">
              <a:lnSpc>
                <a:spcPct val="110000"/>
              </a:lnSpc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5.	Will you fish at the lake?</a:t>
            </a:r>
          </a:p>
          <a:p>
            <a:pPr marL="609600" indent="-609600" eaLnBrk="0" hangingPunct="0">
              <a:lnSpc>
                <a:spcPct val="110000"/>
              </a:lnSpc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     ________________________________________</a:t>
            </a:r>
          </a:p>
          <a:p>
            <a:pPr marL="609600" indent="-609600" eaLnBrk="0" hangingPunct="0">
              <a:lnSpc>
                <a:spcPct val="110000"/>
              </a:lnSpc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6.	Will you go to the countryside this summer?</a:t>
            </a:r>
          </a:p>
          <a:p>
            <a:pPr marL="609600" indent="-609600" eaLnBrk="0" hangingPunct="0">
              <a:lnSpc>
                <a:spcPct val="110000"/>
              </a:lnSpc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      __________________________________________</a:t>
            </a:r>
          </a:p>
        </p:txBody>
      </p:sp>
      <p:sp>
        <p:nvSpPr>
          <p:cNvPr id="79875" name="Text Box 8"/>
          <p:cNvSpPr txBox="1">
            <a:spLocks noChangeArrowheads="1"/>
          </p:cNvSpPr>
          <p:nvPr/>
        </p:nvSpPr>
        <p:spPr bwMode="auto">
          <a:xfrm>
            <a:off x="766763" y="1876425"/>
            <a:ext cx="87487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</a:rPr>
              <a:t>No, I’ m not. I’m going to visit my aunt this weekend.</a:t>
            </a:r>
          </a:p>
        </p:txBody>
      </p:sp>
      <p:sp>
        <p:nvSpPr>
          <p:cNvPr id="79876" name="Text Box 8"/>
          <p:cNvSpPr txBox="1">
            <a:spLocks noChangeArrowheads="1"/>
          </p:cNvSpPr>
          <p:nvPr/>
        </p:nvSpPr>
        <p:spPr bwMode="auto">
          <a:xfrm>
            <a:off x="917575" y="2952750"/>
            <a:ext cx="6203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</a:rPr>
              <a:t>No, I won’t. I will fish by the river.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917575" y="4094163"/>
            <a:ext cx="79200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</a:rPr>
              <a:t>No, I won’t. I will go to the Great Wall this summer.</a:t>
            </a:r>
          </a:p>
        </p:txBody>
      </p:sp>
      <p:pic>
        <p:nvPicPr>
          <p:cNvPr id="14342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81575" y="4864100"/>
            <a:ext cx="376872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图片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876800"/>
            <a:ext cx="53244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98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 animBg="1"/>
      <p:bldP spid="79875" grpId="0"/>
      <p:bldP spid="79876" grpId="0"/>
      <p:bldP spid="798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23"/>
          <p:cNvSpPr txBox="1">
            <a:spLocks noChangeArrowheads="1"/>
          </p:cNvSpPr>
          <p:nvPr/>
        </p:nvSpPr>
        <p:spPr bwMode="auto">
          <a:xfrm>
            <a:off x="288925" y="1762125"/>
            <a:ext cx="84597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4. Work in pairs. Suppose you will go on your  </a:t>
            </a:r>
          </a:p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dream summer holiday. Write about it.</a:t>
            </a:r>
          </a:p>
        </p:txBody>
      </p:sp>
      <p:sp>
        <p:nvSpPr>
          <p:cNvPr id="81924" name="Rectangle 3"/>
          <p:cNvSpPr/>
          <p:nvPr/>
        </p:nvSpPr>
        <p:spPr>
          <a:xfrm>
            <a:off x="495300" y="2967038"/>
            <a:ext cx="8115300" cy="3500437"/>
          </a:xfrm>
          <a:prstGeom prst="rect">
            <a:avLst/>
          </a:prstGeom>
          <a:solidFill>
            <a:srgbClr val="B2B2B2">
              <a:alpha val="39998"/>
            </a:srgbClr>
          </a:solidFill>
          <a:ln w="12700">
            <a:noFill/>
          </a:ln>
        </p:spPr>
        <p:txBody>
          <a:bodyPr/>
          <a:lstStyle/>
          <a:p>
            <a:pPr marL="609600" indent="-609600" eaLnBrk="0" hangingPunct="0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CN" sz="3200" b="1" i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tips:</a:t>
            </a:r>
            <a:endParaRPr lang="en-US" altLang="zh-CN" sz="2800" b="1" i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0" hangingPunct="0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CN" sz="28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Where will you go? </a:t>
            </a:r>
          </a:p>
          <a:p>
            <a:pPr marL="609600" indent="-609600" eaLnBrk="0" hangingPunct="0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CN" sz="28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How will you get there? </a:t>
            </a:r>
          </a:p>
          <a:p>
            <a:pPr marL="609600" indent="-609600" eaLnBrk="0" hangingPunct="0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CN" sz="28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Who will you go with? </a:t>
            </a:r>
          </a:p>
          <a:p>
            <a:pPr marL="609600" indent="-609600" eaLnBrk="0" hangingPunct="0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CN" sz="28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What will you do there? </a:t>
            </a:r>
          </a:p>
          <a:p>
            <a:pPr marL="609600" indent="-609600" eaLnBrk="0" hangingPunct="0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CN" sz="28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How long will you stay there?</a:t>
            </a:r>
          </a:p>
        </p:txBody>
      </p:sp>
      <p:sp>
        <p:nvSpPr>
          <p:cNvPr id="15364" name="Rectangle 2"/>
          <p:cNvSpPr>
            <a:spLocks noChangeArrowheads="1" noChangeShapeType="1" noTextEdit="1"/>
          </p:cNvSpPr>
          <p:nvPr/>
        </p:nvSpPr>
        <p:spPr bwMode="auto">
          <a:xfrm>
            <a:off x="1835150" y="542925"/>
            <a:ext cx="6076950" cy="121920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14287"/>
              </a:avLst>
            </a:prstTxWarp>
          </a:bodyPr>
          <a:lstStyle/>
          <a:p>
            <a:pPr algn="ctr"/>
            <a:r>
              <a:rPr lang="en-US" altLang="zh-CN" sz="6600" b="1" kern="10" spc="-660">
                <a:ln w="12700">
                  <a:solidFill>
                    <a:srgbClr val="000099"/>
                  </a:solidFill>
                  <a:round/>
                </a:ln>
                <a:solidFill>
                  <a:srgbClr val="FF66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 panose="030F0702030302020204"/>
              </a:rPr>
              <a:t>Work in groups</a:t>
            </a:r>
            <a:endParaRPr lang="zh-CN" altLang="en-US" sz="6600" b="1" kern="10" spc="-660">
              <a:ln w="12700">
                <a:solidFill>
                  <a:srgbClr val="000099"/>
                </a:solidFill>
                <a:round/>
              </a:ln>
              <a:solidFill>
                <a:srgbClr val="FF66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7013" y="1587500"/>
            <a:ext cx="8691562" cy="47434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1.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Our school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organized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 a special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two­week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 summer </a:t>
            </a:r>
          </a:p>
          <a:p>
            <a:pPr eaLnBrk="0" hangingPunct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    camp. </a:t>
            </a:r>
          </a:p>
          <a:p>
            <a:pPr eaLnBrk="0" hangingPunct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 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organize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作动词，意为“组织，安排”。</a:t>
            </a:r>
          </a:p>
          <a:p>
            <a:pPr eaLnBrk="0" hangingPunct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   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例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：We will organize a speech contest. 我们将组织一</a:t>
            </a:r>
          </a:p>
          <a:p>
            <a:pPr eaLnBrk="0" hangingPunct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    次演讲比赛。</a:t>
            </a:r>
          </a:p>
          <a:p>
            <a:pPr eaLnBrk="0" hangingPunct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   </a:t>
            </a:r>
            <a:r>
              <a:rPr lang="zh-CN" altLang="zh-CN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【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拓展</a:t>
            </a: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】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organized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adj.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有组织的；</a:t>
            </a:r>
          </a:p>
          <a:p>
            <a:pPr eaLnBrk="0" hangingPunct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     organization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n．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组织，机构，系统。</a:t>
            </a:r>
          </a:p>
          <a:p>
            <a:pPr eaLnBrk="0" hangingPunct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     如：a very organized person  做事很有条理的人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1790700" y="631825"/>
            <a:ext cx="5562600" cy="769439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Language points</a:t>
            </a:r>
            <a:endParaRPr lang="zh-CN" altLang="en-US" sz="4400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96875" y="666750"/>
            <a:ext cx="8535988" cy="3322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(2)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two­week summer camp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为期两周的夏令营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。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数词与名词用连字符连接时，相当于形容词，注意此时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的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名词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须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用单数形式。</a:t>
            </a:r>
          </a:p>
          <a:p>
            <a:pPr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例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：We will have a 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seven­day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 holiday. 我们将有一个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为期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七天的假期。</a:t>
            </a:r>
            <a:endParaRPr lang="zh-CN" altLang="en-US" noProof="1"/>
          </a:p>
        </p:txBody>
      </p:sp>
      <p:sp>
        <p:nvSpPr>
          <p:cNvPr id="17410" name="文本框 3"/>
          <p:cNvSpPr txBox="1">
            <a:spLocks noChangeArrowheads="1"/>
          </p:cNvSpPr>
          <p:nvPr/>
        </p:nvSpPr>
        <p:spPr bwMode="auto">
          <a:xfrm>
            <a:off x="303213" y="4527550"/>
            <a:ext cx="87249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In this exam，you're asked to write a ____ composition.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>
                <a:latin typeface="Times New Roman" panose="02020603050405020304" pitchFamily="18" charset="0"/>
              </a:rPr>
              <a:t>.  </a:t>
            </a:r>
            <a:r>
              <a:rPr lang="zh-CN" altLang="en-US" sz="2800" b="1">
                <a:latin typeface="Times New Roman" panose="02020603050405020304" pitchFamily="18" charset="0"/>
              </a:rPr>
              <a:t>90­words               B</a:t>
            </a:r>
            <a:r>
              <a:rPr lang="en-US" altLang="zh-CN" sz="2800" b="1">
                <a:latin typeface="Times New Roman" panose="02020603050405020304" pitchFamily="18" charset="0"/>
              </a:rPr>
              <a:t>.  </a:t>
            </a:r>
            <a:r>
              <a:rPr lang="zh-CN" altLang="en-US" sz="2800" b="1">
                <a:latin typeface="Times New Roman" panose="02020603050405020304" pitchFamily="18" charset="0"/>
              </a:rPr>
              <a:t>90­word  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C</a:t>
            </a:r>
            <a:r>
              <a:rPr lang="en-US" altLang="zh-CN" sz="2800" b="1">
                <a:latin typeface="Times New Roman" panose="02020603050405020304" pitchFamily="18" charset="0"/>
              </a:rPr>
              <a:t>.  </a:t>
            </a:r>
            <a:r>
              <a:rPr lang="zh-CN" altLang="en-US" sz="2800" b="1">
                <a:latin typeface="Times New Roman" panose="02020603050405020304" pitchFamily="18" charset="0"/>
              </a:rPr>
              <a:t>90 words　  </a:t>
            </a:r>
            <a:r>
              <a:rPr lang="zh-CN" altLang="en-US" sz="2800" b="1">
                <a:latin typeface="Times New Roman" panose="02020603050405020304" pitchFamily="18" charset="0"/>
                <a:sym typeface="宋体" panose="02010600030101010101" pitchFamily="2" charset="-122"/>
              </a:rPr>
              <a:t>         </a:t>
            </a:r>
            <a:r>
              <a:rPr lang="zh-CN" altLang="en-US" sz="2800" b="1">
                <a:latin typeface="Times New Roman" panose="02020603050405020304" pitchFamily="18" charset="0"/>
              </a:rPr>
              <a:t>D</a:t>
            </a:r>
            <a:r>
              <a:rPr lang="en-US" altLang="zh-CN" sz="2800" b="1">
                <a:latin typeface="Times New Roman" panose="02020603050405020304" pitchFamily="18" charset="0"/>
              </a:rPr>
              <a:t>.  </a:t>
            </a:r>
            <a:r>
              <a:rPr lang="zh-CN" altLang="en-US" sz="2800" b="1">
                <a:latin typeface="Times New Roman" panose="02020603050405020304" pitchFamily="18" charset="0"/>
              </a:rPr>
              <a:t>90 word's</a:t>
            </a:r>
          </a:p>
        </p:txBody>
      </p:sp>
      <p:sp>
        <p:nvSpPr>
          <p:cNvPr id="36867" name="Text Box 2"/>
          <p:cNvSpPr>
            <a:spLocks noChangeArrowheads="1"/>
          </p:cNvSpPr>
          <p:nvPr/>
        </p:nvSpPr>
        <p:spPr bwMode="auto">
          <a:xfrm>
            <a:off x="2994025" y="3862388"/>
            <a:ext cx="3343275" cy="665162"/>
          </a:xfrm>
          <a:prstGeom prst="rect">
            <a:avLst/>
          </a:prstGeom>
        </p:spPr>
        <p:txBody>
          <a:bodyPr wrap="none" fromWordArt="1"/>
          <a:lstStyle/>
          <a:p>
            <a:pPr algn="ctr" eaLnBrk="0" hangingPunct="0">
              <a:defRPr/>
            </a:pPr>
            <a:r>
              <a:rPr lang="zh-CN" altLang="en-US" sz="4400" b="1" kern="10" spc="-660">
                <a:ln w="12700">
                  <a:solidFill>
                    <a:srgbClr val="000099"/>
                  </a:solidFill>
                  <a:rou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学以致用</a:t>
            </a:r>
          </a:p>
        </p:txBody>
      </p:sp>
      <p:pic>
        <p:nvPicPr>
          <p:cNvPr id="5" name="Picture 2" descr="D:\Documents\Tencent Files\1902714519\Image\C2C\0H{XOGKJMY6R7LOOD1DP@GK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30600" y="5278438"/>
            <a:ext cx="536575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344488" y="568325"/>
            <a:ext cx="8685212" cy="241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 </a:t>
            </a:r>
            <a:r>
              <a:rPr lang="zh-CN" altLang="en-US" sz="2800" b="1" dirty="0">
                <a:latin typeface="Times New Roman" panose="02020603050405020304" pitchFamily="18" charset="0"/>
              </a:rPr>
              <a:t>I will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experience</a:t>
            </a:r>
            <a:r>
              <a:rPr lang="zh-CN" altLang="en-US" sz="2800" b="1" dirty="0">
                <a:latin typeface="Times New Roman" panose="02020603050405020304" pitchFamily="18" charset="0"/>
              </a:rPr>
              <a:t> a new life in another part of China.　</a:t>
            </a:r>
          </a:p>
          <a:p>
            <a:pPr eaLnBrk="1" hangingPunct="1">
              <a:lnSpc>
                <a:spcPct val="135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experience </a:t>
            </a:r>
            <a:r>
              <a:rPr lang="zh-CN" altLang="en-US" sz="2800" b="1" dirty="0">
                <a:latin typeface="Times New Roman" panose="02020603050405020304" pitchFamily="18" charset="0"/>
              </a:rPr>
              <a:t>在本句中为动词，意为“体验”。</a:t>
            </a:r>
          </a:p>
          <a:p>
            <a:pPr eaLnBrk="1" hangingPunct="1">
              <a:lnSpc>
                <a:spcPct val="135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例：Did you experience an earthquake？</a:t>
            </a:r>
          </a:p>
          <a:p>
            <a:pPr eaLnBrk="1" hangingPunct="1">
              <a:lnSpc>
                <a:spcPct val="135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你经历过地震吗？</a:t>
            </a:r>
          </a:p>
        </p:txBody>
      </p:sp>
      <p:sp>
        <p:nvSpPr>
          <p:cNvPr id="21506" name="文本框 1"/>
          <p:cNvSpPr txBox="1"/>
          <p:nvPr/>
        </p:nvSpPr>
        <p:spPr>
          <a:xfrm>
            <a:off x="412750" y="2986088"/>
            <a:ext cx="8547100" cy="3581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noProof="1">
                <a:solidFill>
                  <a:srgbClr val="0000FF"/>
                </a:solidFill>
                <a:latin typeface="Times New Roman" panose="02020603050405020304" pitchFamily="18" charset="0"/>
              </a:rPr>
              <a:t>【拓展】</a:t>
            </a:r>
            <a:r>
              <a:rPr lang="zh-CN" altLang="en-US" sz="28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experience </a:t>
            </a:r>
            <a:r>
              <a:rPr lang="zh-CN" altLang="en-US" sz="2800" b="1" noProof="1">
                <a:latin typeface="Times New Roman" panose="02020603050405020304" pitchFamily="18" charset="0"/>
              </a:rPr>
              <a:t>还可以作名词，表示“经历”时，为可数名词；表示“经验”时，是不可数名词。</a:t>
            </a:r>
          </a:p>
          <a:p>
            <a:pPr eaLnBrk="0" hangingPunct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noProof="1">
                <a:latin typeface="Times New Roman" panose="02020603050405020304" pitchFamily="18" charset="0"/>
              </a:rPr>
              <a:t>例：He is an old teacher with much experience. 他是一位很有经验的老教师。</a:t>
            </a:r>
          </a:p>
          <a:p>
            <a:pPr eaLnBrk="0" hangingPunct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He has so many </a:t>
            </a:r>
            <a:r>
              <a:rPr lang="zh-CN" altLang="en-US" sz="2800" b="1" noProof="1">
                <a:latin typeface="Times New Roman" panose="02020603050405020304" pitchFamily="18" charset="0"/>
                <a:sym typeface="+mn-ea"/>
              </a:rPr>
              <a:t>experience</a:t>
            </a:r>
            <a:r>
              <a:rPr lang="en-US" altLang="zh-CN" sz="2800" b="1" noProof="1">
                <a:latin typeface="Times New Roman" panose="02020603050405020304" pitchFamily="18" charset="0"/>
                <a:sym typeface="+mn-ea"/>
              </a:rPr>
              <a:t>s during the trip. </a:t>
            </a:r>
          </a:p>
          <a:p>
            <a:pPr eaLnBrk="0" hangingPunct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noProof="1">
                <a:latin typeface="Times New Roman" panose="02020603050405020304" pitchFamily="18" charset="0"/>
                <a:sym typeface="+mn-ea"/>
              </a:rPr>
              <a:t>他在旅行途中有如此多的经历。</a:t>
            </a:r>
            <a:r>
              <a:rPr lang="en-US" altLang="zh-CN" sz="2800" b="1" noProof="1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4075" y="3484563"/>
            <a:ext cx="2713038" cy="307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文本框 1"/>
          <p:cNvSpPr txBox="1">
            <a:spLocks noChangeArrowheads="1"/>
          </p:cNvSpPr>
          <p:nvPr/>
        </p:nvSpPr>
        <p:spPr bwMode="auto">
          <a:xfrm>
            <a:off x="565150" y="1409700"/>
            <a:ext cx="8361363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—I don</a:t>
            </a:r>
            <a:r>
              <a:rPr lang="en-US" altLang="zh-CN" sz="2800" b="1">
                <a:latin typeface="Times New Roman" panose="02020603050405020304" pitchFamily="18" charset="0"/>
              </a:rPr>
              <a:t>'</a:t>
            </a:r>
            <a:r>
              <a:rPr lang="zh-CN" altLang="en-US" sz="2800" b="1">
                <a:latin typeface="Times New Roman" panose="02020603050405020304" pitchFamily="18" charset="0"/>
              </a:rPr>
              <a:t>t know how to use the App Fun Dubbing.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—Ask Jimmy for help. He has lots of </a:t>
            </a:r>
            <a:r>
              <a:rPr lang="zh-CN" altLang="en-US" sz="2800" b="1" u="sng">
                <a:latin typeface="Times New Roman" panose="02020603050405020304" pitchFamily="18" charset="0"/>
              </a:rPr>
              <a:t>            </a:t>
            </a:r>
            <a:r>
              <a:rPr lang="zh-CN" altLang="en-US" sz="2800" b="1">
                <a:latin typeface="Times New Roman" panose="02020603050405020304" pitchFamily="18" charset="0"/>
              </a:rPr>
              <a:t>in doing 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    it.</a:t>
            </a:r>
            <a:r>
              <a:rPr lang="zh-CN" altLang="en-US" sz="2800" b="1">
                <a:solidFill>
                  <a:srgbClr val="00B05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</a:rPr>
              <a:t>2018</a:t>
            </a: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</a:t>
            </a:r>
            <a:r>
              <a:rPr lang="zh-CN" altLang="en-US" sz="2800" b="1">
                <a:solidFill>
                  <a:srgbClr val="00B050"/>
                </a:solidFill>
                <a:latin typeface="Times New Roman" panose="02020603050405020304" pitchFamily="18" charset="0"/>
              </a:rPr>
              <a:t>福建</a:t>
            </a: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solidFill>
                  <a:srgbClr val="00B050"/>
                </a:solidFill>
                <a:latin typeface="Times New Roman" panose="02020603050405020304" pitchFamily="18" charset="0"/>
              </a:rPr>
              <a:t>卷）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A. experience     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B. trouble      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C. courage</a:t>
            </a:r>
          </a:p>
        </p:txBody>
      </p:sp>
      <p:sp>
        <p:nvSpPr>
          <p:cNvPr id="36867" name="Text Box 2"/>
          <p:cNvSpPr>
            <a:spLocks noChangeArrowheads="1"/>
          </p:cNvSpPr>
          <p:nvPr/>
        </p:nvSpPr>
        <p:spPr bwMode="auto">
          <a:xfrm>
            <a:off x="2663825" y="444500"/>
            <a:ext cx="2995613" cy="828675"/>
          </a:xfrm>
          <a:prstGeom prst="rect">
            <a:avLst/>
          </a:prstGeom>
        </p:spPr>
        <p:txBody>
          <a:bodyPr wrap="none" fromWordArt="1"/>
          <a:lstStyle/>
          <a:p>
            <a:pPr algn="ctr" eaLnBrk="0" hangingPunct="0">
              <a:defRPr/>
            </a:pPr>
            <a:r>
              <a:rPr lang="zh-CN" altLang="en-US" sz="4400" b="1" kern="10" spc="-660">
                <a:ln w="12700">
                  <a:solidFill>
                    <a:srgbClr val="000099"/>
                  </a:solidFill>
                  <a:rou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中考链接</a:t>
            </a:r>
          </a:p>
        </p:txBody>
      </p:sp>
      <p:pic>
        <p:nvPicPr>
          <p:cNvPr id="4" name="Picture 2" descr="D:\Documents\Tencent Files\1902714519\Image\C2C\0H{XOGKJMY6R7LOOD1DP@GK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4188" y="3484563"/>
            <a:ext cx="536575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600075" y="765175"/>
            <a:ext cx="8543925" cy="49530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altLang="zh-CN" b="1" smtClean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b="1" smtClean="0">
              <a:latin typeface="Times New Roman" panose="02020603050405020304" pitchFamily="18" charset="0"/>
            </a:endParaRPr>
          </a:p>
        </p:txBody>
      </p:sp>
      <p:sp>
        <p:nvSpPr>
          <p:cNvPr id="15364" name="矩形 3"/>
          <p:cNvSpPr>
            <a:spLocks noChangeArrowheads="1"/>
          </p:cNvSpPr>
          <p:nvPr/>
        </p:nvSpPr>
        <p:spPr bwMode="auto">
          <a:xfrm>
            <a:off x="230188" y="566738"/>
            <a:ext cx="89916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3. I am going to write down all of my experiences and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share</a:t>
            </a:r>
            <a:r>
              <a:rPr lang="en-US" altLang="zh-CN" sz="2800" b="1">
                <a:latin typeface="Times New Roman" panose="02020603050405020304" pitchFamily="18" charset="0"/>
              </a:rPr>
              <a:t> them with you. 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share </a:t>
            </a:r>
            <a:r>
              <a:rPr lang="en-US" altLang="zh-CN" sz="2800" b="1">
                <a:latin typeface="Times New Roman" panose="02020603050405020304" pitchFamily="18" charset="0"/>
              </a:rPr>
              <a:t>是动词，意为“分享，合用”。常用短语：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share... with... 与……分享……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  例</a:t>
            </a:r>
            <a:r>
              <a:rPr lang="en-US" altLang="zh-CN" sz="2800" b="1">
                <a:latin typeface="Times New Roman" panose="02020603050405020304" pitchFamily="18" charset="0"/>
              </a:rPr>
              <a:t>：The six students share one dormitory.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</a:t>
            </a:r>
            <a:r>
              <a:rPr lang="zh-CN" altLang="en-US" sz="2800" b="1">
                <a:latin typeface="Times New Roman" panose="02020603050405020304" pitchFamily="18" charset="0"/>
              </a:rPr>
              <a:t>这</a:t>
            </a:r>
            <a:r>
              <a:rPr lang="en-US" altLang="zh-CN" sz="2800" b="1">
                <a:latin typeface="Times New Roman" panose="02020603050405020304" pitchFamily="18" charset="0"/>
              </a:rPr>
              <a:t>六</a:t>
            </a:r>
            <a:r>
              <a:rPr lang="zh-CN" altLang="en-US" sz="2800" b="1">
                <a:latin typeface="Times New Roman" panose="02020603050405020304" pitchFamily="18" charset="0"/>
              </a:rPr>
              <a:t>名学生</a:t>
            </a:r>
            <a:r>
              <a:rPr lang="en-US" altLang="zh-CN" sz="2800" b="1">
                <a:latin typeface="Times New Roman" panose="02020603050405020304" pitchFamily="18" charset="0"/>
              </a:rPr>
              <a:t>合住一间</a:t>
            </a:r>
            <a:r>
              <a:rPr lang="zh-CN" altLang="en-US" sz="2800" b="1">
                <a:latin typeface="Times New Roman" panose="02020603050405020304" pitchFamily="18" charset="0"/>
              </a:rPr>
              <a:t>寝室。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Don't be too selfish, Jenny! You should share this cake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with your sister.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</a:t>
            </a:r>
            <a:r>
              <a:rPr lang="zh-CN" altLang="en-US" sz="2800" b="1">
                <a:latin typeface="Times New Roman" panose="02020603050405020304" pitchFamily="18" charset="0"/>
              </a:rPr>
              <a:t>珍妮，别太自私！</a:t>
            </a:r>
            <a:r>
              <a:rPr lang="en-US" altLang="zh-CN" sz="2800" b="1">
                <a:latin typeface="Times New Roman" panose="02020603050405020304" pitchFamily="18" charset="0"/>
              </a:rPr>
              <a:t>你应该和你的妹妹分享这块蛋糕。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3"/>
          <p:cNvSpPr txBox="1">
            <a:spLocks noChangeArrowheads="1"/>
          </p:cNvSpPr>
          <p:nvPr/>
        </p:nvSpPr>
        <p:spPr bwMode="auto">
          <a:xfrm>
            <a:off x="454025" y="2012950"/>
            <a:ext cx="8612188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The kind boy was happy to s</a:t>
            </a:r>
            <a:r>
              <a:rPr lang="zh-CN" altLang="en-US" sz="2800" b="1" u="sng">
                <a:latin typeface="Times New Roman" panose="02020603050405020304" pitchFamily="18" charset="0"/>
              </a:rPr>
              <a:t>                 </a:t>
            </a:r>
            <a:r>
              <a:rPr lang="zh-CN" altLang="en-US" sz="2800" b="1">
                <a:latin typeface="Times New Roman" panose="02020603050405020304" pitchFamily="18" charset="0"/>
              </a:rPr>
              <a:t>his food with the hungry man.</a:t>
            </a:r>
            <a:r>
              <a:rPr lang="zh-CN" altLang="en-US" sz="2800" b="1">
                <a:solidFill>
                  <a:srgbClr val="00B05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</a:rPr>
              <a:t>2018</a:t>
            </a: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</a:t>
            </a:r>
            <a:r>
              <a:rPr lang="zh-CN" altLang="en-US" sz="2800" b="1">
                <a:solidFill>
                  <a:srgbClr val="00B050"/>
                </a:solidFill>
                <a:latin typeface="Times New Roman" panose="02020603050405020304" pitchFamily="18" charset="0"/>
              </a:rPr>
              <a:t>福建</a:t>
            </a: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solidFill>
                  <a:srgbClr val="00B050"/>
                </a:solidFill>
                <a:latin typeface="Times New Roman" panose="02020603050405020304" pitchFamily="18" charset="0"/>
              </a:rPr>
              <a:t>卷）</a:t>
            </a:r>
          </a:p>
          <a:p>
            <a:pPr eaLnBrk="1" hangingPunct="1">
              <a:lnSpc>
                <a:spcPct val="150000"/>
              </a:lnSpc>
            </a:pPr>
            <a:endParaRPr lang="zh-CN" altLang="en-US" sz="2800" b="1">
              <a:latin typeface="Times New Roman" panose="02020603050405020304" pitchFamily="18" charset="0"/>
            </a:endParaRPr>
          </a:p>
          <a:p>
            <a:pPr eaLnBrk="1" hangingPunct="1"/>
            <a:endParaRPr lang="zh-CN" altLang="en-US" sz="2800" b="1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</a:rPr>
              <a:t>—Would you like to share your study experience _____</a:t>
            </a:r>
          </a:p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</a:rPr>
              <a:t>     me?</a:t>
            </a:r>
          </a:p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</a:rPr>
              <a:t>— </a:t>
            </a:r>
            <a:r>
              <a:rPr lang="en-US" altLang="zh-CN" sz="2800" b="1">
                <a:latin typeface="Times New Roman" panose="02020603050405020304" pitchFamily="18" charset="0"/>
              </a:rPr>
              <a:t>Sure. It's my pleasure.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A. of     B. with     C. to      D. for </a:t>
            </a:r>
          </a:p>
        </p:txBody>
      </p:sp>
      <p:sp>
        <p:nvSpPr>
          <p:cNvPr id="36867" name="Text Box 2"/>
          <p:cNvSpPr>
            <a:spLocks noChangeArrowheads="1"/>
          </p:cNvSpPr>
          <p:nvPr/>
        </p:nvSpPr>
        <p:spPr bwMode="auto">
          <a:xfrm>
            <a:off x="2757488" y="460375"/>
            <a:ext cx="2995612" cy="828675"/>
          </a:xfrm>
          <a:prstGeom prst="rect">
            <a:avLst/>
          </a:prstGeom>
        </p:spPr>
        <p:txBody>
          <a:bodyPr wrap="none" fromWordArt="1"/>
          <a:lstStyle/>
          <a:p>
            <a:pPr algn="ctr" eaLnBrk="0" hangingPunct="0">
              <a:defRPr/>
            </a:pPr>
            <a:r>
              <a:rPr lang="zh-CN" altLang="en-US" sz="4400" b="1" kern="10" spc="-660">
                <a:ln w="12700">
                  <a:solidFill>
                    <a:srgbClr val="000099"/>
                  </a:solidFill>
                  <a:rou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中考链接</a:t>
            </a:r>
          </a:p>
        </p:txBody>
      </p:sp>
      <p:sp>
        <p:nvSpPr>
          <p:cNvPr id="21508" name="文本框 4"/>
          <p:cNvSpPr txBox="1">
            <a:spLocks noChangeArrowheads="1"/>
          </p:cNvSpPr>
          <p:nvPr/>
        </p:nvSpPr>
        <p:spPr bwMode="auto">
          <a:xfrm>
            <a:off x="327025" y="1490663"/>
            <a:ext cx="8224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根据句意及所给单词的首字母写出所缺单词。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332413" y="2776538"/>
            <a:ext cx="23018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答案 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share</a:t>
            </a:r>
          </a:p>
        </p:txBody>
      </p:sp>
      <p:sp>
        <p:nvSpPr>
          <p:cNvPr id="2" name="Text Box 2"/>
          <p:cNvSpPr>
            <a:spLocks noChangeArrowheads="1"/>
          </p:cNvSpPr>
          <p:nvPr/>
        </p:nvSpPr>
        <p:spPr bwMode="auto">
          <a:xfrm>
            <a:off x="2757488" y="3448050"/>
            <a:ext cx="2995612" cy="828675"/>
          </a:xfrm>
          <a:prstGeom prst="rect">
            <a:avLst/>
          </a:prstGeom>
        </p:spPr>
        <p:txBody>
          <a:bodyPr wrap="none" fromWordArt="1"/>
          <a:lstStyle/>
          <a:p>
            <a:pPr algn="ctr" eaLnBrk="0" hangingPunct="0">
              <a:defRPr/>
            </a:pPr>
            <a:r>
              <a:rPr lang="zh-CN" altLang="en-US" sz="4400" b="1" kern="10" spc="-660">
                <a:ln w="12700">
                  <a:solidFill>
                    <a:srgbClr val="000099"/>
                  </a:solidFill>
                  <a:rou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学以致用</a:t>
            </a:r>
          </a:p>
        </p:txBody>
      </p:sp>
      <p:pic>
        <p:nvPicPr>
          <p:cNvPr id="4" name="Picture 2" descr="D:\Documents\Tencent Files\1902714519\Image\C2C\0H{XOGKJMY6R7LOOD1DP@GK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2125" y="5786438"/>
            <a:ext cx="536575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23125" y="457200"/>
            <a:ext cx="16160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76" y="764704"/>
            <a:ext cx="5508612" cy="769441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4400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Learning targets</a:t>
            </a:r>
            <a:endParaRPr lang="zh-CN" altLang="en-US" sz="4400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102" name="TextBox 2"/>
          <p:cNvSpPr txBox="1">
            <a:spLocks noChangeArrowheads="1"/>
          </p:cNvSpPr>
          <p:nvPr/>
        </p:nvSpPr>
        <p:spPr bwMode="auto">
          <a:xfrm>
            <a:off x="304800" y="1600200"/>
            <a:ext cx="8305800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70C0"/>
                </a:solidFill>
                <a:sym typeface="Wingdings" panose="05000000000000000000" pitchFamily="2" charset="2"/>
              </a:rPr>
              <a:t></a:t>
            </a:r>
            <a:r>
              <a:rPr lang="en-US" altLang="zh-CN" sz="3200" b="1" dirty="0">
                <a:solidFill>
                  <a:srgbClr val="0070C0"/>
                </a:solidFill>
              </a:rPr>
              <a:t>Key words &amp; phrases:</a:t>
            </a:r>
          </a:p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organize, camp, share, fish at the lake, do well in, </a:t>
            </a:r>
          </a:p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summer camp, at the same time, write down, </a:t>
            </a:r>
          </a:p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share... with</a:t>
            </a:r>
          </a:p>
          <a:p>
            <a:pPr eaLnBrk="1" hangingPunct="1"/>
            <a:r>
              <a:rPr lang="en-US" altLang="zh-CN" sz="3200" b="1" dirty="0">
                <a:solidFill>
                  <a:srgbClr val="0070C0"/>
                </a:solidFill>
                <a:sym typeface="Wingdings" panose="05000000000000000000" pitchFamily="2" charset="2"/>
              </a:rPr>
              <a:t></a:t>
            </a:r>
            <a:r>
              <a:rPr lang="en-US" altLang="zh-CN" sz="3200" b="1" dirty="0">
                <a:solidFill>
                  <a:srgbClr val="0070C0"/>
                </a:solidFill>
              </a:rPr>
              <a:t>Key sentences:</a:t>
            </a:r>
          </a:p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1. Our school organized a special 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two­week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summer</a:t>
            </a:r>
          </a:p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camp.   </a:t>
            </a:r>
          </a:p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2. </a:t>
            </a:r>
            <a:r>
              <a:rPr lang="en-US" altLang="zh-CN" sz="2800" b="1" dirty="0">
                <a:latin typeface="Times New Roman" panose="02020603050405020304" pitchFamily="18" charset="0"/>
              </a:rPr>
              <a:t>I will experience a new life in another part of </a:t>
            </a: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</a:rPr>
              <a:t>      China.</a:t>
            </a: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</a:rPr>
              <a:t>  3. I am going to write down all of my experiences </a:t>
            </a: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</a:rPr>
              <a:t>     and share them with you.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endParaRPr lang="en-US" altLang="zh-CN" sz="3200" b="1" dirty="0">
              <a:solidFill>
                <a:srgbClr val="0070C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 txBox="1">
            <a:spLocks noChangeArrowheads="1"/>
          </p:cNvSpPr>
          <p:nvPr/>
        </p:nvSpPr>
        <p:spPr bwMode="auto">
          <a:xfrm>
            <a:off x="1103313" y="668338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3200" b="1" dirty="0">
                <a:solidFill>
                  <a:srgbClr val="FF0000"/>
                </a:solidFill>
              </a:rPr>
              <a:t>一般将来时的用法</a:t>
            </a:r>
          </a:p>
        </p:txBody>
      </p:sp>
      <p:sp>
        <p:nvSpPr>
          <p:cNvPr id="13315" name="内容占位符 2"/>
          <p:cNvSpPr txBox="1"/>
          <p:nvPr/>
        </p:nvSpPr>
        <p:spPr>
          <a:xfrm>
            <a:off x="374650" y="1546225"/>
            <a:ext cx="8540750" cy="4498975"/>
          </a:xfrm>
          <a:prstGeom prst="rect">
            <a:avLst/>
          </a:prstGeom>
          <a:noFill/>
          <a:ln w="28575" cap="flat" cmpd="thickThin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400" b="1" noProof="1">
                <a:latin typeface="Times New Roman" panose="02020603050405020304" pitchFamily="18" charset="0"/>
                <a:ea typeface="楷体_GB2312" panose="02010609030101010101" pitchFamily="1" charset="-122"/>
              </a:rPr>
              <a:t>1</a:t>
            </a:r>
            <a:r>
              <a:rPr lang="zh-CN" altLang="en-US" sz="2400" b="1" noProof="1">
                <a:latin typeface="Times New Roman" panose="02020603050405020304" pitchFamily="18" charset="0"/>
                <a:ea typeface="楷体_GB2312" panose="02010609030101010101" pitchFamily="1" charset="-122"/>
              </a:rPr>
              <a:t>、</a:t>
            </a:r>
            <a:r>
              <a:rPr lang="zh-CN" altLang="en-US" sz="2400" b="1" noProof="1">
                <a:latin typeface="Times New Roman" panose="02020603050405020304" pitchFamily="18" charset="0"/>
              </a:rPr>
              <a:t>表示将来某一时刻的动作或状态：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zh-CN" altLang="en-US" sz="2400" b="1" noProof="1">
                <a:latin typeface="Times New Roman" panose="02020603050405020304" pitchFamily="18" charset="0"/>
              </a:rPr>
              <a:t>   例：</a:t>
            </a:r>
            <a:r>
              <a:rPr lang="en-US" altLang="zh-CN" sz="2400" b="1" noProof="1">
                <a:latin typeface="Times New Roman" panose="02020603050405020304" pitchFamily="18" charset="0"/>
              </a:rPr>
              <a:t>We will come to see you the day after tomorrow.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altLang="zh-CN" sz="2400" b="1" noProof="1">
                <a:latin typeface="Times New Roman" panose="02020603050405020304" pitchFamily="18" charset="0"/>
              </a:rPr>
              <a:t>            There will be a wonderful show next week.</a:t>
            </a: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zh-CN" sz="2400" b="1" noProof="1">
              <a:latin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400" b="1" noProof="1">
                <a:latin typeface="Times New Roman" panose="02020603050405020304" pitchFamily="18" charset="0"/>
              </a:rPr>
              <a:t>2</a:t>
            </a:r>
            <a:r>
              <a:rPr lang="zh-CN" altLang="en-US" sz="2400" b="1" noProof="1">
                <a:latin typeface="Times New Roman" panose="02020603050405020304" pitchFamily="18" charset="0"/>
              </a:rPr>
              <a:t>、表示将来某一段时间内经常发生的动作或状态：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zh-CN" altLang="en-US" sz="2400" b="1" noProof="1">
                <a:latin typeface="Times New Roman" panose="02020603050405020304" pitchFamily="18" charset="0"/>
                <a:sym typeface="+mn-ea"/>
              </a:rPr>
              <a:t>   例：</a:t>
            </a:r>
            <a:r>
              <a:rPr lang="en-US" altLang="zh-CN" sz="2400" b="1" noProof="1">
                <a:latin typeface="Times New Roman" panose="02020603050405020304" pitchFamily="18" charset="0"/>
              </a:rPr>
              <a:t>The students will come and work in the lab once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altLang="zh-CN" sz="2400" b="1" noProof="1">
                <a:latin typeface="Times New Roman" panose="02020603050405020304" pitchFamily="18" charset="0"/>
              </a:rPr>
              <a:t>           a week.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altLang="zh-CN" sz="2400" b="1" noProof="1">
                <a:latin typeface="Times New Roman" panose="02020603050405020304" pitchFamily="18" charset="0"/>
              </a:rPr>
              <a:t>          We will come and work in this factory every year.</a:t>
            </a: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zh-CN" altLang="en-US" sz="2400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ldLvl="0"/>
      <p:bldP spid="13315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内容占位符 2"/>
          <p:cNvSpPr txBox="1">
            <a:spLocks noChangeArrowheads="1"/>
          </p:cNvSpPr>
          <p:nvPr/>
        </p:nvSpPr>
        <p:spPr bwMode="auto">
          <a:xfrm>
            <a:off x="228600" y="663575"/>
            <a:ext cx="8667750" cy="588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2800" dirty="0">
                <a:latin typeface="Times New Roman" panose="02020603050405020304" pitchFamily="18" charset="0"/>
                <a:ea typeface="华文中宋" panose="02010600040101010101" pitchFamily="2" charset="-122"/>
              </a:rPr>
              <a:t>我们除了用“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be going to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＋动词原形</a:t>
            </a:r>
            <a:r>
              <a:rPr lang="zh-CN" altLang="en-US" sz="2800" dirty="0">
                <a:latin typeface="Times New Roman" panose="02020603050405020304" pitchFamily="18" charset="0"/>
                <a:ea typeface="华文中宋" panose="02010600040101010101" pitchFamily="2" charset="-122"/>
              </a:rPr>
              <a:t>”表示一般将来时外，还可以用“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will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＋动词原形</a:t>
            </a:r>
            <a:r>
              <a:rPr lang="zh-CN" altLang="en-US" sz="2800" dirty="0">
                <a:latin typeface="Times New Roman" panose="02020603050405020304" pitchFamily="18" charset="0"/>
                <a:ea typeface="华文中宋" panose="02010600040101010101" pitchFamily="2" charset="-122"/>
              </a:rPr>
              <a:t>”结构。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8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will </a:t>
            </a:r>
            <a:r>
              <a:rPr lang="zh-CN" altLang="en-US" sz="28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引导的一般将来时</a:t>
            </a:r>
            <a:r>
              <a:rPr lang="en-US" altLang="zh-CN" sz="28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:</a:t>
            </a:r>
            <a:r>
              <a:rPr lang="zh-CN" altLang="en-US" sz="28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表示将来发生的动作或存在的状态，最基本的结构：</a:t>
            </a:r>
            <a:r>
              <a:rPr lang="en-US" altLang="zh-CN" sz="28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will + </a:t>
            </a:r>
            <a:r>
              <a:rPr lang="zh-CN" altLang="en-US" sz="28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动词原形  </a:t>
            </a:r>
            <a:endParaRPr lang="zh-CN" altLang="en-US" sz="2800" b="1" dirty="0">
              <a:solidFill>
                <a:srgbClr val="A50021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eaLnBrk="1" hangingPunct="1">
              <a:lnSpc>
                <a:spcPct val="115000"/>
              </a:lnSpc>
              <a:spcBef>
                <a:spcPts val="5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肯定句：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主语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+ will +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动词原形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（宾语）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其他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15000"/>
              </a:lnSpc>
              <a:spcBef>
                <a:spcPts val="5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Some day people will go to the moon.</a:t>
            </a:r>
          </a:p>
          <a:p>
            <a:pPr eaLnBrk="1" hangingPunct="1">
              <a:lnSpc>
                <a:spcPct val="115000"/>
              </a:lnSpc>
              <a:spcBef>
                <a:spcPts val="5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否定句：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will  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的后面加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not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。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will not 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缩写为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won’t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。</a:t>
            </a:r>
            <a:r>
              <a:rPr lang="zh-CN" altLang="en-US" sz="28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   </a:t>
            </a:r>
          </a:p>
          <a:p>
            <a:pPr eaLnBrk="1" hangingPunct="1">
              <a:lnSpc>
                <a:spcPct val="115000"/>
              </a:lnSpc>
              <a:spcBef>
                <a:spcPts val="5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They won’t use books.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ts val="5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一般疑问句：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把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will 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提到句子主语之前，结尾用问号。</a:t>
            </a:r>
            <a:endParaRPr lang="zh-CN" altLang="en-US" sz="2800" b="1" dirty="0">
              <a:solidFill>
                <a:srgbClr val="A5002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ts val="5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Will students go to school in the future?</a:t>
            </a:r>
            <a:endParaRPr lang="en-US" altLang="zh-CN" sz="28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ts val="5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特殊疑问句：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特殊疑问词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+will +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主语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动词原形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其他？</a:t>
            </a:r>
            <a:endParaRPr lang="zh-CN" altLang="en-US" sz="2800" b="1" dirty="0">
              <a:solidFill>
                <a:srgbClr val="A5002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ts val="5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What will you do in the future?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ldLvl="0"/>
      <p:bldP spid="14338" grpId="1" bldLvl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 txBox="1">
            <a:spLocks noChangeArrowheads="1"/>
          </p:cNvSpPr>
          <p:nvPr/>
        </p:nvSpPr>
        <p:spPr bwMode="auto">
          <a:xfrm>
            <a:off x="301625" y="635000"/>
            <a:ext cx="85407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3200" b="1" dirty="0">
                <a:solidFill>
                  <a:srgbClr val="FF0000"/>
                </a:solidFill>
              </a:rPr>
              <a:t>一般将来时两种基本句式的区别</a:t>
            </a:r>
          </a:p>
        </p:txBody>
      </p:sp>
      <p:sp>
        <p:nvSpPr>
          <p:cNvPr id="16387" name="内容占位符 2"/>
          <p:cNvSpPr txBox="1">
            <a:spLocks noChangeArrowheads="1"/>
          </p:cNvSpPr>
          <p:nvPr/>
        </p:nvSpPr>
        <p:spPr bwMode="auto">
          <a:xfrm>
            <a:off x="301625" y="1168400"/>
            <a:ext cx="8540750" cy="53451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在初中阶段，“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going to+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动词原形”和“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will+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动词原形”这两种表示将来时态的结构不作过多的区分。但在现代英语中，特别是在口语中，表示将来时多用“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going to+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动词原形”这一形式。“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going to+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动词原形”表示一个事先考虑好的意图，相当于“打算、计划、准备”，而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则表示未经事先考虑的意图。</a:t>
            </a:r>
            <a:r>
              <a:rPr lang="zh-CN" altLang="en-US" sz="2800" b="1" noProof="1">
                <a:latin typeface="Times New Roman" panose="02020603050405020304" pitchFamily="18" charset="0"/>
                <a:sym typeface="+mn-ea"/>
              </a:rPr>
              <a:t>例：</a:t>
            </a:r>
            <a:r>
              <a:rPr lang="en-US" altLang="zh-CN" sz="2800" b="1" noProof="1">
                <a:latin typeface="Times New Roman" panose="02020603050405020304" pitchFamily="18" charset="0"/>
                <a:sym typeface="+mn-ea"/>
              </a:rPr>
              <a:t>There is going to be a meeting in the hall. 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She will be eighteen next year. </a:t>
            </a:r>
            <a:endParaRPr lang="zh-CN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ldLvl="0"/>
      <p:bldP spid="16387" grpId="0" bldLvl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85738" y="2119313"/>
            <a:ext cx="91440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1. We have a club. Please____ it .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A. join      B. join in      C. take part in    D. take part 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2.The winter holiday is coming, We’ll have a ______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holiday.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A. four-week’s            B. four week’s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C. four-week                D. four weeks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1676400" y="532760"/>
            <a:ext cx="5562600" cy="768346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Exercises</a:t>
            </a:r>
            <a:endParaRPr lang="zh-CN" altLang="en-US" sz="4400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5606" name="文本框 7"/>
          <p:cNvSpPr txBox="1">
            <a:spLocks noChangeArrowheads="1"/>
          </p:cNvSpPr>
          <p:nvPr/>
        </p:nvSpPr>
        <p:spPr bwMode="auto">
          <a:xfrm>
            <a:off x="433388" y="1501775"/>
            <a:ext cx="7353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</a:rPr>
              <a:t>一、单项选择。</a:t>
            </a:r>
          </a:p>
        </p:txBody>
      </p:sp>
      <p:pic>
        <p:nvPicPr>
          <p:cNvPr id="2" name="Picture 2" descr="D:\Documents\Tencent Files\1902714519\Image\C2C\0H{XOGKJMY6R7LOOD1DP@GK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33838" y="2816225"/>
            <a:ext cx="63976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Documents\Tencent Files\1902714519\Image\C2C\0H{XOGKJMY6R7LOOD1DP@GK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3388" y="5391150"/>
            <a:ext cx="63976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2"/>
          <p:cNvSpPr txBox="1">
            <a:spLocks noChangeArrowheads="1"/>
          </p:cNvSpPr>
          <p:nvPr/>
        </p:nvSpPr>
        <p:spPr bwMode="auto">
          <a:xfrm>
            <a:off x="398463" y="555625"/>
            <a:ext cx="8507412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3. I really look forward to_____ Hong Kong. 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A. visited       B. visiting      C. visits       D. visit 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4. We are going to share our _______ on learning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foreign languages with you.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A. experience     B. experiences    C. the experience  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5. Take out your notebooks. Please_______ what I tell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you.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A. write it down         B. write down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C. write down it         D. will write it down</a:t>
            </a:r>
            <a:endParaRPr lang="zh-CN" altLang="en-US" dirty="0"/>
          </a:p>
        </p:txBody>
      </p:sp>
      <p:pic>
        <p:nvPicPr>
          <p:cNvPr id="4" name="Picture 2" descr="D:\Documents\Tencent Files\1902714519\Image\C2C\0H{XOGKJMY6R7LOOD1DP@GK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65413" y="1349375"/>
            <a:ext cx="63976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Documents\Tencent Files\1902714519\Image\C2C\0H{XOGKJMY6R7LOOD1DP@GK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75075" y="5070475"/>
            <a:ext cx="6397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D:\Documents\Tencent Files\1902714519\Image\C2C\0H{XOGKJMY6R7LOOD1DP@GK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5475" y="3224213"/>
            <a:ext cx="63976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本框 2"/>
          <p:cNvSpPr txBox="1">
            <a:spLocks noChangeArrowheads="1"/>
          </p:cNvSpPr>
          <p:nvPr/>
        </p:nvSpPr>
        <p:spPr bwMode="auto">
          <a:xfrm>
            <a:off x="398463" y="555625"/>
            <a:ext cx="8507412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6. Look at those clouds. I'm afraid it _____ soon.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A. is going to rain        B. is raining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C. will not rain             D. does rain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7. He _______ in his garden every morning next year.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A. will work                B. works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C. worked                   D. is working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8. They _______ a basketball match next Sunday.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A. watch                      B. will watch  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C. watched                   D. are watching</a:t>
            </a:r>
          </a:p>
        </p:txBody>
      </p:sp>
      <p:pic>
        <p:nvPicPr>
          <p:cNvPr id="4" name="Picture 2" descr="D:\Documents\Tencent Files\1902714519\Image\C2C\0H{XOGKJMY6R7LOOD1DP@GK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5625" y="1338263"/>
            <a:ext cx="63976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Documents\Tencent Files\1902714519\Image\C2C\0H{XOGKJMY6R7LOOD1DP@GK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44925" y="5116513"/>
            <a:ext cx="63976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D:\Documents\Tencent Files\1902714519\Image\C2C\0H{XOGKJMY6R7LOOD1DP@GK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5625" y="3219450"/>
            <a:ext cx="6397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09550" y="1317625"/>
            <a:ext cx="85010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1. </a:t>
            </a:r>
            <a:r>
              <a:rPr lang="zh-CN" altLang="en-US" sz="2800" b="1"/>
              <a:t>他设立一个组织，专门帮助贫穷的人。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658813" y="187325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</a:rPr>
              <a:t> He set up an </a:t>
            </a:r>
            <a:r>
              <a:rPr lang="en-US" altLang="zh-CN" sz="2800" b="1" u="sng">
                <a:latin typeface="Times New Roman" panose="02020603050405020304" pitchFamily="18" charset="0"/>
              </a:rPr>
              <a:t>                      </a:t>
            </a:r>
            <a:r>
              <a:rPr lang="en-US" altLang="zh-CN" sz="2800" b="1">
                <a:latin typeface="Times New Roman" panose="02020603050405020304" pitchFamily="18" charset="0"/>
              </a:rPr>
              <a:t> to help the poor.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287338" y="2560638"/>
            <a:ext cx="8501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2. </a:t>
            </a:r>
            <a:r>
              <a:rPr lang="zh-CN" altLang="en-US" sz="2800" b="1"/>
              <a:t>我想参加夏令营活动。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658813" y="3167063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</a:rPr>
              <a:t> I want to </a:t>
            </a:r>
            <a:r>
              <a:rPr lang="en-US" altLang="zh-CN" sz="2800" b="1" u="sng">
                <a:latin typeface="Times New Roman" panose="02020603050405020304" pitchFamily="18" charset="0"/>
              </a:rPr>
              <a:t>                     </a:t>
            </a:r>
            <a:r>
              <a:rPr lang="en-US" altLang="zh-CN" sz="2800" b="1">
                <a:latin typeface="Times New Roman" panose="02020603050405020304" pitchFamily="18" charset="0"/>
              </a:rPr>
              <a:t> the Summer Camp.</a:t>
            </a:r>
          </a:p>
        </p:txBody>
      </p:sp>
      <p:sp>
        <p:nvSpPr>
          <p:cNvPr id="28678" name="文本框 7"/>
          <p:cNvSpPr txBox="1">
            <a:spLocks noChangeArrowheads="1"/>
          </p:cNvSpPr>
          <p:nvPr/>
        </p:nvSpPr>
        <p:spPr bwMode="auto">
          <a:xfrm>
            <a:off x="361950" y="655638"/>
            <a:ext cx="73533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</a:rPr>
              <a:t>二、根据汉语意思完成句子。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813050" y="1874838"/>
            <a:ext cx="28289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organization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282825" y="3108325"/>
            <a:ext cx="26558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take part in</a:t>
            </a:r>
          </a:p>
        </p:txBody>
      </p:sp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361950" y="3833813"/>
            <a:ext cx="85010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3. </a:t>
            </a:r>
            <a:r>
              <a:rPr lang="zh-CN" altLang="en-US" sz="2800" b="1"/>
              <a:t>我们常常同甘共苦。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782638" y="4465638"/>
            <a:ext cx="865346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</a:rPr>
              <a:t>We always </a:t>
            </a:r>
            <a:r>
              <a:rPr lang="en-US" altLang="zh-CN" sz="2800" b="1" u="sng">
                <a:latin typeface="Times New Roman" panose="02020603050405020304" pitchFamily="18" charset="0"/>
              </a:rPr>
              <a:t>           </a:t>
            </a:r>
            <a:r>
              <a:rPr lang="en-US" altLang="zh-CN" sz="2800" b="1">
                <a:latin typeface="Times New Roman" panose="02020603050405020304" pitchFamily="18" charset="0"/>
              </a:rPr>
              <a:t> happiness and sadness with each other.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546350" y="4465638"/>
            <a:ext cx="1041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share</a:t>
            </a:r>
          </a:p>
        </p:txBody>
      </p:sp>
      <p:sp>
        <p:nvSpPr>
          <p:cNvPr id="19460" name="矩形 3"/>
          <p:cNvSpPr>
            <a:spLocks noChangeArrowheads="1"/>
          </p:cNvSpPr>
          <p:nvPr/>
        </p:nvSpPr>
        <p:spPr bwMode="auto">
          <a:xfrm>
            <a:off x="369888" y="5353050"/>
            <a:ext cx="77152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4. </a:t>
            </a:r>
            <a:r>
              <a:rPr lang="zh-CN" altLang="en-US" sz="2800" b="1">
                <a:latin typeface="Times New Roman" panose="02020603050405020304" pitchFamily="18" charset="0"/>
              </a:rPr>
              <a:t>将来每个人都有一台计算机。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658813" y="5983288"/>
            <a:ext cx="893921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zh-CN" sz="2800" b="1">
                <a:ea typeface="微软雅黑" panose="020B0503020204020204" pitchFamily="34" charset="-122"/>
              </a:rPr>
              <a:t> </a:t>
            </a:r>
            <a:r>
              <a:rPr lang="en-US" altLang="zh-CN" sz="2800" b="1" u="sng">
                <a:ea typeface="微软雅黑" panose="020B0503020204020204" pitchFamily="34" charset="-122"/>
              </a:rPr>
              <a:t>                                                                             </a:t>
            </a:r>
            <a:r>
              <a:rPr lang="en-US" altLang="zh-CN" sz="2800" b="1"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27075" y="5948363"/>
            <a:ext cx="76549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Everyone will have a computer in the future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  <p:bldP spid="17414" grpId="0"/>
      <p:bldP spid="2" grpId="0"/>
      <p:bldP spid="3" grpId="0"/>
      <p:bldP spid="18434" grpId="0"/>
      <p:bldP spid="18435" grpId="0"/>
      <p:bldP spid="4" grpId="0"/>
      <p:bldP spid="19460" grpId="0"/>
      <p:bldP spid="19461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601524"/>
            <a:ext cx="5562600" cy="769441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Summary</a:t>
            </a:r>
            <a:endParaRPr lang="zh-CN" altLang="en-US" sz="4400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363538" y="1522413"/>
            <a:ext cx="9091612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742950" indent="-742950" eaLnBrk="0" hangingPunct="0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Words and phrases: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organize, camp, share,</a:t>
            </a:r>
          </a:p>
          <a:p>
            <a:pPr marL="742950" indent="-742950" eaLnBrk="0" hangingPunct="0">
              <a:lnSpc>
                <a:spcPct val="11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fish at the lake, do well in, summer camp, </a:t>
            </a:r>
          </a:p>
          <a:p>
            <a:pPr marL="742950" indent="-742950" eaLnBrk="0" hangingPunct="0">
              <a:lnSpc>
                <a:spcPct val="11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at the same time, write down, share...with</a:t>
            </a:r>
          </a:p>
          <a:p>
            <a:pPr marL="742950" indent="-742950" eaLnBrk="0" hangingPunct="0">
              <a:lnSpc>
                <a:spcPct val="11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2. Sentences</a:t>
            </a:r>
            <a:r>
              <a:rPr lang="zh-CN" altLang="zh-CN" sz="3200" b="1" dirty="0">
                <a:latin typeface="Times New Roman" panose="02020603050405020304" pitchFamily="18" charset="0"/>
              </a:rPr>
              <a:t>：</a:t>
            </a:r>
          </a:p>
          <a:p>
            <a:pPr marL="742950" indent="-742950" eaLnBrk="0" hangingPunct="0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(1) Our school organized a special 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two­week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summer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742950" indent="-742950" eaLnBrk="0" hangingPunct="0">
              <a:lnSpc>
                <a:spcPct val="11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   camp.   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742950" indent="-742950" eaLnBrk="0" hangingPunct="0">
              <a:lnSpc>
                <a:spcPct val="11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(2) </a:t>
            </a:r>
            <a:r>
              <a:rPr lang="en-US" altLang="zh-CN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I will experience a new life in another part of 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 marL="742950" indent="-742950" eaLnBrk="0" hangingPunct="0"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      China.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 marL="742950" indent="-742950" eaLnBrk="0" hangingPunct="0"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 (3) I am going to write down all of my experiences 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 marL="742950" indent="-742950" eaLnBrk="0" hangingPunct="0"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      and share them with you.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08775" y="609600"/>
            <a:ext cx="20542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762000"/>
            <a:ext cx="5562600" cy="769441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Homework</a:t>
            </a:r>
            <a:endParaRPr lang="zh-CN" altLang="en-US" sz="4400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415925" y="1922463"/>
            <a:ext cx="8537575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742950" indent="-742950" eaLnBrk="0" hangingPunct="0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</a:t>
            </a:r>
            <a:r>
              <a:rPr lang="en-US" altLang="zh-CN" sz="3200" b="1" dirty="0">
                <a:latin typeface="Comic Sans MS" panose="030F0702030302020204" pitchFamily="66" charset="0"/>
                <a:sym typeface="宋体" panose="02010600030101010101" pitchFamily="2" charset="-122"/>
              </a:rPr>
              <a:t>Read and recite the words in this unit.</a:t>
            </a:r>
          </a:p>
          <a:p>
            <a:pPr marL="742950" indent="-742950" eaLnBrk="0" hangingPunct="0">
              <a:lnSpc>
                <a:spcPct val="150000"/>
              </a:lnSpc>
            </a:pPr>
            <a:r>
              <a:rPr lang="en-US" altLang="zh-CN" sz="3200" b="1" dirty="0">
                <a:latin typeface="Comic Sans MS" panose="030F0702030302020204" pitchFamily="66" charset="0"/>
                <a:sym typeface="宋体" panose="02010600030101010101" pitchFamily="2" charset="-122"/>
              </a:rPr>
              <a:t>  Read the texts from Lesson 43 to</a:t>
            </a:r>
          </a:p>
          <a:p>
            <a:pPr marL="742950" indent="-742950" eaLnBrk="0" hangingPunct="0">
              <a:lnSpc>
                <a:spcPct val="150000"/>
              </a:lnSpc>
            </a:pPr>
            <a:r>
              <a:rPr lang="en-US" altLang="zh-CN" sz="3200" b="1" dirty="0">
                <a:latin typeface="Comic Sans MS" panose="030F0702030302020204" pitchFamily="66" charset="0"/>
                <a:sym typeface="宋体" panose="02010600030101010101" pitchFamily="2" charset="-122"/>
              </a:rPr>
              <a:t>  Lesson 48 carefully.</a:t>
            </a:r>
            <a:endParaRPr lang="zh-CN" altLang="en-US" sz="3200" b="1" dirty="0">
              <a:latin typeface="Comic Sans MS" panose="030F0702030302020204" pitchFamily="66" charset="0"/>
            </a:endParaRPr>
          </a:p>
          <a:p>
            <a:pPr marL="742950" indent="-742950" eaLnBrk="0" hangingPunct="0"/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742950" indent="-742950" eaLnBrk="0" hangingPunct="0"/>
            <a:r>
              <a:rPr lang="en-US" altLang="zh-CN" sz="3200" b="1" dirty="0">
                <a:latin typeface="Times New Roman" panose="02020603050405020304" pitchFamily="18" charset="0"/>
              </a:rPr>
              <a:t>2. </a:t>
            </a:r>
            <a:r>
              <a:rPr lang="en-US" altLang="zh-CN" sz="3200" b="1" dirty="0">
                <a:latin typeface="Comic Sans MS" panose="030F0702030302020204" pitchFamily="66" charset="0"/>
                <a:sym typeface="宋体" panose="02010600030101010101" pitchFamily="2" charset="-122"/>
              </a:rPr>
              <a:t>Try to plan your summer holiday and</a:t>
            </a:r>
          </a:p>
          <a:p>
            <a:pPr marL="742950" indent="-742950" eaLnBrk="0" hangingPunct="0">
              <a:lnSpc>
                <a:spcPct val="150000"/>
              </a:lnSpc>
            </a:pPr>
            <a:r>
              <a:rPr lang="en-US" altLang="zh-CN" sz="3200" b="1" dirty="0">
                <a:latin typeface="Comic Sans MS" panose="030F0702030302020204" pitchFamily="66" charset="0"/>
                <a:sym typeface="宋体" panose="02010600030101010101" pitchFamily="2" charset="-122"/>
              </a:rPr>
              <a:t>   write it down</a:t>
            </a:r>
            <a:r>
              <a:rPr lang="en-US" altLang="zh-CN" sz="3200" b="1" dirty="0" smtClean="0">
                <a:latin typeface="Comic Sans MS" panose="030F0702030302020204" pitchFamily="66" charset="0"/>
                <a:sym typeface="宋体" panose="02010600030101010101" pitchFamily="2" charset="-122"/>
              </a:rPr>
              <a:t>. 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8615" y="1536065"/>
            <a:ext cx="864044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eaLnBrk="0" hangingPunct="0">
              <a:defRPr/>
            </a:pPr>
            <a:r>
              <a:rPr lang="en-US" altLang="zh-CN" sz="3600" b="1" noProof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will you do for the summer holiday?</a:t>
            </a:r>
          </a:p>
        </p:txBody>
      </p:sp>
      <p:sp>
        <p:nvSpPr>
          <p:cNvPr id="2" name="TextBox 3"/>
          <p:cNvSpPr txBox="1"/>
          <p:nvPr/>
        </p:nvSpPr>
        <p:spPr>
          <a:xfrm>
            <a:off x="1280881" y="632191"/>
            <a:ext cx="6611434" cy="903603"/>
          </a:xfrm>
          <a:prstGeom prst="rect">
            <a:avLst/>
          </a:prstGeom>
          <a:solidFill>
            <a:srgbClr val="4BACC6">
              <a:lumMod val="50000"/>
            </a:srgb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5280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+mn-ea"/>
                <a:sym typeface="+mn-ea"/>
              </a:rPr>
              <a:t>Lead in</a:t>
            </a:r>
          </a:p>
        </p:txBody>
      </p:sp>
      <p:pic>
        <p:nvPicPr>
          <p:cNvPr id="5126" name="Picture 10" descr="C:\Users\ttjiao\Desktop\课件\素材：7-8B\英语冀教七年级下册（2012年新编）\Unit 8 Summer Holiday Is Coming!\Lesson 48 Li Ming's Summer Holiday\素材\go campin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17688" y="2181225"/>
            <a:ext cx="55086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2254250" y="5956300"/>
            <a:ext cx="572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Will you go camping 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C:\Users\ttjiao\Desktop\课件\素材：7-8B\英语冀教七年级下册（2012年新编）\Unit 8 Summer Holiday Is Coming!\Lesson 48 Li Ming's Summer Holiday\素材\finish summer vacation homewor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2438" y="687388"/>
            <a:ext cx="4803775" cy="312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5562600" y="1317625"/>
            <a:ext cx="4900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do homework</a:t>
            </a:r>
          </a:p>
        </p:txBody>
      </p:sp>
      <p:pic>
        <p:nvPicPr>
          <p:cNvPr id="6148" name="Picture 8" descr="C:\Users\ttjiao\Desktop\课件\素材：7-8B\英语冀教七年级下册（2012年新编）\Unit 8 Summer Holiday Is Coming!\Lesson 48 Li Ming's Summer Holiday\素材\play games with pals 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13188" y="3133725"/>
            <a:ext cx="4962525" cy="32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6"/>
          <p:cNvSpPr txBox="1">
            <a:spLocks noChangeArrowheads="1"/>
          </p:cNvSpPr>
          <p:nvPr/>
        </p:nvSpPr>
        <p:spPr bwMode="auto">
          <a:xfrm>
            <a:off x="679450" y="4503738"/>
            <a:ext cx="30400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play games </a:t>
            </a:r>
          </a:p>
          <a:p>
            <a:pPr eaLnBrk="1" hangingPunct="1"/>
            <a:r>
              <a:rPr lang="en-US" altLang="zh-CN" sz="3200" b="1" dirty="0"/>
              <a:t>with friends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81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755193"/>
            <a:ext cx="7010324" cy="769434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4400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Words and expression</a:t>
            </a:r>
            <a:endParaRPr lang="zh-CN" altLang="en-US" sz="4400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8066" name="矩形 88065"/>
          <p:cNvSpPr>
            <a:spLocks noChangeArrowheads="1"/>
          </p:cNvSpPr>
          <p:nvPr/>
        </p:nvSpPr>
        <p:spPr bwMode="auto">
          <a:xfrm>
            <a:off x="500063" y="1676400"/>
            <a:ext cx="3263900" cy="4400550"/>
          </a:xfrm>
          <a:prstGeom prst="rect">
            <a:avLst/>
          </a:prstGeom>
          <a:solidFill>
            <a:schemeClr val="bg1">
              <a:alpha val="2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r" eaLnBrk="0" hangingPunct="0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organize</a:t>
            </a:r>
          </a:p>
          <a:p>
            <a:pPr marL="342900" indent="-342900" algn="r" eaLnBrk="0" hangingPunct="0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camp</a:t>
            </a:r>
          </a:p>
          <a:p>
            <a:pPr marL="342900" indent="-342900" algn="r" eaLnBrk="0" hangingPunct="0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share</a:t>
            </a:r>
          </a:p>
          <a:p>
            <a:pPr marL="342900" indent="-342900" algn="r" eaLnBrk="0" hangingPunct="0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fish at the lake</a:t>
            </a:r>
          </a:p>
          <a:p>
            <a:pPr marL="342900" indent="-342900" algn="r" eaLnBrk="0" hangingPunct="0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 well in</a:t>
            </a:r>
          </a:p>
          <a:p>
            <a:pPr marL="342900" indent="-342900" algn="r" eaLnBrk="0" hangingPunct="0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summer camp</a:t>
            </a:r>
          </a:p>
          <a:p>
            <a:pPr marL="342900" indent="-342900" algn="r" eaLnBrk="0" hangingPunct="0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at the same time</a:t>
            </a:r>
          </a:p>
          <a:p>
            <a:pPr marL="342900" indent="-342900" algn="r" eaLnBrk="0" hangingPunct="0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take part in</a:t>
            </a:r>
          </a:p>
          <a:p>
            <a:pPr marL="342900" indent="-342900" algn="r" eaLnBrk="0" hangingPunct="0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write down</a:t>
            </a:r>
          </a:p>
          <a:p>
            <a:pPr marL="342900" indent="-342900" algn="r" eaLnBrk="0" hangingPunct="0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share...with...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67" name="矩形 88066"/>
          <p:cNvSpPr>
            <a:spLocks noChangeArrowheads="1"/>
          </p:cNvSpPr>
          <p:nvPr/>
        </p:nvSpPr>
        <p:spPr bwMode="auto">
          <a:xfrm>
            <a:off x="3970338" y="1676400"/>
            <a:ext cx="4389437" cy="4400550"/>
          </a:xfrm>
          <a:prstGeom prst="rect">
            <a:avLst/>
          </a:prstGeom>
          <a:solidFill>
            <a:srgbClr val="66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3400" indent="-533400" eaLnBrk="0" hangingPunct="0">
              <a:buClr>
                <a:schemeClr val="bg1"/>
              </a:buClr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组织</a:t>
            </a:r>
          </a:p>
          <a:p>
            <a:pPr marL="533400" indent="-533400" eaLnBrk="0" hangingPunct="0">
              <a:buClr>
                <a:schemeClr val="bg1"/>
              </a:buClr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露营；营地</a:t>
            </a:r>
          </a:p>
          <a:p>
            <a:pPr marL="533400" indent="-533400" eaLnBrk="0" hangingPunct="0">
              <a:buClr>
                <a:schemeClr val="bg1"/>
              </a:buClr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分享；合用</a:t>
            </a:r>
          </a:p>
          <a:p>
            <a:pPr marL="533400" indent="-533400" eaLnBrk="0" hangingPunct="0">
              <a:buClr>
                <a:schemeClr val="bg1"/>
              </a:buClr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在湖边钓鱼</a:t>
            </a:r>
          </a:p>
          <a:p>
            <a:pPr marL="533400" indent="-533400" eaLnBrk="0" hangingPunct="0">
              <a:buClr>
                <a:schemeClr val="bg1"/>
              </a:buClr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在…...方面做得好</a:t>
            </a:r>
          </a:p>
          <a:p>
            <a:pPr marL="533400" indent="-533400" eaLnBrk="0" hangingPunct="0">
              <a:buClr>
                <a:schemeClr val="bg1"/>
              </a:buClr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夏令营</a:t>
            </a:r>
          </a:p>
          <a:p>
            <a:pPr marL="533400" indent="-533400" eaLnBrk="0" hangingPunct="0">
              <a:buClr>
                <a:schemeClr val="bg1"/>
              </a:buClr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与此同时</a:t>
            </a:r>
          </a:p>
          <a:p>
            <a:pPr marL="533400" indent="-533400" eaLnBrk="0" hangingPunct="0">
              <a:buClr>
                <a:schemeClr val="bg1"/>
              </a:buClr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参加</a:t>
            </a:r>
          </a:p>
          <a:p>
            <a:pPr marL="533400" indent="-533400" eaLnBrk="0" hangingPunct="0">
              <a:buClr>
                <a:schemeClr val="bg1"/>
              </a:buClr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写下</a:t>
            </a:r>
          </a:p>
          <a:p>
            <a:pPr marL="533400" indent="-533400" eaLnBrk="0" hangingPunct="0">
              <a:buClr>
                <a:schemeClr val="bg1"/>
              </a:buClr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分享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nimBg="1"/>
      <p:bldP spid="880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tjiao\Desktop\课件\素材：7-8B\英语冀教七年级下册（2012年新编）\Unit 8 Summer Holiday Is Coming!\Lesson 48 Li Ming's Summer Holiday\素材\shar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638" y="822325"/>
            <a:ext cx="2801937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76238" y="4733925"/>
            <a:ext cx="28336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share with </a:t>
            </a:r>
          </a:p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friend </a:t>
            </a:r>
          </a:p>
        </p:txBody>
      </p:sp>
      <p:pic>
        <p:nvPicPr>
          <p:cNvPr id="8196" name="Picture 2" descr="D:\科大讯飞\资源库\2014 暑期 平台资源\上海教育（三起）3、4、6、7、8、9、\上海教育6、7、8、9、\英语上教七年级上册（2012年新编）\Module 4 Fun time\Unit 7 School clubs\素材\summer camp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65475" y="822325"/>
            <a:ext cx="2860675" cy="357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209925" y="4733925"/>
            <a:ext cx="28622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summer camp </a:t>
            </a:r>
          </a:p>
        </p:txBody>
      </p:sp>
      <p:pic>
        <p:nvPicPr>
          <p:cNvPr id="8198" name="Picture 2" descr="D:\科大讯飞\资源库\2014 暑期 平台资源\重庆大学（三起）5、6\重庆大学（三起）五年级上册（2013年新编）\Unit 2 Our Favourite Sports\Lesson 2\素材\go fishing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72188" y="822325"/>
            <a:ext cx="2849562" cy="357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5938838" y="4733925"/>
            <a:ext cx="311626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fish at the </a:t>
            </a:r>
          </a:p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lake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文本框 67585"/>
          <p:cNvSpPr txBox="1">
            <a:spLocks noChangeArrowheads="1"/>
          </p:cNvSpPr>
          <p:nvPr/>
        </p:nvSpPr>
        <p:spPr bwMode="auto">
          <a:xfrm>
            <a:off x="523875" y="3022600"/>
            <a:ext cx="8497888" cy="3516313"/>
          </a:xfrm>
          <a:prstGeom prst="rect">
            <a:avLst/>
          </a:prstGeom>
          <a:solidFill>
            <a:schemeClr val="bg2">
              <a:alpha val="1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bg1"/>
              </a:buClr>
            </a:pPr>
            <a:r>
              <a:rPr lang="en-US" altLang="zh-CN" sz="2700" b="1">
                <a:latin typeface="Times New Roman" panose="02020603050405020304" pitchFamily="18" charset="0"/>
              </a:rPr>
              <a:t>Hi Jenny,</a:t>
            </a:r>
          </a:p>
          <a:p>
            <a:pPr eaLnBrk="1" hangingPunct="1">
              <a:lnSpc>
                <a:spcPct val="135000"/>
              </a:lnSpc>
              <a:buClr>
                <a:schemeClr val="bg1"/>
              </a:buClr>
            </a:pPr>
            <a:r>
              <a:rPr lang="en-US" altLang="zh-CN" sz="2700" b="1">
                <a:latin typeface="Times New Roman" panose="02020603050405020304" pitchFamily="18" charset="0"/>
              </a:rPr>
              <a:t>Walk in the forest! Fish at the lake! Listen to the birds! You are so lucky!</a:t>
            </a:r>
          </a:p>
          <a:p>
            <a:pPr eaLnBrk="1" hangingPunct="1">
              <a:lnSpc>
                <a:spcPct val="135000"/>
              </a:lnSpc>
              <a:buClr>
                <a:schemeClr val="bg1"/>
              </a:buClr>
            </a:pPr>
            <a:r>
              <a:rPr lang="en-US" altLang="zh-CN" sz="2700" b="1">
                <a:latin typeface="Times New Roman" panose="02020603050405020304" pitchFamily="18" charset="0"/>
              </a:rPr>
              <a:t>Yes, another school year is over! I did well in my exams, too. Our school organized a special two-week summer camp. I am going to the countryside. </a:t>
            </a:r>
          </a:p>
        </p:txBody>
      </p:sp>
      <p:pic>
        <p:nvPicPr>
          <p:cNvPr id="9219" name="图片 67587" descr="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3875" y="1295400"/>
            <a:ext cx="8097838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05000" y="525324"/>
            <a:ext cx="5562600" cy="769432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Presentation</a:t>
            </a:r>
            <a:endParaRPr lang="zh-CN" altLang="en-US" sz="4400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" name="L48课文朗读.mp3">
            <a:hlinkClick r:id="" action="ppaction://media"/>
          </p:cNvPr>
          <p:cNvPicPr>
            <a:picLocks noRo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600075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11" fill="hold" display="1">
                  <p:stCondLst>
                    <p:cond delay="indefinite"/>
                  </p:stCondLst>
                  <p:endCondLst>
                    <p:cond evt="onNext" delay="indefinite">
                      <p:tgtEl>
                        <p:sldTgt/>
                      </p:tgtEl>
                    </p:cond>
                    <p:cond evt="onPrev" delay="indefinite">
                      <p:tgtEl>
                        <p:sldTgt/>
                      </p:tgtEl>
                    </p:cond>
                    <p:cond evt="onStopAudio" delay="indefinite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6758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文本框 68609"/>
          <p:cNvSpPr txBox="1">
            <a:spLocks noChangeArrowheads="1"/>
          </p:cNvSpPr>
          <p:nvPr/>
        </p:nvSpPr>
        <p:spPr bwMode="auto">
          <a:xfrm>
            <a:off x="322263" y="742950"/>
            <a:ext cx="8497887" cy="5695950"/>
          </a:xfrm>
          <a:prstGeom prst="rect">
            <a:avLst/>
          </a:prstGeom>
          <a:solidFill>
            <a:schemeClr val="bg2">
              <a:alpha val="1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  <a:buClr>
                <a:schemeClr val="bg1"/>
              </a:buClr>
            </a:pPr>
            <a:r>
              <a:rPr lang="en-US" altLang="zh-CN" sz="2700" b="1">
                <a:latin typeface="Times New Roman" panose="02020603050405020304" pitchFamily="18" charset="0"/>
              </a:rPr>
              <a:t>I will stay with a  family in their home. At the same time, a kid from the countryside will come and live in my home. During the two weeks, we are going to take part in many activities. I will experience a new life in another part of China. I am going to write down all of my experiences and share them with you. It will be fun. I am really looking forward to it!</a:t>
            </a:r>
          </a:p>
          <a:p>
            <a:pPr eaLnBrk="1" hangingPunct="1">
              <a:lnSpc>
                <a:spcPct val="135000"/>
              </a:lnSpc>
              <a:buClr>
                <a:schemeClr val="bg1"/>
              </a:buClr>
            </a:pPr>
            <a:r>
              <a:rPr lang="en-US" altLang="zh-CN" sz="2700" b="1">
                <a:latin typeface="Times New Roman" panose="02020603050405020304" pitchFamily="18" charset="0"/>
              </a:rPr>
              <a:t>Enjoy your summer!</a:t>
            </a:r>
          </a:p>
          <a:p>
            <a:pPr eaLnBrk="1" hangingPunct="1">
              <a:lnSpc>
                <a:spcPct val="135000"/>
              </a:lnSpc>
              <a:buClr>
                <a:schemeClr val="bg1"/>
              </a:buClr>
            </a:pPr>
            <a:r>
              <a:rPr lang="en-US" altLang="zh-CN" sz="2700" b="1">
                <a:latin typeface="Times New Roman" panose="02020603050405020304" pitchFamily="18" charset="0"/>
              </a:rPr>
              <a:t>Your friend, </a:t>
            </a:r>
          </a:p>
          <a:p>
            <a:pPr eaLnBrk="1" hangingPunct="1">
              <a:lnSpc>
                <a:spcPct val="135000"/>
              </a:lnSpc>
              <a:buClr>
                <a:schemeClr val="bg1"/>
              </a:buClr>
            </a:pPr>
            <a:r>
              <a:rPr lang="en-US" altLang="zh-CN" sz="2700" b="1">
                <a:latin typeface="Times New Roman" panose="02020603050405020304" pitchFamily="18" charset="0"/>
              </a:rPr>
              <a:t>Li Ming</a:t>
            </a:r>
          </a:p>
        </p:txBody>
      </p:sp>
      <p:pic>
        <p:nvPicPr>
          <p:cNvPr id="10243" name="图片 68611" descr="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2575" y="4065588"/>
            <a:ext cx="353377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23"/>
          <p:cNvSpPr txBox="1">
            <a:spLocks noChangeArrowheads="1"/>
          </p:cNvSpPr>
          <p:nvPr/>
        </p:nvSpPr>
        <p:spPr bwMode="auto">
          <a:xfrm>
            <a:off x="311150" y="1347788"/>
            <a:ext cx="8520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Read the lesson and write true (T) or false (F).</a:t>
            </a: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539750" y="1931988"/>
            <a:ext cx="8604250" cy="576262"/>
          </a:xfrm>
          <a:prstGeom prst="rect">
            <a:avLst/>
          </a:prstGeom>
          <a:gradFill rotWithShape="1">
            <a:gsLst>
              <a:gs pos="0">
                <a:srgbClr val="00CC99">
                  <a:alpha val="29999"/>
                </a:srgbClr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</a:pPr>
            <a:r>
              <a:rPr lang="en-US" altLang="zh-CN" sz="2800" b="1" dirty="0">
                <a:latin typeface="Times New Roman" panose="02020603050405020304" pitchFamily="18" charset="0"/>
              </a:rPr>
              <a:t>1. Li Ming did not do well in his exams.      (   )</a:t>
            </a:r>
          </a:p>
        </p:txBody>
      </p:sp>
      <p:sp>
        <p:nvSpPr>
          <p:cNvPr id="84996" name="Rectangle 4"/>
          <p:cNvSpPr/>
          <p:nvPr/>
        </p:nvSpPr>
        <p:spPr>
          <a:xfrm>
            <a:off x="539750" y="2624138"/>
            <a:ext cx="8064500" cy="936625"/>
          </a:xfrm>
          <a:prstGeom prst="rect">
            <a:avLst/>
          </a:prstGeom>
          <a:gradFill rotWithShape="1">
            <a:gsLst>
              <a:gs pos="0">
                <a:srgbClr val="FF0066">
                  <a:alpha val="29999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12700">
            <a:noFill/>
          </a:ln>
        </p:spPr>
        <p:txBody>
          <a:bodyPr/>
          <a:lstStyle/>
          <a:p>
            <a:pPr marL="342900" indent="-342900" eaLnBrk="0" hangingPunct="0"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2. Li Ming is going to visit his grandparents in</a:t>
            </a:r>
          </a:p>
          <a:p>
            <a:pPr eaLnBrk="0" hangingPunct="0">
              <a:buClr>
                <a:schemeClr val="tx2"/>
              </a:buClr>
              <a:buSzPct val="90000"/>
              <a:buFont typeface="Symbol" panose="05050102010706020507" pitchFamily="18" charset="2"/>
              <a:buNone/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        the countryside.  (   )</a:t>
            </a:r>
          </a:p>
        </p:txBody>
      </p:sp>
      <p:sp>
        <p:nvSpPr>
          <p:cNvPr id="84997" name="Rectangle 4"/>
          <p:cNvSpPr/>
          <p:nvPr/>
        </p:nvSpPr>
        <p:spPr>
          <a:xfrm>
            <a:off x="539750" y="3621088"/>
            <a:ext cx="8064500" cy="933450"/>
          </a:xfrm>
          <a:prstGeom prst="rect">
            <a:avLst/>
          </a:prstGeom>
          <a:gradFill rotWithShape="1">
            <a:gsLst>
              <a:gs pos="0">
                <a:schemeClr val="accent2">
                  <a:alpha val="29999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 w="12700">
            <a:noFill/>
          </a:ln>
        </p:spPr>
        <p:txBody>
          <a:bodyPr/>
          <a:lstStyle/>
          <a:p>
            <a:pPr marL="342900" indent="-342900" eaLnBrk="0" hangingPunct="0"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3. Jenny is going to stay at Li Ming’s home</a:t>
            </a:r>
          </a:p>
          <a:p>
            <a:pPr eaLnBrk="0" hangingPunct="0">
              <a:buClr>
                <a:schemeClr val="tx2"/>
              </a:buClr>
              <a:buSzPct val="90000"/>
              <a:buFont typeface="Symbol" panose="05050102010706020507" pitchFamily="18" charset="2"/>
              <a:buNone/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        during the summer holiday.      (   )</a:t>
            </a:r>
          </a:p>
        </p:txBody>
      </p:sp>
      <p:sp>
        <p:nvSpPr>
          <p:cNvPr id="84999" name="Rectangle 4"/>
          <p:cNvSpPr/>
          <p:nvPr/>
        </p:nvSpPr>
        <p:spPr>
          <a:xfrm>
            <a:off x="539750" y="4643438"/>
            <a:ext cx="8604250" cy="858837"/>
          </a:xfrm>
          <a:prstGeom prst="rect">
            <a:avLst/>
          </a:prstGeom>
          <a:gradFill rotWithShape="1">
            <a:gsLst>
              <a:gs pos="0">
                <a:srgbClr val="00CC99">
                  <a:alpha val="29999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12700">
            <a:noFill/>
          </a:ln>
        </p:spPr>
        <p:txBody>
          <a:bodyPr/>
          <a:lstStyle/>
          <a:p>
            <a:pPr marL="342900" indent="-342900" eaLnBrk="0" hangingPunct="0"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4. Li Ming will stay in the countryside for </a:t>
            </a:r>
          </a:p>
          <a:p>
            <a:pPr eaLnBrk="0" hangingPunct="0">
              <a:buClr>
                <a:schemeClr val="tx2"/>
              </a:buClr>
              <a:buSzPct val="90000"/>
              <a:buFont typeface="Symbol" panose="05050102010706020507" pitchFamily="18" charset="2"/>
              <a:buNone/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        fourteen days.      (   )</a:t>
            </a:r>
          </a:p>
        </p:txBody>
      </p:sp>
      <p:sp>
        <p:nvSpPr>
          <p:cNvPr id="85000" name="Rectangle 4"/>
          <p:cNvSpPr/>
          <p:nvPr/>
        </p:nvSpPr>
        <p:spPr>
          <a:xfrm>
            <a:off x="539750" y="5616575"/>
            <a:ext cx="8470900" cy="1008063"/>
          </a:xfrm>
          <a:prstGeom prst="rect">
            <a:avLst/>
          </a:prstGeom>
          <a:gradFill rotWithShape="1">
            <a:gsLst>
              <a:gs pos="0">
                <a:srgbClr val="FF0066">
                  <a:alpha val="29999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12700">
            <a:noFill/>
          </a:ln>
        </p:spPr>
        <p:txBody>
          <a:bodyPr/>
          <a:lstStyle/>
          <a:p>
            <a:pPr marL="342900" indent="-342900" eaLnBrk="0" hangingPunct="0"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5. Li Ming is going to write down all of his</a:t>
            </a:r>
          </a:p>
          <a:p>
            <a:pPr eaLnBrk="0" hangingPunct="0">
              <a:buClr>
                <a:schemeClr val="tx2"/>
              </a:buClr>
              <a:buSzPct val="90000"/>
              <a:buFont typeface="Symbol" panose="05050102010706020507" pitchFamily="18" charset="2"/>
              <a:buNone/>
              <a:defRPr/>
            </a:pPr>
            <a:r>
              <a:rPr lang="en-US" altLang="zh-CN" sz="2800" b="1" noProof="1">
                <a:latin typeface="Times New Roman" panose="02020603050405020304" pitchFamily="18" charset="0"/>
              </a:rPr>
              <a:t>        experiences.  (   )</a:t>
            </a:r>
          </a:p>
        </p:txBody>
      </p:sp>
      <p:sp>
        <p:nvSpPr>
          <p:cNvPr id="11272" name="TextBox 5"/>
          <p:cNvSpPr txBox="1">
            <a:spLocks noChangeArrowheads="1"/>
          </p:cNvSpPr>
          <p:nvPr/>
        </p:nvSpPr>
        <p:spPr bwMode="auto">
          <a:xfrm>
            <a:off x="381000" y="609600"/>
            <a:ext cx="3733800" cy="644525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FFFFFF"/>
                </a:solidFill>
                <a:latin typeface="Arial Black" panose="020B0A04020102020204" pitchFamily="34" charset="0"/>
              </a:rPr>
              <a:t>Let’s Do It!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7543800" y="1973263"/>
            <a:ext cx="5048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 b="1">
                <a:solidFill>
                  <a:srgbClr val="FF33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3946525" y="3011488"/>
            <a:ext cx="5048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 b="1">
                <a:solidFill>
                  <a:srgbClr val="FF33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118225" y="4094163"/>
            <a:ext cx="5048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 b="1">
                <a:solidFill>
                  <a:srgbClr val="FF33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114800" y="5067300"/>
            <a:ext cx="5048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 b="1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441700" y="6075363"/>
            <a:ext cx="5048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 b="1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849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0" dur="500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849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0" dur="500"/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5" dur="500"/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0" dur="500"/>
                                        <p:tgtEl>
                                          <p:spTgt spid="849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5" dur="500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0" dur="500"/>
                                        <p:tgtEl>
                                          <p:spTgt spid="84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5" dur="500"/>
                                        <p:tgtEl>
                                          <p:spTgt spid="850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0" dur="500"/>
                                        <p:tgtEl>
                                          <p:spTgt spid="85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5" dur="500"/>
                                        <p:tgtEl>
                                          <p:spTgt spid="85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bldLvl="0" animBg="1"/>
      <p:bldP spid="84995" grpId="0" build="p" animBg="1"/>
      <p:bldP spid="84996" grpId="0" build="p" animBg="1"/>
      <p:bldP spid="84997" grpId="0" build="p" animBg="1"/>
      <p:bldP spid="84999" grpId="0" build="p" animBg="1"/>
      <p:bldP spid="85000" grpId="0" build="p" animBg="1"/>
      <p:bldP spid="52232" grpId="0"/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">
  <a:themeElements>
    <a:clrScheme name="让PPT飞起来丨pptshare.qzone.qq.com 4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3399FF"/>
      </a:accent1>
      <a:accent2>
        <a:srgbClr val="0875F8"/>
      </a:accent2>
      <a:accent3>
        <a:srgbClr val="FFFFFF"/>
      </a:accent3>
      <a:accent4>
        <a:srgbClr val="000000"/>
      </a:accent4>
      <a:accent5>
        <a:srgbClr val="ADCAFF"/>
      </a:accent5>
      <a:accent6>
        <a:srgbClr val="0669E1"/>
      </a:accent6>
      <a:hlink>
        <a:srgbClr val="0E58C4"/>
      </a:hlink>
      <a:folHlink>
        <a:srgbClr val="B2B2B2"/>
      </a:folHlink>
    </a:clrScheme>
    <a:fontScheme name="让PPT飞起来丨pptshare.qzone.qq.com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让PPT飞起来丨pptshare.qzone.qq.com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2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3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4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0E58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主题51</Template>
  <TotalTime>0</TotalTime>
  <Words>1939</Words>
  <Application>Microsoft Office PowerPoint</Application>
  <PresentationFormat>全屏显示(4:3)</PresentationFormat>
  <Paragraphs>245</Paragraphs>
  <Slides>28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3" baseType="lpstr">
      <vt:lpstr>方正舒体</vt:lpstr>
      <vt:lpstr>华文细黑</vt:lpstr>
      <vt:lpstr>华文中宋</vt:lpstr>
      <vt:lpstr>楷体_GB2312</vt:lpstr>
      <vt:lpstr>宋体</vt:lpstr>
      <vt:lpstr>微软雅黑</vt:lpstr>
      <vt:lpstr>Arial</vt:lpstr>
      <vt:lpstr>Arial Black</vt:lpstr>
      <vt:lpstr>Calibri</vt:lpstr>
      <vt:lpstr>Comic Sans MS</vt:lpstr>
      <vt:lpstr>Symbol</vt:lpstr>
      <vt:lpstr>Times New Roman</vt:lpstr>
      <vt:lpstr>Wingdings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2018-05-17T01:32:00Z</dcterms:created>
  <dcterms:modified xsi:type="dcterms:W3CDTF">2023-01-17T00:11:48Z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2052-11.1.0.11294</vt:lpwstr>
  </property>
  <property fmtid="{D5CDD505-2E9C-101B-9397-08002B2CF9AE}" pid="4" name="ICV">
    <vt:lpwstr>FC01BFF4397F4DF08BBE5999A252319A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