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1"/>
  </p:notesMasterIdLst>
  <p:sldIdLst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25FD-A70D-456C-8E2F-2A6F87F3D3F7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37242-B34C-448B-87EC-F8CA766910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57522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7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5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1" y="574765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7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5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1" y="574765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2023-01-11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z13.cn/lizhimingyan/3591.htm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323730" y="1611807"/>
            <a:ext cx="4272704" cy="761048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dist" defTabSz="685800"/>
            <a:r>
              <a:rPr lang="en-US" sz="4500" b="1" dirty="0">
                <a:ln w="28575">
                  <a:noFill/>
                </a:ln>
                <a:solidFill>
                  <a:srgbClr val="FFFFFF">
                    <a:lumMod val="25000"/>
                  </a:srgbClr>
                </a:solidFill>
                <a:cs typeface="+mn-ea"/>
                <a:sym typeface="+mn-lt"/>
              </a:rPr>
              <a:t>18 </a:t>
            </a:r>
            <a:r>
              <a:rPr lang="zh-CN" altLang="en-US" sz="4500" b="1" dirty="0">
                <a:ln w="28575">
                  <a:noFill/>
                </a:ln>
                <a:solidFill>
                  <a:srgbClr val="FFFFFF">
                    <a:lumMod val="25000"/>
                  </a:srgbClr>
                </a:solidFill>
                <a:cs typeface="+mn-ea"/>
                <a:sym typeface="+mn-lt"/>
              </a:rPr>
              <a:t>一颗小桃树</a:t>
            </a:r>
            <a:endParaRPr sz="4500" b="1" dirty="0">
              <a:ln w="28575">
                <a:noFill/>
              </a:ln>
              <a:solidFill>
                <a:srgbClr val="FFFFFF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80900" y="324582"/>
            <a:ext cx="2158365" cy="29908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500" b="1" dirty="0">
                <a:solidFill>
                  <a:srgbClr val="0F5111"/>
                </a:solidFill>
                <a:cs typeface="+mn-ea"/>
                <a:sym typeface="+mn-lt"/>
              </a:rPr>
              <a:t>第  五  单  元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  <a:solidFill>
            <a:srgbClr val="FBE5D6"/>
          </a:solidFill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grpFill/>
            <a:ln>
              <a:solidFill>
                <a:srgbClr val="007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  <a:solidFill>
            <a:srgbClr val="FBE5D6"/>
          </a:solidFill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grpFill/>
            <a:ln>
              <a:solidFill>
                <a:srgbClr val="007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854055" y="2582683"/>
            <a:ext cx="1212056" cy="437674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dist" defTabSz="685800"/>
            <a:r>
              <a:rPr lang="zh-CN" altLang="en-US" sz="2400" b="1" dirty="0">
                <a:ln w="28575">
                  <a:noFill/>
                </a:ln>
                <a:solidFill>
                  <a:srgbClr val="FFFFFF">
                    <a:lumMod val="25000"/>
                  </a:srgbClr>
                </a:solidFill>
                <a:cs typeface="+mn-ea"/>
                <a:sym typeface="+mn-lt"/>
              </a:rPr>
              <a:t>贾平凹</a:t>
            </a:r>
            <a:endParaRPr sz="2400" b="1" dirty="0">
              <a:ln w="28575">
                <a:noFill/>
              </a:ln>
              <a:solidFill>
                <a:srgbClr val="FFFFFF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0" y="413345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defTabSz="6858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kern="0" smtClean="0">
                <a:solidFill>
                  <a:srgbClr val="000000"/>
                </a:solidFill>
                <a:cs typeface="+mn-ea"/>
                <a:sym typeface="+mn-lt"/>
              </a:rPr>
              <a:t>www.PPT818.com</a:t>
            </a:r>
            <a:endParaRPr sz="2000" b="1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1978" y="442799"/>
            <a:ext cx="365629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100" b="1" dirty="0">
                <a:solidFill>
                  <a:srgbClr val="000000"/>
                </a:solidFill>
                <a:cs typeface="+mn-ea"/>
                <a:sym typeface="+mn-lt"/>
              </a:rPr>
              <a:t>3.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本文在叙述中有几条线索？</a:t>
            </a:r>
            <a:endParaRPr lang="zh-CN" altLang="zh-CN" sz="21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9921" y="922932"/>
            <a:ext cx="8052333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    这篇文章有两天线索，小桃树的经历是作为明线贯穿全文的，还有一条是暗线，即作者本人的经历。</a:t>
            </a:r>
            <a:endParaRPr lang="en-US" altLang="zh-CN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5781" y="1610797"/>
            <a:ext cx="7972268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    明线，小桃树的经历：桃核儿埋在角落里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萌芽（嫩绿）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长到二尺来高（瘦，黄，没人理会）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有院墙高了（猪拱，讨人嫌，被遗忘，奶奶照顾）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开花（弱小，遭大雨，花零落，挣扎）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高高的一枝上保留着一个欲绽的花苞。</a:t>
            </a:r>
            <a:endParaRPr lang="zh-CN" altLang="zh-CN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5543" y="2788042"/>
            <a:ext cx="8105324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    暗线，“我”的经历：“我”出生在偏僻落后的山村，从小有梦想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离家出山，进城读书，感到自己渺小，但想干一番事业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长大成人后，方知人世复杂，社会复杂，感到自己太幼稚，太天真了，遭受种种磨难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像小桃树一样，“我”心理“到底还有一朵花呢”，对理想对幸福的追求更加坚定了。</a:t>
            </a:r>
            <a:endParaRPr lang="zh-CN" altLang="zh-CN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5606" y="3965287"/>
            <a:ext cx="8105324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    明线、暗线两条线索交织，使小桃树和“我”建立了联系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小桃树就是另一个“我”，托物言志显得自然、感人。</a:t>
            </a:r>
            <a:endParaRPr lang="zh-CN" altLang="zh-CN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5" name="Picture 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96726" y="933450"/>
            <a:ext cx="1048703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494491" y="357520"/>
            <a:ext cx="2094461" cy="535305"/>
            <a:chOff x="2371" y="690"/>
            <a:chExt cx="3471" cy="1124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写作特色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483862" y="1023736"/>
            <a:ext cx="7083862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zh-CN" b="1" dirty="0">
                <a:solidFill>
                  <a:srgbClr val="0070C0"/>
                </a:solidFill>
                <a:cs typeface="+mn-ea"/>
                <a:sym typeface="+mn-lt"/>
              </a:rPr>
              <a:t>（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1</a:t>
            </a:r>
            <a:r>
              <a:rPr lang="zh-CN" altLang="zh-CN" b="1" dirty="0">
                <a:solidFill>
                  <a:srgbClr val="0070C0"/>
                </a:solidFill>
                <a:cs typeface="+mn-ea"/>
                <a:sym typeface="+mn-lt"/>
              </a:rPr>
              <a:t>）双线并行的结构。</a:t>
            </a:r>
          </a:p>
          <a:p>
            <a:pPr defTabSz="685800"/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    </a:t>
            </a:r>
            <a:r>
              <a:rPr lang="zh-CN" altLang="zh-CN" b="1" dirty="0">
                <a:solidFill>
                  <a:srgbClr val="0070C0"/>
                </a:solidFill>
                <a:cs typeface="+mn-ea"/>
                <a:sym typeface="+mn-lt"/>
              </a:rPr>
              <a:t>本文有明暗两条线索。明线是小桃树的经历：桃核埋在角落里—萌芽（嫩绿）—长到二尺来高（瘦，黄，没人理会）—有院墙高了（被猪拱折，讨人嫌，被遗忘，奶奶照顾）—开花（弱小，遭大雨，花零落，挣扎）—高高的一枝儿上保留着一个欲绽的花苞。暗线：“我”出生在偏僻落后的山村小院，土生土长，生活贫苦。天地狭小，孤陋寡闻—离家出山，进城读书，感到自己渺小，但想干一番事业—长大成人后，方知人世复杂，社会复杂，感到自己太幼稚、太天真了，遭受种种不幸—但像小桃树一样，“我”心里“到底还有一朵花呢”，对理想、对幸福的追求更加坚定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8458" y="637971"/>
            <a:ext cx="7549116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685800"/>
            <a:r>
              <a:rPr lang="zh-CN" altLang="zh-CN" b="1" dirty="0">
                <a:solidFill>
                  <a:srgbClr val="0070C0"/>
                </a:solidFill>
                <a:cs typeface="+mn-ea"/>
                <a:sym typeface="+mn-lt"/>
              </a:rPr>
              <a:t>（</a:t>
            </a:r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2</a:t>
            </a:r>
            <a:r>
              <a:rPr lang="zh-CN" altLang="zh-CN" b="1" dirty="0">
                <a:solidFill>
                  <a:srgbClr val="0070C0"/>
                </a:solidFill>
                <a:cs typeface="+mn-ea"/>
                <a:sym typeface="+mn-lt"/>
              </a:rPr>
              <a:t>）运用托物言志手法。</a:t>
            </a:r>
          </a:p>
          <a:p>
            <a:pPr algn="just" defTabSz="685800"/>
            <a:r>
              <a:rPr lang="en-US" altLang="zh-CN" b="1" dirty="0">
                <a:solidFill>
                  <a:srgbClr val="0070C0"/>
                </a:solidFill>
                <a:cs typeface="+mn-ea"/>
                <a:sym typeface="+mn-lt"/>
              </a:rPr>
              <a:t>    </a:t>
            </a:r>
            <a:r>
              <a:rPr lang="zh-CN" altLang="zh-CN" b="1" dirty="0">
                <a:solidFill>
                  <a:srgbClr val="0070C0"/>
                </a:solidFill>
                <a:cs typeface="+mn-ea"/>
                <a:sym typeface="+mn-lt"/>
              </a:rPr>
              <a:t>本文是一篇托物言志的散文，借一棵小桃树的顽强生长，抒写自己的理想和情志。作者笔下的小桃树瘦弱而顽强，却寄寓着深刻的含义。作者明写小桃树，实际上暗写自己。作者对小桃树顽强生命力的赞美，反映了自己对美好未来、对人生理想的执着追求。</a:t>
            </a:r>
          </a:p>
        </p:txBody>
      </p:sp>
      <p:pic>
        <p:nvPicPr>
          <p:cNvPr id="3" name="Picture 2" descr="中国教育出版网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3101" y="2403605"/>
            <a:ext cx="4290238" cy="243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25476" y="1113235"/>
            <a:ext cx="7907338" cy="20082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  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这一棵小桃树寄寓着作者深厚的情感，带给我们感动。它运用了托物言志的手法，“托物言志”是作者在对事物的进行描绘的过程中，非常巧妙地寄托个人的情感和理念，它具有含蓄美，朦胧美，给读者留下丰富的想象空间。那我们如何学会写托物言志的散文呢？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7369" y="2918458"/>
            <a:ext cx="5543550" cy="1714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625476" y="454310"/>
            <a:ext cx="2094461" cy="535305"/>
            <a:chOff x="2371" y="690"/>
            <a:chExt cx="3471" cy="1124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188" y="791767"/>
            <a:ext cx="7921625" cy="31716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【交流点拨】</a:t>
            </a:r>
            <a:endParaRPr lang="zh-CN" altLang="zh-CN" sz="2100" b="1" kern="100" dirty="0">
              <a:solidFill>
                <a:srgbClr val="000000"/>
              </a:solidFill>
              <a:cs typeface="+mn-ea"/>
              <a:sym typeface="+mn-lt"/>
            </a:endParaRP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    1.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托物言志类的文章，“物”是材料，是作者寄情托意的载体。体物是为了写志，描形是为了传神。写作</a:t>
            </a:r>
            <a:r>
              <a:rPr lang="zh-CN" altLang="en-US" sz="2100" b="1" kern="100" dirty="0">
                <a:solidFill>
                  <a:srgbClr val="0000FF"/>
                </a:solidFill>
                <a:cs typeface="+mn-ea"/>
                <a:sym typeface="+mn-lt"/>
              </a:rPr>
              <a:t>时我们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既要捕捉住“物”的外在的“形”，更要挖掘出“物”的内在的“神”。</a:t>
            </a:r>
            <a:endParaRPr lang="zh-CN" altLang="zh-CN" sz="2100" b="1" kern="100" dirty="0">
              <a:solidFill>
                <a:srgbClr val="000000"/>
              </a:solidFill>
              <a:cs typeface="+mn-ea"/>
              <a:sym typeface="+mn-lt"/>
            </a:endParaRP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    2. 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托物言志类的文章，文中之物不是作者信手拈来的，也非一味刻意搜寻的结果，而是作者的情思感悟与某种外物自身特性的自然契合与沟通。只要是令你心有所动，情有所钟的，都可以由你任意驱遣，把自己对生活的思索和领悟准确形象地揭示出来。</a:t>
            </a:r>
            <a:endParaRPr lang="zh-CN" altLang="zh-CN" sz="2100" b="1" kern="100" dirty="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7698" y="946881"/>
            <a:ext cx="7727211" cy="27838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    3.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托物言志类文章，“言志”与“托物”不能割裂游离，二者在文中浑然天成，要力避人为附会的斧凿之痕。文中所言之志，应是所托之物固有特征给读者的自然启示。</a:t>
            </a:r>
            <a:endParaRPr lang="zh-CN" altLang="zh-CN" sz="2100" b="1" kern="100" dirty="0">
              <a:solidFill>
                <a:srgbClr val="000000"/>
              </a:solidFill>
              <a:cs typeface="+mn-ea"/>
              <a:sym typeface="+mn-lt"/>
            </a:endParaRP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    4.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托物言志类的文章，“志”是作者的主观感受，是作者对生活的独特体验，受作者认识水平和审美情趣的制约，带有明显的时代特征和个性化的色彩。相同的“物”可以表达多样的“志”。</a:t>
            </a:r>
            <a:endParaRPr lang="zh-CN" altLang="zh-CN" sz="2100" b="1" kern="100" dirty="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8175" y="1103710"/>
            <a:ext cx="8255000" cy="42415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请从你平时所阅读的知识中搜集关于“追求梦想”的名言名句。</a:t>
            </a:r>
          </a:p>
        </p:txBody>
      </p:sp>
      <p:sp>
        <p:nvSpPr>
          <p:cNvPr id="4" name="矩形 3"/>
          <p:cNvSpPr/>
          <p:nvPr/>
        </p:nvSpPr>
        <p:spPr>
          <a:xfrm>
            <a:off x="707291" y="1647300"/>
            <a:ext cx="7173913" cy="27838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1.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每片叶子都有开花的梦想，每个人都希望听见掌声响起！</a:t>
            </a: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                                    </a:t>
            </a: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                                    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——熊有才</a:t>
            </a: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2.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一个人的生命应当这样度过</a:t>
            </a: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: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当他回首往事的时候不会因虚度年华而悔恨</a:t>
            </a: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,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也不会因碌碌无为而羞愧</a:t>
            </a: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! </a:t>
            </a: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                                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——保尔·柯察金</a:t>
            </a: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3. 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悲观的人，先被自己打败，然后才被生活打败；</a:t>
            </a:r>
            <a:r>
              <a:rPr lang="en-US" altLang="zh-CN" sz="2100" b="1" kern="100" dirty="0" err="1">
                <a:solidFill>
                  <a:srgbClr val="0000FF"/>
                </a:solidFill>
                <a:cs typeface="+mn-ea"/>
                <a:sym typeface="+mn-lt"/>
                <a:hlinkClick r:id="rId2"/>
              </a:rPr>
              <a:t>乐观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的人，先战胜自己，然后才战胜生活。 </a:t>
            </a: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   </a:t>
            </a: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——汪国真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34362" y="398211"/>
            <a:ext cx="2094461" cy="535305"/>
            <a:chOff x="2371" y="690"/>
            <a:chExt cx="3471" cy="1124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拓展延伸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 bwMode="auto">
          <a:xfrm>
            <a:off x="709801" y="1291856"/>
            <a:ext cx="7864612" cy="2278699"/>
            <a:chOff x="700189" y="1844824"/>
            <a:chExt cx="7864755" cy="1871923"/>
          </a:xfrm>
        </p:grpSpPr>
        <p:sp>
          <p:nvSpPr>
            <p:cNvPr id="2" name="矩形 1"/>
            <p:cNvSpPr/>
            <p:nvPr/>
          </p:nvSpPr>
          <p:spPr>
            <a:xfrm>
              <a:off x="3535328" y="1844824"/>
              <a:ext cx="1852362" cy="4090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 eaLnBrk="0" hangingPunct="0">
                <a:lnSpc>
                  <a:spcPct val="120000"/>
                </a:lnSpc>
                <a:defRPr/>
              </a:pPr>
              <a:r>
                <a:rPr lang="zh-CN" altLang="zh-CN" sz="2400" b="1" kern="100" dirty="0">
                  <a:solidFill>
                    <a:srgbClr val="0000FF"/>
                  </a:solidFill>
                  <a:cs typeface="+mn-ea"/>
                  <a:sym typeface="+mn-lt"/>
                </a:rPr>
                <a:t>一棵小桃树</a:t>
              </a:r>
            </a:p>
          </p:txBody>
        </p:sp>
        <p:grpSp>
          <p:nvGrpSpPr>
            <p:cNvPr id="34821" name="组合 13"/>
            <p:cNvGrpSpPr/>
            <p:nvPr/>
          </p:nvGrpSpPr>
          <p:grpSpPr bwMode="auto">
            <a:xfrm>
              <a:off x="700189" y="2372580"/>
              <a:ext cx="7864755" cy="1344167"/>
              <a:chOff x="564691" y="2782562"/>
              <a:chExt cx="7864755" cy="1344167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64691" y="3211679"/>
                <a:ext cx="1604625" cy="5309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685800" eaLnBrk="0" hangingPunct="0"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小桃树就是“我”的化身</a:t>
                </a: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2482167" y="3196129"/>
                <a:ext cx="4306065" cy="30340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685800" eaLnBrk="0" hangingPunct="0"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小桃树</a:t>
                </a:r>
                <a:r>
                  <a:rPr lang="en-US" altLang="zh-CN" b="1" dirty="0">
                    <a:solidFill>
                      <a:srgbClr val="0000FF"/>
                    </a:solidFill>
                    <a:cs typeface="+mn-ea"/>
                    <a:sym typeface="+mn-lt"/>
                  </a:rPr>
                  <a:t>——</a:t>
                </a: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角落里</a:t>
                </a:r>
                <a:r>
                  <a:rPr lang="en-US" altLang="zh-CN" b="1" dirty="0">
                    <a:solidFill>
                      <a:srgbClr val="0000FF"/>
                    </a:solidFill>
                    <a:cs typeface="+mn-ea"/>
                    <a:sym typeface="+mn-lt"/>
                  </a:rPr>
                  <a:t>——</a:t>
                </a: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遭遇</a:t>
                </a:r>
                <a:r>
                  <a:rPr lang="en-US" altLang="zh-CN" b="1" dirty="0">
                    <a:solidFill>
                      <a:srgbClr val="0000FF"/>
                    </a:solidFill>
                    <a:cs typeface="+mn-ea"/>
                    <a:sym typeface="+mn-lt"/>
                  </a:rPr>
                  <a:t>—-</a:t>
                </a: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花苞欲绽</a:t>
                </a: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2335522" y="3823327"/>
                <a:ext cx="4416674" cy="30340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685800" eaLnBrk="0" hangingPunct="0"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“我”</a:t>
                </a:r>
                <a:r>
                  <a:rPr lang="en-US" altLang="zh-CN" b="1" dirty="0">
                    <a:solidFill>
                      <a:srgbClr val="0000FF"/>
                    </a:solidFill>
                    <a:cs typeface="+mn-ea"/>
                    <a:sym typeface="+mn-lt"/>
                  </a:rPr>
                  <a:t>——</a:t>
                </a: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偏僻小山村</a:t>
                </a:r>
                <a:r>
                  <a:rPr lang="en-US" altLang="zh-CN" b="1" dirty="0">
                    <a:solidFill>
                      <a:srgbClr val="0000FF"/>
                    </a:solidFill>
                    <a:cs typeface="+mn-ea"/>
                    <a:sym typeface="+mn-lt"/>
                  </a:rPr>
                  <a:t>—</a:t>
                </a: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磨难</a:t>
                </a:r>
                <a:r>
                  <a:rPr lang="en-US" altLang="zh-CN" b="1" dirty="0">
                    <a:solidFill>
                      <a:srgbClr val="0000FF"/>
                    </a:solidFill>
                    <a:cs typeface="+mn-ea"/>
                    <a:sym typeface="+mn-lt"/>
                  </a:rPr>
                  <a:t>—</a:t>
                </a: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安慰追求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7161127" y="3186647"/>
                <a:ext cx="1268319" cy="6068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685800" eaLnBrk="0" hangingPunct="0">
                  <a:defRPr/>
                </a:pPr>
                <a:r>
                  <a:rPr lang="zh-CN" altLang="en-US" sz="2100" b="1" dirty="0">
                    <a:solidFill>
                      <a:srgbClr val="0000FF"/>
                    </a:solidFill>
                    <a:cs typeface="+mn-ea"/>
                    <a:sym typeface="+mn-lt"/>
                  </a:rPr>
                  <a:t>两条线索</a:t>
                </a:r>
                <a:endParaRPr lang="en-US" altLang="zh-CN" sz="2100" b="1" dirty="0">
                  <a:solidFill>
                    <a:srgbClr val="0000FF"/>
                  </a:solidFill>
                  <a:cs typeface="+mn-ea"/>
                  <a:sym typeface="+mn-lt"/>
                </a:endParaRPr>
              </a:p>
              <a:p>
                <a:pPr defTabSz="685800" eaLnBrk="0" hangingPunct="0">
                  <a:defRPr/>
                </a:pPr>
                <a:r>
                  <a:rPr lang="zh-CN" altLang="en-US" sz="2100" b="1" dirty="0">
                    <a:solidFill>
                      <a:srgbClr val="0000FF"/>
                    </a:solidFill>
                    <a:cs typeface="+mn-ea"/>
                    <a:sym typeface="+mn-lt"/>
                  </a:rPr>
                  <a:t>一明一暗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3724944" y="2782562"/>
                <a:ext cx="649549" cy="30340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685800" eaLnBrk="0" hangingPunct="0"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环境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4725163" y="2790890"/>
                <a:ext cx="649549" cy="30340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685800" eaLnBrk="0" hangingPunct="0"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经历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5788884" y="2809853"/>
                <a:ext cx="649549" cy="30340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685800" eaLnBrk="0" hangingPunct="0"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cs typeface="+mn-ea"/>
                    <a:sym typeface="+mn-lt"/>
                  </a:rPr>
                  <a:t>现状</a:t>
                </a:r>
              </a:p>
            </p:txBody>
          </p:sp>
          <p:sp>
            <p:nvSpPr>
              <p:cNvPr id="11" name="左大括号 10"/>
              <p:cNvSpPr/>
              <p:nvPr/>
            </p:nvSpPr>
            <p:spPr>
              <a:xfrm>
                <a:off x="2168651" y="3094491"/>
                <a:ext cx="144466" cy="936820"/>
              </a:xfrm>
              <a:prstGeom prst="leftBrace">
                <a:avLst>
                  <a:gd name="adj1" fmla="val 50772"/>
                  <a:gd name="adj2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685800" eaLnBrk="0" hangingPunct="0">
                  <a:defRPr/>
                </a:pPr>
                <a:endParaRPr lang="zh-CN" altLang="en-US" sz="1400" b="1">
                  <a:solidFill>
                    <a:srgbClr val="0000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左大括号 12"/>
              <p:cNvSpPr/>
              <p:nvPr/>
            </p:nvSpPr>
            <p:spPr>
              <a:xfrm flipH="1">
                <a:off x="6816565" y="2952072"/>
                <a:ext cx="144465" cy="1155694"/>
              </a:xfrm>
              <a:prstGeom prst="leftBrace">
                <a:avLst>
                  <a:gd name="adj1" fmla="val 50772"/>
                  <a:gd name="adj2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685800" eaLnBrk="0" hangingPunct="0">
                  <a:defRPr/>
                </a:pPr>
                <a:endParaRPr lang="zh-CN" altLang="en-US" sz="1400" b="1">
                  <a:solidFill>
                    <a:srgbClr val="0000FF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709800" y="565674"/>
            <a:ext cx="2094461" cy="535305"/>
            <a:chOff x="2371" y="690"/>
            <a:chExt cx="3471" cy="1124"/>
          </a:xfrm>
        </p:grpSpPr>
        <p:sp>
          <p:nvSpPr>
            <p:cNvPr id="19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板书设计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 descr="中国教育出版网"/>
          <p:cNvSpPr txBox="1">
            <a:spLocks noChangeArrowheads="1"/>
          </p:cNvSpPr>
          <p:nvPr/>
        </p:nvSpPr>
        <p:spPr bwMode="auto">
          <a:xfrm>
            <a:off x="684372" y="1383506"/>
            <a:ext cx="7704296" cy="100584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150000"/>
              </a:lnSpc>
              <a:buClr>
                <a:srgbClr val="477DEA"/>
              </a:buClr>
              <a:buSzPct val="65000"/>
            </a:pP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选取生活中常见的平凡的事物如竹子、梅花、松树、蜡烛等写一篇小文章来表达自己内心的情感。不少于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150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字。</a:t>
            </a:r>
          </a:p>
        </p:txBody>
      </p:sp>
      <p:pic>
        <p:nvPicPr>
          <p:cNvPr id="35844" name="Picture 5" descr="中国教育出版网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372" y="2962276"/>
            <a:ext cx="3534251" cy="195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606133" y="436841"/>
            <a:ext cx="2094461" cy="535305"/>
            <a:chOff x="2371" y="690"/>
            <a:chExt cx="3471" cy="1124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布置作业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1189" y="1183483"/>
            <a:ext cx="7921625" cy="249221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5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   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上一节课我们读了贾平凹先生的《一棵小桃树》，不仅被作者清新、优美、含蓄的语言风格所折服，更为作者屡遭挫折却不屈命运，与命运抗争的精神所感动。这是作者感悟生活后思想感情的结晶。这堂课</a:t>
            </a: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让我们一起来细细品读</a:t>
            </a: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感受一下它的语言美和手法美。请同学们再次深情朗诵课文。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11189" y="485929"/>
            <a:ext cx="2094461" cy="535305"/>
            <a:chOff x="2371" y="690"/>
            <a:chExt cx="3471" cy="1124"/>
          </a:xfrm>
        </p:grpSpPr>
        <p:sp>
          <p:nvSpPr>
            <p:cNvPr id="5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新课导入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31914" y="1100138"/>
            <a:ext cx="6480175" cy="42415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品析语言，感受“小桃树”形象</a:t>
            </a:r>
            <a:r>
              <a:rPr lang="en-US" altLang="zh-CN" sz="2100" b="1" kern="100" dirty="0">
                <a:solidFill>
                  <a:srgbClr val="0000FF"/>
                </a:solidFill>
                <a:cs typeface="+mn-ea"/>
                <a:sym typeface="+mn-lt"/>
              </a:rPr>
              <a:t> </a:t>
            </a:r>
            <a:endParaRPr lang="zh-CN" altLang="zh-CN" sz="2100" b="1" kern="100" dirty="0">
              <a:solidFill>
                <a:srgbClr val="0000FF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189" y="1571626"/>
            <a:ext cx="7921625" cy="200739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5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  </a:t>
            </a:r>
            <a:r>
              <a:rPr lang="zh-CN" altLang="en-US" sz="2100" b="1" kern="100" dirty="0">
                <a:solidFill>
                  <a:srgbClr val="000000"/>
                </a:solidFill>
                <a:cs typeface="+mn-ea"/>
                <a:sym typeface="+mn-lt"/>
              </a:rPr>
              <a:t>细细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品读课文</a:t>
            </a: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来感受一下这到底是一棵怎样的小桃树呢？画出课文中描写小桃树在不同生长阶段中的形态、颜色、动作、神态的重点语句，并说说小桃树的特点。用自己喜欢的方式阅读课文</a:t>
            </a: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圈画出文章中语言优美的字、词、句、段</a:t>
            </a: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与同桌交流</a:t>
            </a: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尝试鉴赏。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11189" y="454033"/>
            <a:ext cx="2094461" cy="535305"/>
            <a:chOff x="2371" y="690"/>
            <a:chExt cx="3471" cy="1124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rgbClr val="FFFFFF"/>
                  </a:solidFill>
                  <a:cs typeface="+mn-ea"/>
                  <a:sym typeface="+mn-lt"/>
                </a:rPr>
                <a:t>合作探究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9125" y="531768"/>
            <a:ext cx="7913688" cy="81195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  1.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它长得很委屈……瘦瘦的，黄黄的，似乎一碰，便立即会断了去。</a:t>
            </a:r>
          </a:p>
        </p:txBody>
      </p:sp>
      <p:sp>
        <p:nvSpPr>
          <p:cNvPr id="3" name="矩形 2"/>
          <p:cNvSpPr/>
          <p:nvPr/>
        </p:nvSpPr>
        <p:spPr>
          <a:xfrm>
            <a:off x="619125" y="1420803"/>
            <a:ext cx="7913688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    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【交流点拨】（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1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）引导学生抓住“委屈”“瘦瘦”“黄黄”等词进行想象，体会作者的情感。（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2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）赏析——本句话运用了拟人的修辞手法，赋予小桃树以人的情态，生动地写出了小桃树从土里拱出芽来的样子，表现了小桃树的弱小，表达了作者对它的怜爱之情。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938462"/>
            <a:ext cx="6129338" cy="165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5506" y="464289"/>
            <a:ext cx="7913687" cy="12326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   2. 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虽然长得弱小，骨朵儿也不见繁，一夜之间，花竟全开了呢。我每每看着它，却发现从未有一只蜜蜂去恋过它，一只蝴蝶去飞过它。</a:t>
            </a:r>
          </a:p>
        </p:txBody>
      </p:sp>
      <p:sp>
        <p:nvSpPr>
          <p:cNvPr id="3" name="矩形 2"/>
          <p:cNvSpPr/>
          <p:nvPr/>
        </p:nvSpPr>
        <p:spPr>
          <a:xfrm>
            <a:off x="616322" y="1696934"/>
            <a:ext cx="7913687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    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【交流点拨】这两句话写小桃树虽然弱小单薄，但是生命力顽强，开满了花朵。尽管这样，却没有蜜蜂、蝴蝶飞过，表现了小桃树的孤独寂寞，表达了作者对它的怜爱之情。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1963" y="2970278"/>
            <a:ext cx="5040313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8651" y="507166"/>
            <a:ext cx="7904163" cy="12326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  3. 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雨还在下着，我的小桃树千百次地俯下身去，又千百次地挣扎起来，一树的桃花，一片，一片，湿得深重，像一只天鹅，眼睁睁地羽毛剥脱，变得赤裸的了。</a:t>
            </a:r>
          </a:p>
        </p:txBody>
      </p:sp>
      <p:sp>
        <p:nvSpPr>
          <p:cNvPr id="3" name="矩形 2"/>
          <p:cNvSpPr/>
          <p:nvPr/>
        </p:nvSpPr>
        <p:spPr>
          <a:xfrm>
            <a:off x="611188" y="1855769"/>
            <a:ext cx="8128775" cy="27284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【交流点拨】</a:t>
            </a:r>
            <a:endParaRPr lang="en-US" altLang="zh-CN" b="1" kern="100" dirty="0">
              <a:solidFill>
                <a:srgbClr val="0000FF"/>
              </a:solidFill>
              <a:cs typeface="+mn-ea"/>
              <a:sym typeface="+mn-lt"/>
            </a:endParaRPr>
          </a:p>
          <a:p>
            <a:pPr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1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）“俯”“挣扎”运用动作、神情描写，“千百次”运用反复手法，写出了小桃树在风雨中坚强勇敢的斗争情景，表现了它面对逆境顽强搏斗的精神。</a:t>
            </a:r>
          </a:p>
          <a:p>
            <a:pPr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2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）（拓展交流）看着这棵在风雨中千百次俯下又千百次挣扎起来的小桃树，</a:t>
            </a:r>
            <a:endParaRPr lang="en-US" altLang="zh-CN" b="1" kern="100" dirty="0">
              <a:solidFill>
                <a:srgbClr val="0000FF"/>
              </a:solidFill>
              <a:cs typeface="+mn-ea"/>
              <a:sym typeface="+mn-lt"/>
            </a:endParaRPr>
          </a:p>
          <a:p>
            <a:pPr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你可曾听到它心底的声音？你听到他在喊什么？</a:t>
            </a:r>
          </a:p>
          <a:p>
            <a:pPr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3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）（想象描写）看，一阵风刮了过来，我的小桃树……</a:t>
            </a:r>
          </a:p>
          <a:p>
            <a:pPr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凌厉的雨如鞭子一样抽了过来，我的小桃树……</a:t>
            </a:r>
          </a:p>
          <a:p>
            <a:pPr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更猛烈的风扑了过来，我的小桃树……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188" y="507845"/>
            <a:ext cx="7921625" cy="16204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  4.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就在那俯地的刹那，我突然看见那树的顶端，高高的一枝儿上，竟还保留着一个欲绽的花苞，嫩黄的，嫩红的，在风中摇着，抖着满身的雨水，几次要掉下来了，但却没有掉下去，</a:t>
            </a:r>
            <a:r>
              <a:rPr lang="zh-CN" altLang="zh-CN" sz="2100" b="1" u="sng" kern="100" dirty="0">
                <a:solidFill>
                  <a:srgbClr val="000000"/>
                </a:solidFill>
                <a:cs typeface="+mn-ea"/>
                <a:sym typeface="+mn-lt"/>
              </a:rPr>
              <a:t>像风浪里航道上的指示灯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，闪着时隐时现的嫩黄的光，嫩红的光。</a:t>
            </a:r>
          </a:p>
        </p:txBody>
      </p:sp>
      <p:sp>
        <p:nvSpPr>
          <p:cNvPr id="3" name="矩形 2"/>
          <p:cNvSpPr/>
          <p:nvPr/>
        </p:nvSpPr>
        <p:spPr>
          <a:xfrm>
            <a:off x="576817" y="2293310"/>
            <a:ext cx="7990367" cy="20636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【交流点拨】</a:t>
            </a:r>
            <a:endParaRPr lang="en-US" altLang="zh-CN" b="1" kern="100" dirty="0">
              <a:solidFill>
                <a:srgbClr val="0000FF"/>
              </a:solidFill>
              <a:cs typeface="+mn-ea"/>
              <a:sym typeface="+mn-lt"/>
            </a:endParaRP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1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）（赏析词语）“竟”是“竟然”的意思，小桃树在风雨中俯身的瞬间，</a:t>
            </a:r>
            <a:endParaRPr lang="en-US" altLang="zh-CN" b="1" kern="100" dirty="0">
              <a:solidFill>
                <a:srgbClr val="0000FF"/>
              </a:solidFill>
              <a:cs typeface="+mn-ea"/>
              <a:sym typeface="+mn-lt"/>
            </a:endParaRP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“我”竟然看到树顶还保留着一个花苞，表现了小桃树顽强的生命力，表达</a:t>
            </a:r>
            <a:endParaRPr lang="en-US" altLang="zh-CN" b="1" kern="100" dirty="0">
              <a:solidFill>
                <a:srgbClr val="0000FF"/>
              </a:solidFill>
              <a:cs typeface="+mn-ea"/>
              <a:sym typeface="+mn-lt"/>
            </a:endParaRP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了“我”内心的惊喜、感动。</a:t>
            </a:r>
            <a:endParaRPr lang="en-US" altLang="zh-CN" b="1" kern="100" dirty="0">
              <a:solidFill>
                <a:srgbClr val="0000FF"/>
              </a:solidFill>
              <a:cs typeface="+mn-ea"/>
              <a:sym typeface="+mn-lt"/>
            </a:endParaRP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2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）（赏析句子）本句运用了比喻的修辞手法，把花苞比作指示灯，写出了</a:t>
            </a:r>
            <a:endParaRPr lang="en-US" altLang="zh-CN" b="1" kern="100" dirty="0">
              <a:solidFill>
                <a:srgbClr val="0000FF"/>
              </a:solidFill>
              <a:cs typeface="+mn-ea"/>
              <a:sym typeface="+mn-lt"/>
            </a:endParaRPr>
          </a:p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小桃树顽强的生命力对“我”的激励作用，让“我”饱含生活的信心和希望。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189" y="884222"/>
            <a:ext cx="7921625" cy="81195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  1.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如何理解</a:t>
            </a: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“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人世原来有人世的大书，我却连第一行文字还读不懂呢</a:t>
            </a: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”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这句话。</a:t>
            </a:r>
          </a:p>
        </p:txBody>
      </p:sp>
      <p:sp>
        <p:nvSpPr>
          <p:cNvPr id="3" name="矩形 2"/>
          <p:cNvSpPr/>
          <p:nvPr/>
        </p:nvSpPr>
        <p:spPr>
          <a:xfrm>
            <a:off x="611189" y="1729069"/>
            <a:ext cx="7921625" cy="70589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【交流点拨】人生的道路上有鲜花，同样也布满荆棘，只要坚持不懈、顽强不屈、追求梦想，就一定能读懂人世的大书。</a:t>
            </a:r>
          </a:p>
        </p:txBody>
      </p:sp>
      <p:pic>
        <p:nvPicPr>
          <p:cNvPr id="29700" name="Picture 5" descr="https://timgsa.baidu.com/timg?image&amp;quality=80&amp;size=b9999_10000&amp;sec=1540283147572&amp;di=6f9a752c1b5fd48873f7a23c55b57832&amp;imgtype=0&amp;src=http%3A%2F%2Fwww.jxveg.net%2Fsphh%2Fupfiles%2Fimage%2F201511081504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3435" y="2597440"/>
            <a:ext cx="4066991" cy="216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H_Entry_1"/>
          <p:cNvSpPr>
            <a:spLocks noChangeArrowheads="1"/>
          </p:cNvSpPr>
          <p:nvPr/>
        </p:nvSpPr>
        <p:spPr bwMode="auto">
          <a:xfrm flipH="1">
            <a:off x="571392" y="274090"/>
            <a:ext cx="2094462" cy="535305"/>
          </a:xfrm>
          <a:prstGeom prst="roundRect">
            <a:avLst>
              <a:gd name="adj" fmla="val 16667"/>
            </a:avLst>
          </a:prstGeom>
          <a:solidFill>
            <a:srgbClr val="DF293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lIns="70898" tIns="35449" rIns="70898" bIns="35449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en-US" sz="2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736126" y="298379"/>
            <a:ext cx="1746893" cy="439579"/>
          </a:xfrm>
          <a:prstGeom prst="rect">
            <a:avLst/>
          </a:prstGeom>
          <a:noFill/>
        </p:spPr>
        <p:txBody>
          <a:bodyPr wrap="square" lIns="70898" tIns="35449" rIns="70898" bIns="3544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2400" b="1" dirty="0">
                <a:solidFill>
                  <a:srgbClr val="FFFFFF"/>
                </a:solidFill>
                <a:cs typeface="+mn-ea"/>
                <a:sym typeface="+mn-lt"/>
              </a:rPr>
              <a:t>问题探究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68626" y="554214"/>
            <a:ext cx="8003875" cy="12326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en-US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  2.</a:t>
            </a:r>
            <a:r>
              <a:rPr lang="zh-CN" altLang="zh-CN" sz="2100" b="1" kern="100" dirty="0">
                <a:solidFill>
                  <a:srgbClr val="000000"/>
                </a:solidFill>
                <a:cs typeface="+mn-ea"/>
                <a:sym typeface="+mn-lt"/>
              </a:rPr>
              <a:t>文章末尾作者直抒胸臆“啊，小桃树啊！我该怎么感激你？”联系小桃树对“我”的不同寻常的意义，说一说“我”为什么感激小桃树？</a:t>
            </a:r>
          </a:p>
        </p:txBody>
      </p:sp>
      <p:sp>
        <p:nvSpPr>
          <p:cNvPr id="4" name="矩形 3"/>
          <p:cNvSpPr/>
          <p:nvPr/>
        </p:nvSpPr>
        <p:spPr>
          <a:xfrm>
            <a:off x="565535" y="1858629"/>
            <a:ext cx="7921625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685800" eaLnBrk="0" hangingPunct="0">
              <a:lnSpc>
                <a:spcPct val="120000"/>
              </a:lnSpc>
              <a:defRPr/>
            </a:pP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【交流点拨】（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1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 这棵桃树</a:t>
            </a:r>
            <a:r>
              <a:rPr lang="zh-CN" altLang="en-US" b="1" kern="100" dirty="0">
                <a:solidFill>
                  <a:srgbClr val="0000FF"/>
                </a:solidFill>
                <a:cs typeface="+mn-ea"/>
                <a:sym typeface="+mn-lt"/>
              </a:rPr>
              <a:t>“蓄着我的梦”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，在它身上寄托着“我”的梦想。（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2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此时的“我”受到挫折，陷入了迷茫，觉得自己的幸福是那么渺茫，心情十分愁苦，又恰逢爱自己的奶奶去世，就在这时，“我”看到了梦种儿长的，寄托着“我”的梦想的小桃树在历尽风雨的磨难后还保留着一个花苞，就仿佛看到了希望，看到了信心，又重新燃起了斗志。（</a:t>
            </a:r>
            <a:r>
              <a:rPr lang="en-US" altLang="zh-CN" b="1" kern="100" dirty="0">
                <a:solidFill>
                  <a:srgbClr val="0000FF"/>
                </a:solidFill>
                <a:cs typeface="+mn-ea"/>
                <a:sym typeface="+mn-lt"/>
              </a:rPr>
              <a:t>3</a:t>
            </a:r>
            <a:r>
              <a:rPr lang="zh-CN" altLang="zh-CN" b="1" kern="100" dirty="0">
                <a:solidFill>
                  <a:srgbClr val="0000FF"/>
                </a:solidFill>
                <a:cs typeface="+mn-ea"/>
                <a:sym typeface="+mn-lt"/>
              </a:rPr>
              <a:t>）（拓展交流）这家乡的小桃树，一直激励着作者，他把那一百二十七张退稿签全贴到墙上，抬头低眼看到自己的耻辱。每天读书、写作，读书、写作。如一位辛勤耕耘的农民，笔耕不辍，最终成为蜚声海外的著名作家。</a:t>
            </a:r>
            <a:endParaRPr lang="zh-CN" altLang="zh-CN" sz="1500" b="1" kern="100" dirty="0">
              <a:solidFill>
                <a:srgbClr val="0000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heme/theme1.xml><?xml version="1.0" encoding="utf-8"?>
<a:theme xmlns:a="http://schemas.openxmlformats.org/drawingml/2006/main" name="www.2ppt.com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jildj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jildj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2030</Words>
  <Application>Microsoft Office PowerPoint</Application>
  <PresentationFormat>全屏显示(16:9)</PresentationFormat>
  <Paragraphs>70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www.2ppt.com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2021-05-19T23:40:24Z</dcterms:created>
  <dcterms:modified xsi:type="dcterms:W3CDTF">2023-01-11T01:19:41Z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23E7D04BF5DD42E1A632117A168E29C3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