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03CEA-03D1-4CD2-A6E4-4CF31E14E0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FB220-A435-4971-92C1-B609EFDE48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627C-C345-4C13-8DBF-1682A2D51FE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B8D30-5406-4F75-A762-C7DCD49D192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752E8-4F05-4595-A5A9-8457D0F4544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06506-CB1C-4442-9C19-914CCC16B1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03CEA-03D1-4CD2-A6E4-4CF31E14E0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FB220-A435-4971-92C1-B609EFDE48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69084-F0BC-4B9C-A0A3-70C242B5E95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A5A64-3EE3-420D-B0D9-BE4EACE591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7C1E5-D109-400E-B7E3-D45C07465BF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07F61-B3D9-4F01-9D8E-FB073597A99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BE832-AC76-4411-A5CA-41F4E34CFE7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80FDC-269C-433D-AB2F-20A0AD3AE3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0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0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87AE3-E20B-4289-8AFA-AE68F59B708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CA4D4-7A30-476C-86A1-9CB5F1676F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04D2D-C4E4-46C4-A8A8-1824402A5F4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8CEB6-AF28-40E5-BAE9-7DE1B2DEE4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32DA8-8E3D-4990-9A4F-6F12E9C5C96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B7436-4E54-4547-84B0-BCAAC246814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13C2-F691-42F9-9443-B0960A1A97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2CC99-4943-41B7-888D-8812FEC94B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299F7D5-8B08-4ED1-9A73-B94CF5B3BC2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D90B5C-BED1-4486-831F-C302D359DC9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 noChangeArrowheads="1"/>
          </p:cNvSpPr>
          <p:nvPr>
            <p:ph type="ctrTitle"/>
          </p:nvPr>
        </p:nvSpPr>
        <p:spPr>
          <a:xfrm>
            <a:off x="0" y="1051961"/>
            <a:ext cx="9144000" cy="1240341"/>
          </a:xfrm>
        </p:spPr>
        <p:txBody>
          <a:bodyPr/>
          <a:lstStyle/>
          <a:p>
            <a:pPr eaLnBrk="1" hangingPunct="1"/>
            <a:r>
              <a:rPr lang="en-US" altLang="zh-CN" sz="6000" dirty="0">
                <a:sym typeface="宋体" panose="02010600030101010101" pitchFamily="2" charset="-122"/>
              </a:rPr>
              <a:t>Unit 6 I'm tall</a:t>
            </a:r>
            <a:endParaRPr lang="zh-CN" altLang="en-US" sz="6000" dirty="0"/>
          </a:p>
        </p:txBody>
      </p:sp>
      <p:sp>
        <p:nvSpPr>
          <p:cNvPr id="5" name="矩形 4"/>
          <p:cNvSpPr/>
          <p:nvPr/>
        </p:nvSpPr>
        <p:spPr>
          <a:xfrm>
            <a:off x="0" y="3952288"/>
            <a:ext cx="9144000" cy="4235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1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小练习</a:t>
            </a:r>
          </a:p>
        </p:txBody>
      </p:sp>
      <p:sp>
        <p:nvSpPr>
          <p:cNvPr id="11267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1800" dirty="0">
                <a:latin typeface="Times New Roman" panose="02020603050405020304" pitchFamily="18" charset="0"/>
              </a:rPr>
              <a:t>二、根据图片判断对错。(对的打“√”，错的打“×”。)</a:t>
            </a:r>
          </a:p>
          <a:p>
            <a:pPr eaLnBrk="1" hangingPunct="1"/>
            <a:r>
              <a:rPr lang="zh-CN" altLang="en-US" sz="1800" dirty="0">
                <a:latin typeface="Times New Roman" panose="02020603050405020304" pitchFamily="18" charset="0"/>
              </a:rPr>
              <a:t>		</a:t>
            </a:r>
          </a:p>
          <a:p>
            <a:pPr eaLnBrk="1" hangingPunct="1"/>
            <a:r>
              <a:rPr lang="zh-CN" altLang="en-US" sz="1800" dirty="0">
                <a:latin typeface="Times New Roman" panose="02020603050405020304" pitchFamily="18" charset="0"/>
              </a:rPr>
              <a:t>1．Father is tall.(　　)					</a:t>
            </a:r>
          </a:p>
          <a:p>
            <a:pPr eaLnBrk="1" hangingPunct="1"/>
            <a:r>
              <a:rPr lang="zh-CN" altLang="en-US" sz="1800" dirty="0">
                <a:latin typeface="Times New Roman" panose="02020603050405020304" pitchFamily="18" charset="0"/>
              </a:rPr>
              <a:t>2．Mother is short.(　　)</a:t>
            </a:r>
          </a:p>
          <a:p>
            <a:pPr eaLnBrk="1" hangingPunct="1"/>
            <a:r>
              <a:rPr lang="zh-CN" altLang="en-US" sz="1800" dirty="0">
                <a:latin typeface="Times New Roman" panose="02020603050405020304" pitchFamily="18" charset="0"/>
              </a:rPr>
              <a:t>3．Brother is fat and tall.(　　)			</a:t>
            </a:r>
          </a:p>
          <a:p>
            <a:pPr eaLnBrk="1" hangingPunct="1"/>
            <a:r>
              <a:rPr lang="zh-CN" altLang="en-US" sz="1800" dirty="0">
                <a:latin typeface="Times New Roman" panose="02020603050405020304" pitchFamily="18" charset="0"/>
              </a:rPr>
              <a:t>4．Sister is tall and thin.(　　)</a:t>
            </a:r>
          </a:p>
        </p:txBody>
      </p:sp>
      <p:pic>
        <p:nvPicPr>
          <p:cNvPr id="11268" name="图片 -2147482618" descr="QLYYRX4S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71975" y="2143125"/>
            <a:ext cx="902494" cy="193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图片 -2147482617" descr="QLYYRX4S7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7603" y="2235994"/>
            <a:ext cx="1356122" cy="1575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latin typeface="Times New Roman" panose="02020603050405020304" pitchFamily="18" charset="0"/>
              </a:rPr>
              <a:t>一、1.S　2.D　3.D　4.D　5.D</a:t>
            </a:r>
          </a:p>
          <a:p>
            <a:pPr eaLnBrk="1" hangingPunct="1"/>
            <a:r>
              <a:rPr lang="zh-CN" altLang="en-US" smtClean="0">
                <a:latin typeface="Times New Roman" panose="02020603050405020304" pitchFamily="18" charset="0"/>
              </a:rPr>
              <a:t>二、1.√　2.√　3.×　4.√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fat</a:t>
            </a:r>
          </a:p>
        </p:txBody>
      </p:sp>
      <p:sp>
        <p:nvSpPr>
          <p:cNvPr id="3075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dirty="0" smtClean="0"/>
          </a:p>
        </p:txBody>
      </p:sp>
      <p:pic>
        <p:nvPicPr>
          <p:cNvPr id="2" name="图片 3" descr="fat 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56680" y="1239656"/>
            <a:ext cx="4651772" cy="2876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strong</a:t>
            </a:r>
          </a:p>
        </p:txBody>
      </p:sp>
      <p:sp>
        <p:nvSpPr>
          <p:cNvPr id="4099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2" name="图片 3" descr="strong 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8181" y="1416844"/>
            <a:ext cx="4373166" cy="3280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thin</a:t>
            </a:r>
          </a:p>
        </p:txBody>
      </p:sp>
      <p:sp>
        <p:nvSpPr>
          <p:cNvPr id="5123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2" name="图片 3" descr="thin 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5566" y="1326356"/>
            <a:ext cx="4171950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看一看、读一读</a:t>
            </a:r>
          </a:p>
        </p:txBody>
      </p:sp>
      <p:sp>
        <p:nvSpPr>
          <p:cNvPr id="2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4100" dirty="0">
                <a:latin typeface="Times New Roman" panose="02020603050405020304" pitchFamily="18" charset="0"/>
              </a:rPr>
              <a:t>Look, I'm short and fat.</a:t>
            </a:r>
          </a:p>
          <a:p>
            <a:pPr eaLnBrk="1" hangingPunct="1"/>
            <a:r>
              <a:rPr lang="en-US" altLang="zh-CN" sz="4100" dirty="0">
                <a:latin typeface="Times New Roman" panose="02020603050405020304" pitchFamily="18" charset="0"/>
              </a:rPr>
              <a:t>I'm short and fat, too.</a:t>
            </a:r>
          </a:p>
          <a:p>
            <a:pPr eaLnBrk="1" hangingPunct="1"/>
            <a:r>
              <a:rPr lang="en-US" altLang="zh-CN" sz="4100" dirty="0">
                <a:latin typeface="Times New Roman" panose="02020603050405020304" pitchFamily="18" charset="0"/>
              </a:rPr>
              <a:t>we look like twins.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词组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ln>
            <a:miter lim="800000"/>
          </a:ln>
        </p:spPr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n-US" altLang="zh-CN" sz="4100" noProof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look like          </a:t>
            </a:r>
            <a:r>
              <a:rPr lang="zh-CN" altLang="en-US" sz="4100" noProof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看起来像</a:t>
            </a:r>
          </a:p>
          <a:p>
            <a:pPr eaLnBrk="1" fontAlgn="auto" hangingPunct="1">
              <a:defRPr/>
            </a:pPr>
            <a:r>
              <a:rPr lang="en-US" altLang="zh-CN" sz="4100" noProof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eg</a:t>
            </a:r>
            <a:r>
              <a:rPr lang="zh-CN" altLang="en-US" sz="4100" noProof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：</a:t>
            </a:r>
            <a:r>
              <a:rPr lang="en-US" altLang="zh-CN" sz="4100" noProof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We look like twins.</a:t>
            </a:r>
          </a:p>
          <a:p>
            <a:pPr eaLnBrk="1" fontAlgn="auto" hangingPunct="1">
              <a:defRPr/>
            </a:pPr>
            <a:r>
              <a:rPr lang="zh-CN" altLang="en-US" sz="4100" noProof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我们看起来像双胞胎。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新单词，大家一起学！</a:t>
            </a:r>
          </a:p>
        </p:txBody>
      </p:sp>
      <p:sp>
        <p:nvSpPr>
          <p:cNvPr id="8195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700" dirty="0">
                <a:latin typeface="Times New Roman" panose="02020603050405020304" pitchFamily="18" charset="0"/>
              </a:rPr>
              <a:t>twins    </a:t>
            </a:r>
            <a:r>
              <a:rPr lang="zh-CN" altLang="en-US" sz="2700" dirty="0">
                <a:latin typeface="Times New Roman" panose="02020603050405020304" pitchFamily="18" charset="0"/>
              </a:rPr>
              <a:t>双胞胎</a:t>
            </a:r>
          </a:p>
          <a:p>
            <a:pPr eaLnBrk="1" hangingPunct="1"/>
            <a:r>
              <a:rPr lang="en-US" altLang="zh-CN" sz="2700" dirty="0">
                <a:latin typeface="Times New Roman" panose="02020603050405020304" pitchFamily="18" charset="0"/>
              </a:rPr>
              <a:t>fat         </a:t>
            </a:r>
            <a:r>
              <a:rPr lang="zh-CN" altLang="en-US" sz="2700" dirty="0">
                <a:latin typeface="Times New Roman" panose="02020603050405020304" pitchFamily="18" charset="0"/>
              </a:rPr>
              <a:t>胖的</a:t>
            </a:r>
          </a:p>
          <a:p>
            <a:pPr eaLnBrk="1" hangingPunct="1"/>
            <a:r>
              <a:rPr lang="en-US" altLang="zh-CN" sz="2700" dirty="0">
                <a:latin typeface="Times New Roman" panose="02020603050405020304" pitchFamily="18" charset="0"/>
              </a:rPr>
              <a:t>thin       </a:t>
            </a:r>
            <a:r>
              <a:rPr lang="zh-CN" altLang="en-US" sz="2700" dirty="0">
                <a:latin typeface="Times New Roman" panose="02020603050405020304" pitchFamily="18" charset="0"/>
              </a:rPr>
              <a:t>瘦的</a:t>
            </a:r>
          </a:p>
          <a:p>
            <a:pPr eaLnBrk="1" hangingPunct="1"/>
            <a:r>
              <a:rPr lang="en-US" altLang="zh-CN" sz="2700" dirty="0">
                <a:latin typeface="Times New Roman" panose="02020603050405020304" pitchFamily="18" charset="0"/>
              </a:rPr>
              <a:t>strong    </a:t>
            </a:r>
            <a:r>
              <a:rPr lang="zh-CN" altLang="en-US" sz="2700" dirty="0">
                <a:latin typeface="Times New Roman" panose="02020603050405020304" pitchFamily="18" charset="0"/>
              </a:rPr>
              <a:t>强壮的</a:t>
            </a:r>
          </a:p>
        </p:txBody>
      </p:sp>
      <p:sp>
        <p:nvSpPr>
          <p:cNvPr id="4" name="云形标注 3"/>
          <p:cNvSpPr/>
          <p:nvPr/>
        </p:nvSpPr>
        <p:spPr>
          <a:xfrm>
            <a:off x="3726657" y="1531144"/>
            <a:ext cx="4102894" cy="178355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zh-CN" altLang="en-US" sz="4500" noProof="1">
                <a:latin typeface="宋体" panose="02010600030101010101" pitchFamily="2" charset="-122"/>
              </a:rPr>
              <a:t>读一读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猜一猜、写一写</a:t>
            </a:r>
          </a:p>
        </p:txBody>
      </p:sp>
      <p:sp>
        <p:nvSpPr>
          <p:cNvPr id="9219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9220" name="图片 3" descr="strong 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3179" y="1445419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图片 4" descr="thin 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88594" y="1345406"/>
            <a:ext cx="2846785" cy="213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小练习</a:t>
            </a:r>
          </a:p>
        </p:txBody>
      </p:sp>
      <p:sp>
        <p:nvSpPr>
          <p:cNvPr id="10243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latin typeface="Times New Roman" panose="02020603050405020304" pitchFamily="18" charset="0"/>
              </a:rPr>
              <a:t>一、判断画线部分的读音是否相同。(相同的写“S”，不同的写“D”。)</a:t>
            </a:r>
          </a:p>
          <a:p>
            <a:pPr eaLnBrk="1" hangingPunct="1"/>
            <a:r>
              <a:rPr lang="zh-CN" altLang="en-US" dirty="0" smtClean="0">
                <a:latin typeface="Times New Roman" panose="02020603050405020304" pitchFamily="18" charset="0"/>
              </a:rPr>
              <a:t>(　　)1.fat　　　	cat 				</a:t>
            </a:r>
          </a:p>
          <a:p>
            <a:pPr eaLnBrk="1" hangingPunct="1"/>
            <a:r>
              <a:rPr lang="zh-CN" altLang="en-US" dirty="0" smtClean="0">
                <a:latin typeface="Times New Roman" panose="02020603050405020304" pitchFamily="18" charset="0"/>
              </a:rPr>
              <a:t>      (　　)2.thin  		ice </a:t>
            </a:r>
          </a:p>
          <a:p>
            <a:pPr eaLnBrk="1" hangingPunct="1"/>
            <a:r>
              <a:rPr lang="zh-CN" altLang="en-US" dirty="0" smtClean="0">
                <a:latin typeface="Times New Roman" panose="02020603050405020304" pitchFamily="18" charset="0"/>
              </a:rPr>
              <a:t>             (　　)3.here  		where			</a:t>
            </a:r>
          </a:p>
          <a:p>
            <a:pPr eaLnBrk="1" hangingPunct="1"/>
            <a:r>
              <a:rPr lang="zh-CN" altLang="en-US" dirty="0" smtClean="0">
                <a:latin typeface="Times New Roman" panose="02020603050405020304" pitchFamily="18" charset="0"/>
              </a:rPr>
              <a:t>                    (　　)4.twin  	          like</a:t>
            </a:r>
          </a:p>
          <a:p>
            <a:pPr eaLnBrk="1" hangingPunct="1"/>
            <a:r>
              <a:rPr lang="zh-CN" altLang="en-US" dirty="0" smtClean="0">
                <a:latin typeface="Times New Roman" panose="02020603050405020304" pitchFamily="18" charset="0"/>
              </a:rPr>
              <a:t>                             (　　)5.same  		cat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全屏显示(16:9)</PresentationFormat>
  <Paragraphs>36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Unit 6 I'm tall</vt:lpstr>
      <vt:lpstr>fat</vt:lpstr>
      <vt:lpstr>strong</vt:lpstr>
      <vt:lpstr>thin</vt:lpstr>
      <vt:lpstr>看一看、读一读</vt:lpstr>
      <vt:lpstr>词组</vt:lpstr>
      <vt:lpstr>新单词，大家一起学！</vt:lpstr>
      <vt:lpstr>猜一猜、写一写</vt:lpstr>
      <vt:lpstr>小练习</vt:lpstr>
      <vt:lpstr>小练习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2016-05-29T16:35:00Z</dcterms:created>
  <dcterms:modified xsi:type="dcterms:W3CDTF">2023-01-17T00:12:21Z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CC6300496D23448797D5E2F33164CD27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