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41" r:id="rId2"/>
    <p:sldId id="433" r:id="rId3"/>
    <p:sldId id="434" r:id="rId4"/>
    <p:sldId id="435" r:id="rId5"/>
    <p:sldId id="436" r:id="rId6"/>
    <p:sldId id="437" r:id="rId7"/>
    <p:sldId id="438" r:id="rId8"/>
    <p:sldId id="439" r:id="rId9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126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216026" cy="21602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1C93535-6088-43F1-B317-EACAA89D203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2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1AC2FC6E-D9A4-4F4D-A231-741055BF884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6B1BBDF-50E7-4D2A-9806-2D454970AE5B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F427295-BB79-4BB6-8FA5-58751312ED28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A6799BE-6608-41B3-ABB6-D176DAD1BE76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1D92E71-3D26-48FB-81B6-84F41D9D9440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571FDA6-371F-4047-B817-CD629176CF2D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8C354CC-3649-45D9-A86B-70F3A87C7057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A5B2CFD-727C-43DE-A966-E1B0F5A5BF58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BDE491F5-0D17-41D9-97E4-52E08D38E5C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F7E5760D-74D1-404C-8956-334C0E111669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1AB85739-0A27-4A70-B38C-D0EF882E44C3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1223008"/>
            <a:ext cx="9144000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Unit 4</a:t>
            </a:r>
            <a:r>
              <a:rPr lang="en-US" altLang="zh-CN" sz="3600" kern="10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History and Traditions</a:t>
            </a:r>
            <a:endParaRPr lang="zh-CN" altLang="zh-CN" sz="3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4" name="Picture 4" descr="文化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" y="2409730"/>
            <a:ext cx="1735931" cy="232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2107406" y="2571750"/>
            <a:ext cx="6137036" cy="55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Section </a:t>
            </a:r>
            <a:r>
              <a:rPr lang="en-US" altLang="zh-CN" sz="2400" b="1" kern="100" dirty="0">
                <a:latin typeface="宋体" panose="02010600030101010101" pitchFamily="2" charset="-122"/>
                <a:cs typeface="Times New Roman" panose="02020603050405020304"/>
              </a:rPr>
              <a:t>Ⅷ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Assessing Your </a:t>
            </a:r>
            <a:r>
              <a:rPr lang="en-US" altLang="zh-CN" sz="2400" b="1" kern="100" dirty="0" smtClean="0">
                <a:latin typeface="Times New Roman" panose="02020603050405020304"/>
                <a:cs typeface="Courier New" panose="02070309020205020404"/>
              </a:rPr>
              <a:t>Progress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14841" y="4004977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251222" y="843542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196" name="矩形 11"/>
          <p:cNvSpPr>
            <a:spLocks noChangeArrowheads="1"/>
          </p:cNvSpPr>
          <p:nvPr/>
        </p:nvSpPr>
        <p:spPr bwMode="auto">
          <a:xfrm>
            <a:off x="305991" y="1275739"/>
            <a:ext cx="8428434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1.Modern science has given clear evidence that smoking can lead ____________ many diseases.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2.The physics problem remained ____________ (confuse) to the boy although explained over and over.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3.Six days later, the police arrested him and charged him ____________ murder.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4.I’ll ask the teacher about the attributive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clause.I’m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very ____________ (puzzle) about it.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63991" y="1319792"/>
            <a:ext cx="31803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>
                <a:solidFill>
                  <a:srgbClr val="FF0000"/>
                </a:solidFill>
                <a:latin typeface="Times New Roman" panose="02020603050405020304"/>
              </a:rPr>
              <a:t>to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696891" y="2111558"/>
            <a:ext cx="104900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confusing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967413" y="2950949"/>
            <a:ext cx="54886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with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951935" y="3352190"/>
            <a:ext cx="85664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puzzled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11"/>
          <p:cNvSpPr>
            <a:spLocks noChangeArrowheads="1"/>
          </p:cNvSpPr>
          <p:nvPr/>
        </p:nvSpPr>
        <p:spPr bwMode="auto">
          <a:xfrm>
            <a:off x="359569" y="735806"/>
            <a:ext cx="842843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5.The new policy will encourage more people to speak to the media and break away ____________ the traditions of “Silence is golden”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6.The rolling green hill is dotted ____________ a variety of flowers.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7.The purse was given back to the passenger when she proved that it belongs ____________ her.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8.Could you please buy me an MP5 as well ____________ a digital camera, Dad?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9.Some think that students should be trained ____________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defence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of some attacks.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10.Since the family often have quarrels with each other, the living ____________ (surround) is becoming worse and worse.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5597" y="1179910"/>
            <a:ext cx="58734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from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861197" y="1631157"/>
            <a:ext cx="54886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with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15616" y="2418160"/>
            <a:ext cx="31803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950619" y="2819401"/>
            <a:ext cx="33086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as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004197" y="3251598"/>
            <a:ext cx="31803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314010" y="3640932"/>
            <a:ext cx="13311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surroundings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1"/>
          <p:cNvSpPr>
            <a:spLocks noChangeArrowheads="1"/>
          </p:cNvSpPr>
          <p:nvPr/>
        </p:nvSpPr>
        <p:spPr bwMode="auto">
          <a:xfrm>
            <a:off x="355997" y="735807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Ⅱ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补全句子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0243" name="矩形 11"/>
          <p:cNvSpPr>
            <a:spLocks noChangeArrowheads="1"/>
          </p:cNvSpPr>
          <p:nvPr/>
        </p:nvSpPr>
        <p:spPr bwMode="auto">
          <a:xfrm>
            <a:off x="355997" y="1187053"/>
            <a:ext cx="8428434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1.____________________________________ in space are surprising and pleasing.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我们中国人在太空所取得的成就令人惊喜。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2.It is widely believed that ______________________________________ along with the rapid economic development.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许多人认为随着经济的发展自行车可能会消失。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3.______________________________ that day was that she found her lost necklace.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那天让她感到高兴的是找到了丢失的项链。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9138" y="1241823"/>
            <a:ext cx="399211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 achievements we Chinese have made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814763" y="2063354"/>
            <a:ext cx="287001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 bicycle is likely to die out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354931" y="3274219"/>
            <a:ext cx="217110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What made her happy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矩形 11"/>
          <p:cNvSpPr>
            <a:spLocks noChangeArrowheads="1"/>
          </p:cNvSpPr>
          <p:nvPr/>
        </p:nvSpPr>
        <p:spPr bwMode="auto">
          <a:xfrm>
            <a:off x="359569" y="1113235"/>
            <a:ext cx="8428435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4.They have already _____________________________ the new edition of the dictionary.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他们已经在新版本的词典中增加了一些日常用语。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5._____________________________________ it can prove his innocence.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很明显，这可以证明他是清白的。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49104" y="1156098"/>
            <a:ext cx="338938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had some everyday words added to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871662" y="2001442"/>
            <a:ext cx="157485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It’s evident that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359569" y="620316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Ⅲ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按要求做题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359569" y="1052512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一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用过去分词作定语改写句子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1.The girl is dressed in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red.The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girl is my friend.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	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2.The time is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lost.The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time can never be found again.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	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3.This is the soldier who has been wounded in the battle.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	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53692" y="1913335"/>
            <a:ext cx="344709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 girl dressed in red is my friend.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65598" y="2734867"/>
            <a:ext cx="379334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 time lost can never be found again.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989410" y="3587354"/>
            <a:ext cx="389593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This is the soldier wounded in the battle.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383382" y="844154"/>
            <a:ext cx="8428435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用过去分词作宾语补足语改写加黑部分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1.After the hurricane, I saw the roofs of houses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had been blown off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	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After the hurricane, ____________________________________________.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2.Though I’ve learnt English for years, I still can’t make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people understand me quite well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	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Though I’ve learnt English for years, ______________________________________.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33751" y="1708548"/>
            <a:ext cx="339804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 saw the roofs of houses blown off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336256" y="2927748"/>
            <a:ext cx="443679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 still can’t make myself understood quite well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355997" y="1275160"/>
            <a:ext cx="8428434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3.I’ll just 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wash the dishes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and then I’ll come.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	→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___________________________________________________ and then I’ll come.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4.I won’t hear 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anyone say anything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against him behind his back.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	→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________________________________________________ behind his back.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41935" y="1719263"/>
            <a:ext cx="337656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I’ll just get/have the dishes washed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925242" y="2549129"/>
            <a:ext cx="368658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 won’t hear anything said against him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Microsoft Office PowerPoint</Application>
  <PresentationFormat>全屏显示(16:9)</PresentationFormat>
  <Paragraphs>71</Paragraphs>
  <Slides>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黑体</vt:lpstr>
      <vt:lpstr>华文中宋</vt:lpstr>
      <vt:lpstr>宋体</vt:lpstr>
      <vt:lpstr>微软雅黑</vt:lpstr>
      <vt:lpstr>Arial</vt:lpstr>
      <vt:lpstr>Calibri</vt:lpstr>
      <vt:lpstr>Calibri Light</vt:lpstr>
      <vt:lpstr>Courier New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2023-01-17T00:12:26Z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CF70E183B7A0494BB2FE832C611F18F6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