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81" r:id="rId2"/>
    <p:sldId id="257" r:id="rId3"/>
    <p:sldId id="260" r:id="rId4"/>
    <p:sldId id="262" r:id="rId5"/>
    <p:sldId id="264" r:id="rId6"/>
    <p:sldId id="263" r:id="rId7"/>
    <p:sldId id="268" r:id="rId8"/>
    <p:sldId id="266" r:id="rId9"/>
    <p:sldId id="267" r:id="rId10"/>
    <p:sldId id="272" r:id="rId11"/>
    <p:sldId id="271" r:id="rId12"/>
    <p:sldId id="270" r:id="rId13"/>
    <p:sldId id="273" r:id="rId14"/>
    <p:sldId id="276" r:id="rId15"/>
    <p:sldId id="277" r:id="rId16"/>
    <p:sldId id="274" r:id="rId17"/>
    <p:sldId id="265" r:id="rId18"/>
    <p:sldId id="275" r:id="rId19"/>
    <p:sldId id="278" r:id="rId20"/>
    <p:sldId id="261" r:id="rId21"/>
    <p:sldId id="279" r:id="rId2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0066"/>
    <a:srgbClr val="003300"/>
    <a:srgbClr val="0000FF"/>
    <a:srgbClr val="FFFF00"/>
    <a:srgbClr val="FF33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p:cViewPr>
        <p:scale>
          <a:sx n="100" d="100"/>
          <a:sy n="100" d="100"/>
        </p:scale>
        <p:origin x="-246"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A9B38-97CC-48B1-925B-5326FF48CEE0}"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5F42D-3A68-4EF5-9097-FADF63189A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ctrTitle"/>
          </p:nvPr>
        </p:nvSpPr>
        <p:spPr>
          <a:xfrm>
            <a:off x="685800" y="2130425"/>
            <a:ext cx="7772400" cy="1082675"/>
          </a:xfrm>
        </p:spPr>
        <p:txBody>
          <a:bodyPr/>
          <a:lstStyle>
            <a:lvl1pPr algn="ctr">
              <a:defRPr sz="4000" b="1"/>
            </a:lvl1pPr>
          </a:lstStyle>
          <a:p>
            <a:r>
              <a:rPr lang="zh-CN" altLang="en-US" smtClean="0"/>
              <a:t>单击此处编辑母版标题样式</a:t>
            </a:r>
            <a:endParaRPr lang="zh-CN"/>
          </a:p>
        </p:txBody>
      </p:sp>
      <p:sp>
        <p:nvSpPr>
          <p:cNvPr id="3075" name="文本占位符 2"/>
          <p:cNvSpPr>
            <a:spLocks noGrp="1" noChangeArrowheads="1"/>
          </p:cNvSpPr>
          <p:nvPr>
            <p:ph type="subTitle" idx="1"/>
          </p:nvPr>
        </p:nvSpPr>
        <p:spPr>
          <a:xfrm>
            <a:off x="1331913" y="3357563"/>
            <a:ext cx="6400800" cy="865187"/>
          </a:xfrm>
        </p:spPr>
        <p:txBody>
          <a:bodyPr/>
          <a:lstStyle>
            <a:lvl1pPr marL="0" indent="0" algn="ctr">
              <a:buFont typeface="Arial" panose="020B0604020202020204" pitchFamily="34" charset="0"/>
              <a:buNone/>
              <a:defRPr sz="3200"/>
            </a:lvl1pPr>
          </a:lstStyle>
          <a:p>
            <a:r>
              <a:rPr lang="zh-CN" altLang="en-US" smtClean="0"/>
              <a:t>单击此处编辑母版副标题样式</a:t>
            </a:r>
            <a:endParaRPr lang="zh-CN"/>
          </a:p>
        </p:txBody>
      </p:sp>
      <p:sp>
        <p:nvSpPr>
          <p:cNvPr id="4" name="日期占位符 3"/>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ltLang="zh-CN"/>
          </a:p>
        </p:txBody>
      </p:sp>
      <p:sp>
        <p:nvSpPr>
          <p:cNvPr id="5" name="页脚占位符 4"/>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ltLang="zh-CN"/>
          </a:p>
        </p:txBody>
      </p:sp>
      <p:sp>
        <p:nvSpPr>
          <p:cNvPr id="6" name="灯片编号占位符 5"/>
          <p:cNvSpPr>
            <a:spLocks noGrp="1" noChangeArrowheads="1"/>
          </p:cNvSpPr>
          <p:nvPr>
            <p:ph type="sldNum" sz="quarter" idx="12"/>
          </p:nvPr>
        </p:nvSpPr>
        <p:spPr>
          <a:xfrm>
            <a:off x="6553200" y="6245225"/>
            <a:ext cx="2133600" cy="476250"/>
          </a:xfrm>
        </p:spPr>
        <p:txBody>
          <a:bodyPr/>
          <a:lstStyle>
            <a:lvl1pPr>
              <a:defRPr smtClean="0"/>
            </a:lvl1pPr>
          </a:lstStyle>
          <a:p>
            <a:pPr>
              <a:defRPr/>
            </a:pPr>
            <a:fld id="{16383725-4D53-478C-8130-3731DF7B9456}" type="slidenum">
              <a:rPr lang="en-US" altLang="zh-CN" smtClean="0"/>
              <a:t>‹#›</a:t>
            </a:fld>
            <a:endParaRPr lang="en-US" altLang="zh-C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DD4C797-C0D1-4238-928A-B68B07D44646}" type="slidenum">
              <a:rPr lang="en-US" altLang="zh-CN" smtClean="0"/>
              <a:t>‹#›</a:t>
            </a:fld>
            <a:endParaRPr lang="en-US"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76250"/>
            <a:ext cx="2057400" cy="5649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76250"/>
            <a:ext cx="6019800" cy="56499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C8FE3DF-0044-49E5-AAE4-3AEB67674338}" type="slidenum">
              <a:rPr lang="en-US" altLang="zh-CN" smtClean="0"/>
              <a:t>‹#›</a:t>
            </a:fld>
            <a:endParaRPr lang="en-US"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841E9D8-2271-4476-9E59-7C1B2DFB3177}" type="slidenum">
              <a:rPr lang="en-US" altLang="zh-CN"/>
              <a:t>‹#›</a:t>
            </a:fld>
            <a:endParaRPr lang="en-US"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140B926-9042-4C0E-BDE6-ACEE26F3D92E}" type="slidenum">
              <a:rPr lang="en-US" altLang="zh-CN" smtClean="0"/>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25FBC01-041C-4A45-A4EA-C2C0B399C5C8}" type="slidenum">
              <a:rPr lang="en-US" altLang="zh-CN" smtClean="0"/>
              <a:t>‹#›</a:t>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F4268BB0-CBDB-4C54-9D4B-15CE2446D303}" type="slidenum">
              <a:rPr lang="en-US" altLang="zh-CN" smtClean="0"/>
              <a:t>‹#›</a:t>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841AC36E-95C2-4FFF-8DE4-78650B7EBDC8}" type="slidenum">
              <a:rPr lang="en-US" altLang="zh-CN" smtClean="0"/>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42781247-2F2E-41BC-9945-62AF057A8A36}" type="slidenum">
              <a:rPr lang="en-US" altLang="zh-CN" smtClean="0"/>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AD5A47EA-8519-4D33-87B5-DAE740250141}" type="slidenum">
              <a:rPr lang="en-US" altLang="zh-CN" smtClean="0"/>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4C2A868-8481-4CF3-9F13-630D7D8FF48F}" type="slidenum">
              <a:rPr lang="en-US" altLang="zh-CN" smtClean="0"/>
              <a:t>‹#›</a:t>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BC39AC74-DA2C-4E57-9FFE-EF446EBBB457}" type="slidenum">
              <a:rPr lang="en-US" altLang="zh-CN" smtClean="0"/>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457200" y="476250"/>
            <a:ext cx="82296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614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0" hangingPunct="0">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endParaRPr lang="en-US" altLang="zh-CN"/>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ctr" anchorCtr="0" compatLnSpc="1"/>
          <a:lstStyle>
            <a:lvl1pPr algn="ctr" eaLnBrk="0" hangingPunct="0">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endParaRPr lang="en-US" altLang="zh-CN"/>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fld id="{13F4AB2D-6DB8-43A1-926A-C8A6AE89FB6B}" type="slidenum">
              <a:rPr lang="en-US" altLang="zh-CN" smtClean="0"/>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2pPr>
      <a:lvl3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3pPr>
      <a:lvl4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4pPr>
      <a:lvl5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5pPr>
      <a:lvl6pPr marL="4572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6pPr>
      <a:lvl7pPr marL="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7pPr>
      <a:lvl8pPr marL="13716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8pPr>
      <a:lvl9pPr marL="18288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Arial" panose="020B0604020202020204" pitchFamily="34" charset="0"/>
        <a:buChar char="•"/>
        <a:defRPr>
          <a:solidFill>
            <a:schemeClr val="tx1"/>
          </a:solidFill>
          <a:latin typeface="+mn-lt"/>
          <a:ea typeface="+mn-ea"/>
        </a:defRPr>
      </a:lvl3pPr>
      <a:lvl4pPr marL="1600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file:///C:\Documents%20and%20Settings\Administrator\&#26700;&#38754;\Unit2%20Topic3\&#35838;&#20214;\Unit2%20Topic3%20SectionC%20&#31934;&#21697;&#35838;&#20214;\p47-1a.mp3" TargetMode="External"/><Relationship Id="rId1" Type="http://schemas.microsoft.com/office/2007/relationships/media" Target="file:///C:\Documents%20and%20Settings\Administrator\&#26700;&#38754;\Unit2%20Topic3\&#35838;&#20214;\Unit2%20Topic3%20SectionC%20&#31934;&#21697;&#35838;&#20214;\p47-1a.mp3"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2132856"/>
            <a:ext cx="8352928" cy="2088232"/>
          </a:xfrm>
        </p:spPr>
        <p:txBody>
          <a:bodyPr/>
          <a:lstStyle/>
          <a:p>
            <a:pPr eaLnBrk="1" hangingPunct="1"/>
            <a:r>
              <a:rPr lang="en-US" altLang="zh-CN" sz="4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can we do at home to protect the environment?</a:t>
            </a:r>
            <a:r>
              <a:rPr lang="en-US" altLang="zh-CN" sz="4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051" name="Rectangle 3"/>
          <p:cNvSpPr>
            <a:spLocks noGrp="1" noChangeArrowheads="1"/>
          </p:cNvSpPr>
          <p:nvPr>
            <p:ph type="subTitle" idx="1"/>
          </p:nvPr>
        </p:nvSpPr>
        <p:spPr>
          <a:xfrm>
            <a:off x="2771800" y="4581128"/>
            <a:ext cx="3876675" cy="863600"/>
          </a:xfrm>
        </p:spPr>
        <p:txBody>
          <a:bodyPr/>
          <a:lstStyle/>
          <a:p>
            <a:pPr eaLnBrk="1" hangingPunct="1"/>
            <a:r>
              <a:rPr lang="en-US" altLang="zh-CN" sz="4000" b="1" dirty="0" smtClean="0">
                <a:solidFill>
                  <a:srgbClr val="FF0000"/>
                </a:solidFill>
              </a:rPr>
              <a:t>Section C </a:t>
            </a:r>
          </a:p>
        </p:txBody>
      </p:sp>
      <p:sp>
        <p:nvSpPr>
          <p:cNvPr id="2" name="矩形 1"/>
          <p:cNvSpPr/>
          <p:nvPr/>
        </p:nvSpPr>
        <p:spPr>
          <a:xfrm>
            <a:off x="755576" y="983556"/>
            <a:ext cx="4572000" cy="584775"/>
          </a:xfrm>
          <a:prstGeom prst="rect">
            <a:avLst/>
          </a:prstGeom>
        </p:spPr>
        <p:txBody>
          <a:bodyPr>
            <a:spAutoFit/>
          </a:bodyPr>
          <a:lstStyle/>
          <a:p>
            <a:r>
              <a:rPr lang="en-US" altLang="zh-CN" sz="3200" b="1" dirty="0" smtClean="0">
                <a:solidFill>
                  <a:srgbClr val="FF0000"/>
                </a:solidFill>
              </a:rPr>
              <a:t>Unit 2 Topic 3 </a:t>
            </a:r>
            <a:endParaRPr lang="zh-CN" altLang="en-US" sz="3200" dirty="0">
              <a:solidFill>
                <a:srgbClr val="FF0000"/>
              </a:solidFill>
            </a:endParaRPr>
          </a:p>
        </p:txBody>
      </p:sp>
      <p:sp>
        <p:nvSpPr>
          <p:cNvPr id="6" name="矩形 5"/>
          <p:cNvSpPr/>
          <p:nvPr/>
        </p:nvSpPr>
        <p:spPr>
          <a:xfrm>
            <a:off x="2997492" y="5733256"/>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5"/>
          <p:cNvSpPr>
            <a:spLocks noChangeArrowheads="1" noChangeShapeType="1" noTextEdit="1"/>
          </p:cNvSpPr>
          <p:nvPr/>
        </p:nvSpPr>
        <p:spPr bwMode="auto">
          <a:xfrm>
            <a:off x="788988" y="836984"/>
            <a:ext cx="5122862" cy="79216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8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Paragraph 2</a:t>
            </a:r>
            <a:endParaRPr lang="zh-CN" altLang="en-US" sz="48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20486" name="Text Box 6"/>
          <p:cNvSpPr txBox="1">
            <a:spLocks noChangeArrowheads="1"/>
          </p:cNvSpPr>
          <p:nvPr/>
        </p:nvSpPr>
        <p:spPr bwMode="auto">
          <a:xfrm>
            <a:off x="736600" y="1629147"/>
            <a:ext cx="68611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t>Its key disadvantage is that the </a:t>
            </a:r>
            <a:r>
              <a:rPr lang="en-US" altLang="zh-CN" sz="2400" b="1" dirty="0">
                <a:solidFill>
                  <a:srgbClr val="0000FF"/>
                </a:solidFill>
              </a:rPr>
              <a:t>process</a:t>
            </a:r>
            <a:r>
              <a:rPr lang="en-US" altLang="zh-CN" sz="2400" b="1" dirty="0"/>
              <a:t> </a:t>
            </a:r>
            <a:r>
              <a:rPr lang="en-US" altLang="zh-CN" sz="2400" b="1" dirty="0">
                <a:solidFill>
                  <a:srgbClr val="CC0099"/>
                </a:solidFill>
              </a:rPr>
              <a:t>requires</a:t>
            </a:r>
            <a:r>
              <a:rPr lang="en-US" altLang="zh-CN" sz="2400" b="1" dirty="0"/>
              <a:t> a long time (up to 30 days )and the cost  is high.</a:t>
            </a:r>
            <a:r>
              <a:rPr lang="zh-CN" altLang="en-US" b="1" dirty="0"/>
              <a:t>它最大的缺陷是生产过程需要很长时间（长达</a:t>
            </a:r>
            <a:r>
              <a:rPr lang="en-US" altLang="zh-CN" b="1" dirty="0"/>
              <a:t>30</a:t>
            </a:r>
            <a:r>
              <a:rPr lang="zh-CN" altLang="en-US" b="1" dirty="0"/>
              <a:t>天）和成本高。</a:t>
            </a:r>
            <a:endParaRPr lang="zh-CN" altLang="en-US" dirty="0"/>
          </a:p>
        </p:txBody>
      </p:sp>
      <p:sp>
        <p:nvSpPr>
          <p:cNvPr id="20487" name="Text Box 7"/>
          <p:cNvSpPr txBox="1">
            <a:spLocks noChangeArrowheads="1"/>
          </p:cNvSpPr>
          <p:nvPr/>
        </p:nvSpPr>
        <p:spPr bwMode="auto">
          <a:xfrm>
            <a:off x="736600" y="2997572"/>
            <a:ext cx="583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0000FF"/>
                </a:solidFill>
              </a:rPr>
              <a:t>process </a:t>
            </a:r>
            <a:r>
              <a:rPr lang="en-US" altLang="zh-CN" sz="2400" b="1" i="1" dirty="0">
                <a:solidFill>
                  <a:srgbClr val="0000FF"/>
                </a:solidFill>
              </a:rPr>
              <a:t>n.</a:t>
            </a:r>
            <a:r>
              <a:rPr lang="zh-CN" altLang="en-US" sz="2000" b="1" dirty="0">
                <a:solidFill>
                  <a:srgbClr val="0000FF"/>
                </a:solidFill>
              </a:rPr>
              <a:t>步骤，过程  </a:t>
            </a:r>
            <a:r>
              <a:rPr lang="en-US" altLang="zh-CN" sz="2000" b="1" i="1" dirty="0">
                <a:solidFill>
                  <a:srgbClr val="0000FF"/>
                </a:solidFill>
              </a:rPr>
              <a:t>v.</a:t>
            </a:r>
            <a:r>
              <a:rPr lang="zh-CN" altLang="en-US" sz="2000" b="1" dirty="0">
                <a:solidFill>
                  <a:srgbClr val="0000FF"/>
                </a:solidFill>
              </a:rPr>
              <a:t>加工，处理</a:t>
            </a:r>
          </a:p>
        </p:txBody>
      </p:sp>
      <p:sp>
        <p:nvSpPr>
          <p:cNvPr id="20488" name="Text Box 8"/>
          <p:cNvSpPr txBox="1">
            <a:spLocks noChangeArrowheads="1"/>
          </p:cNvSpPr>
          <p:nvPr/>
        </p:nvSpPr>
        <p:spPr bwMode="auto">
          <a:xfrm>
            <a:off x="736600" y="3429372"/>
            <a:ext cx="669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CC0099"/>
                </a:solidFill>
              </a:rPr>
              <a:t>require                       </a:t>
            </a:r>
            <a:r>
              <a:rPr lang="en-US" altLang="zh-CN" sz="2000" b="1" dirty="0">
                <a:solidFill>
                  <a:srgbClr val="CC0099"/>
                </a:solidFill>
              </a:rPr>
              <a:t>v.</a:t>
            </a:r>
            <a:r>
              <a:rPr lang="zh-CN" altLang="en-US" sz="2000" b="1" dirty="0">
                <a:solidFill>
                  <a:srgbClr val="CC0099"/>
                </a:solidFill>
              </a:rPr>
              <a:t>需要，需求</a:t>
            </a:r>
          </a:p>
        </p:txBody>
      </p:sp>
      <p:pic>
        <p:nvPicPr>
          <p:cNvPr id="20489" name="Picture 9" descr="2014-02-14_19-37-4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32000" y="357383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881063" y="5805860"/>
            <a:ext cx="669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a:p>
        </p:txBody>
      </p:sp>
      <p:sp>
        <p:nvSpPr>
          <p:cNvPr id="20491" name="Text Box 11"/>
          <p:cNvSpPr txBox="1">
            <a:spLocks noChangeArrowheads="1"/>
          </p:cNvSpPr>
          <p:nvPr/>
        </p:nvSpPr>
        <p:spPr bwMode="auto">
          <a:xfrm>
            <a:off x="808038" y="4077072"/>
            <a:ext cx="640873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dirty="0">
                <a:solidFill>
                  <a:srgbClr val="0000FF"/>
                </a:solidFill>
              </a:rPr>
              <a:t>require </a:t>
            </a:r>
            <a:r>
              <a:rPr lang="zh-CN" altLang="en-US" sz="2000" dirty="0">
                <a:solidFill>
                  <a:srgbClr val="0000FF"/>
                </a:solidFill>
              </a:rPr>
              <a:t>有两种用法：</a:t>
            </a:r>
            <a:r>
              <a:rPr lang="zh-CN" altLang="en-US" sz="2000" dirty="0"/>
              <a:t> </a:t>
            </a:r>
            <a:br>
              <a:rPr lang="zh-CN" altLang="en-US" sz="2000" dirty="0"/>
            </a:br>
            <a:r>
              <a:rPr lang="zh-CN" altLang="en-US" sz="2000" dirty="0">
                <a:solidFill>
                  <a:srgbClr val="0000FF"/>
                </a:solidFill>
              </a:rPr>
              <a:t>*</a:t>
            </a:r>
            <a:r>
              <a:rPr lang="en-US" altLang="zh-CN" sz="2000" dirty="0">
                <a:solidFill>
                  <a:srgbClr val="0000FF"/>
                </a:solidFill>
              </a:rPr>
              <a:t>require (doing) </a:t>
            </a:r>
            <a:r>
              <a:rPr lang="en-US" altLang="zh-CN" sz="2000" dirty="0" err="1">
                <a:solidFill>
                  <a:srgbClr val="0000FF"/>
                </a:solidFill>
              </a:rPr>
              <a:t>sth</a:t>
            </a:r>
            <a:r>
              <a:rPr lang="en-US" altLang="zh-CN" sz="2000" dirty="0">
                <a:solidFill>
                  <a:srgbClr val="0000FF"/>
                </a:solidFill>
              </a:rPr>
              <a:t>. </a:t>
            </a:r>
            <a:r>
              <a:rPr lang="zh-CN" altLang="en-US" sz="2000" dirty="0">
                <a:solidFill>
                  <a:srgbClr val="0000FF"/>
                </a:solidFill>
              </a:rPr>
              <a:t>表示主语“该</a:t>
            </a:r>
            <a:r>
              <a:rPr lang="en-US" altLang="zh-CN" sz="2000" dirty="0">
                <a:solidFill>
                  <a:srgbClr val="0000FF"/>
                </a:solidFill>
              </a:rPr>
              <a:t>...</a:t>
            </a:r>
            <a:r>
              <a:rPr lang="zh-CN" altLang="en-US" sz="2000" dirty="0">
                <a:solidFill>
                  <a:srgbClr val="0000FF"/>
                </a:solidFill>
              </a:rPr>
              <a:t>了”。</a:t>
            </a:r>
            <a:r>
              <a:rPr lang="zh-CN" altLang="en-US" sz="2000" dirty="0"/>
              <a:t> </a:t>
            </a:r>
            <a:br>
              <a:rPr lang="zh-CN" altLang="en-US" sz="2000" dirty="0"/>
            </a:br>
            <a:r>
              <a:rPr lang="zh-CN" altLang="en-US" sz="2000" dirty="0"/>
              <a:t>如： </a:t>
            </a:r>
            <a:r>
              <a:rPr lang="en-US" altLang="zh-CN" sz="2000" dirty="0"/>
              <a:t>The floor requires washing. </a:t>
            </a:r>
            <a:r>
              <a:rPr lang="zh-CN" altLang="en-US" sz="2000" dirty="0"/>
              <a:t>地板该洗了。 </a:t>
            </a:r>
            <a:br>
              <a:rPr lang="zh-CN" altLang="en-US" sz="2000" dirty="0"/>
            </a:br>
            <a:r>
              <a:rPr lang="zh-CN" altLang="en-US" sz="2000" dirty="0">
                <a:solidFill>
                  <a:srgbClr val="0000FF"/>
                </a:solidFill>
              </a:rPr>
              <a:t>*</a:t>
            </a:r>
            <a:r>
              <a:rPr lang="en-US" altLang="zh-CN" sz="2000" dirty="0">
                <a:solidFill>
                  <a:srgbClr val="0000FF"/>
                </a:solidFill>
              </a:rPr>
              <a:t>be required to do </a:t>
            </a:r>
            <a:r>
              <a:rPr lang="en-US" altLang="zh-CN" sz="2000" dirty="0" err="1">
                <a:solidFill>
                  <a:srgbClr val="0000FF"/>
                </a:solidFill>
              </a:rPr>
              <a:t>sth</a:t>
            </a:r>
            <a:r>
              <a:rPr lang="en-US" altLang="zh-CN" sz="2000" dirty="0">
                <a:solidFill>
                  <a:srgbClr val="0000FF"/>
                </a:solidFill>
              </a:rPr>
              <a:t>.</a:t>
            </a:r>
            <a:r>
              <a:rPr lang="zh-CN" altLang="en-US" sz="2000" dirty="0">
                <a:solidFill>
                  <a:srgbClr val="0000FF"/>
                </a:solidFill>
              </a:rPr>
              <a:t>表示主语必须（被要求）</a:t>
            </a:r>
            <a:r>
              <a:rPr lang="en-US" altLang="zh-CN" sz="2000" dirty="0">
                <a:solidFill>
                  <a:srgbClr val="0000FF"/>
                </a:solidFill>
              </a:rPr>
              <a:t>...</a:t>
            </a:r>
          </a:p>
          <a:p>
            <a:pPr eaLnBrk="1" hangingPunct="1">
              <a:spcBef>
                <a:spcPct val="50000"/>
              </a:spcBef>
            </a:pPr>
            <a:r>
              <a:rPr lang="zh-CN" altLang="en-US" sz="2000" dirty="0"/>
              <a:t>如</a:t>
            </a:r>
            <a:r>
              <a:rPr lang="en-US" altLang="zh-CN" sz="2000" dirty="0"/>
              <a:t>:Students are required to attend classes. </a:t>
            </a:r>
            <a:br>
              <a:rPr lang="en-US" altLang="zh-CN" sz="2000" dirty="0"/>
            </a:br>
            <a:r>
              <a:rPr lang="zh-CN" altLang="en-US" sz="2000" dirty="0"/>
              <a:t>学生必须按规定上课。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wedge">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additive="base">
                                        <p:cTn id="12" dur="500" fill="hold"/>
                                        <p:tgtEl>
                                          <p:spTgt spid="20487"/>
                                        </p:tgtEl>
                                        <p:attrNameLst>
                                          <p:attrName>ppt_x</p:attrName>
                                        </p:attrNameLst>
                                      </p:cBhvr>
                                      <p:tavLst>
                                        <p:tav tm="0">
                                          <p:val>
                                            <p:strVal val="#ppt_x"/>
                                          </p:val>
                                        </p:tav>
                                        <p:tav tm="100000">
                                          <p:val>
                                            <p:strVal val="#ppt_x"/>
                                          </p:val>
                                        </p:tav>
                                      </p:tavLst>
                                    </p:anim>
                                    <p:anim calcmode="lin" valueType="num">
                                      <p:cBhvr additive="base">
                                        <p:cTn id="13"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8"/>
                                        </p:tgtEl>
                                        <p:attrNameLst>
                                          <p:attrName>style.visibility</p:attrName>
                                        </p:attrNameLst>
                                      </p:cBhvr>
                                      <p:to>
                                        <p:strVal val="visible"/>
                                      </p:to>
                                    </p:set>
                                    <p:anim calcmode="lin" valueType="num">
                                      <p:cBhvr additive="base">
                                        <p:cTn id="18" dur="500" fill="hold"/>
                                        <p:tgtEl>
                                          <p:spTgt spid="20488"/>
                                        </p:tgtEl>
                                        <p:attrNameLst>
                                          <p:attrName>ppt_x</p:attrName>
                                        </p:attrNameLst>
                                      </p:cBhvr>
                                      <p:tavLst>
                                        <p:tav tm="0">
                                          <p:val>
                                            <p:strVal val="#ppt_x"/>
                                          </p:val>
                                        </p:tav>
                                        <p:tav tm="100000">
                                          <p:val>
                                            <p:strVal val="#ppt_x"/>
                                          </p:val>
                                        </p:tav>
                                      </p:tavLst>
                                    </p:anim>
                                    <p:anim calcmode="lin" valueType="num">
                                      <p:cBhvr additive="base">
                                        <p:cTn id="19"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489"/>
                                        </p:tgtEl>
                                        <p:attrNameLst>
                                          <p:attrName>style.visibility</p:attrName>
                                        </p:attrNameLst>
                                      </p:cBhvr>
                                      <p:to>
                                        <p:strVal val="visible"/>
                                      </p:to>
                                    </p:set>
                                    <p:anim calcmode="lin" valueType="num">
                                      <p:cBhvr additive="base">
                                        <p:cTn id="24" dur="500" fill="hold"/>
                                        <p:tgtEl>
                                          <p:spTgt spid="20489"/>
                                        </p:tgtEl>
                                        <p:attrNameLst>
                                          <p:attrName>ppt_x</p:attrName>
                                        </p:attrNameLst>
                                      </p:cBhvr>
                                      <p:tavLst>
                                        <p:tav tm="0">
                                          <p:val>
                                            <p:strVal val="#ppt_x"/>
                                          </p:val>
                                        </p:tav>
                                        <p:tav tm="100000">
                                          <p:val>
                                            <p:strVal val="#ppt_x"/>
                                          </p:val>
                                        </p:tav>
                                      </p:tavLst>
                                    </p:anim>
                                    <p:anim calcmode="lin" valueType="num">
                                      <p:cBhvr additive="base">
                                        <p:cTn id="25"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0491"/>
                                        </p:tgtEl>
                                        <p:attrNameLst>
                                          <p:attrName>style.visibility</p:attrName>
                                        </p:attrNameLst>
                                      </p:cBhvr>
                                      <p:to>
                                        <p:strVal val="visible"/>
                                      </p:to>
                                    </p:set>
                                    <p:animEffect transition="in" filter="wedge">
                                      <p:cBhvr>
                                        <p:cTn id="30" dur="2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204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WordArt 5"/>
          <p:cNvSpPr>
            <a:spLocks noChangeArrowheads="1" noChangeShapeType="1" noTextEdit="1"/>
          </p:cNvSpPr>
          <p:nvPr/>
        </p:nvSpPr>
        <p:spPr bwMode="auto">
          <a:xfrm>
            <a:off x="468313" y="260350"/>
            <a:ext cx="4475162" cy="11430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Paragraph 3</a:t>
            </a:r>
            <a:endParaRPr lang="zh-CN" altLang="en-US"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19462" name="Text Box 6"/>
          <p:cNvSpPr txBox="1">
            <a:spLocks noChangeArrowheads="1"/>
          </p:cNvSpPr>
          <p:nvPr/>
        </p:nvSpPr>
        <p:spPr bwMode="auto">
          <a:xfrm>
            <a:off x="1042988" y="2781300"/>
            <a:ext cx="70580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2400"/>
              <a:t>    </a:t>
            </a:r>
            <a:r>
              <a:rPr lang="en-US" altLang="zh-CN" sz="2400">
                <a:solidFill>
                  <a:srgbClr val="0000FF"/>
                </a:solidFill>
              </a:rPr>
              <a:t>Electric vehicles were __________ in the 1990s. On April 11, 2010, a new kind of electric vehicle _______ “Yezi” was shown in the 2010 Shanghai World Expo. It produces _________ from the sun, the wind and CO</a:t>
            </a:r>
            <a:r>
              <a:rPr lang="en-US" altLang="zh-CN" sz="1400">
                <a:solidFill>
                  <a:srgbClr val="0000FF"/>
                </a:solidFill>
              </a:rPr>
              <a:t>2</a:t>
            </a:r>
            <a:r>
              <a:rPr lang="en-US" altLang="zh-CN" sz="2400">
                <a:solidFill>
                  <a:srgbClr val="0000FF"/>
                </a:solidFill>
              </a:rPr>
              <a:t>. It can not only protect the environment but also _____ energy. It’s too small to hold many people, but _______ models will be developed in the near future. </a:t>
            </a:r>
          </a:p>
        </p:txBody>
      </p:sp>
      <p:sp>
        <p:nvSpPr>
          <p:cNvPr id="19463" name="Text Box 7"/>
          <p:cNvSpPr txBox="1">
            <a:spLocks noChangeArrowheads="1"/>
          </p:cNvSpPr>
          <p:nvPr/>
        </p:nvSpPr>
        <p:spPr bwMode="auto">
          <a:xfrm>
            <a:off x="1116013" y="1773238"/>
            <a:ext cx="6119812"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0000FF"/>
                </a:solidFill>
              </a:rPr>
              <a:t>develop, electric, name, save, large </a:t>
            </a:r>
          </a:p>
        </p:txBody>
      </p:sp>
      <p:sp>
        <p:nvSpPr>
          <p:cNvPr id="19464" name="Text Box 8"/>
          <p:cNvSpPr txBox="1">
            <a:spLocks noChangeArrowheads="1"/>
          </p:cNvSpPr>
          <p:nvPr/>
        </p:nvSpPr>
        <p:spPr bwMode="auto">
          <a:xfrm>
            <a:off x="4500563" y="278130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developed</a:t>
            </a:r>
          </a:p>
        </p:txBody>
      </p:sp>
      <p:sp>
        <p:nvSpPr>
          <p:cNvPr id="19465" name="Text Box 9"/>
          <p:cNvSpPr txBox="1">
            <a:spLocks noChangeArrowheads="1"/>
          </p:cNvSpPr>
          <p:nvPr/>
        </p:nvSpPr>
        <p:spPr bwMode="auto">
          <a:xfrm>
            <a:off x="1116013" y="3500438"/>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named</a:t>
            </a:r>
          </a:p>
        </p:txBody>
      </p:sp>
      <p:sp>
        <p:nvSpPr>
          <p:cNvPr id="19466" name="Text Box 10"/>
          <p:cNvSpPr txBox="1">
            <a:spLocks noChangeArrowheads="1"/>
          </p:cNvSpPr>
          <p:nvPr/>
        </p:nvSpPr>
        <p:spPr bwMode="auto">
          <a:xfrm>
            <a:off x="4498975" y="38608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electricity</a:t>
            </a:r>
          </a:p>
        </p:txBody>
      </p:sp>
      <p:sp>
        <p:nvSpPr>
          <p:cNvPr id="19467" name="Text Box 11"/>
          <p:cNvSpPr txBox="1">
            <a:spLocks noChangeArrowheads="1"/>
          </p:cNvSpPr>
          <p:nvPr/>
        </p:nvSpPr>
        <p:spPr bwMode="auto">
          <a:xfrm>
            <a:off x="4067175" y="4627563"/>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save</a:t>
            </a:r>
          </a:p>
        </p:txBody>
      </p:sp>
      <p:sp>
        <p:nvSpPr>
          <p:cNvPr id="19470" name="Text Box 14"/>
          <p:cNvSpPr txBox="1">
            <a:spLocks noChangeArrowheads="1"/>
          </p:cNvSpPr>
          <p:nvPr/>
        </p:nvSpPr>
        <p:spPr bwMode="auto">
          <a:xfrm>
            <a:off x="4716463" y="491648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larger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9463">
                                            <p:txEl>
                                              <p:pRg st="0" end="0"/>
                                            </p:txEl>
                                          </p:spTgt>
                                        </p:tgtEl>
                                        <p:attrNameLst>
                                          <p:attrName>style.visibility</p:attrName>
                                        </p:attrNameLst>
                                      </p:cBhvr>
                                      <p:to>
                                        <p:strVal val="visible"/>
                                      </p:to>
                                    </p:set>
                                    <p:animEffect transition="in" filter="wipe(down)">
                                      <p:cBhvr>
                                        <p:cTn id="13" dur="500"/>
                                        <p:tgtEl>
                                          <p:spTgt spid="194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diamond(in)">
                                      <p:cBhvr>
                                        <p:cTn id="18" dur="2000"/>
                                        <p:tgtEl>
                                          <p:spTgt spid="1946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464"/>
                                        </p:tgtEl>
                                        <p:attrNameLst>
                                          <p:attrName>style.visibility</p:attrName>
                                        </p:attrNameLst>
                                      </p:cBhvr>
                                      <p:to>
                                        <p:strVal val="visible"/>
                                      </p:to>
                                    </p:set>
                                    <p:anim calcmode="lin" valueType="num">
                                      <p:cBhvr additive="base">
                                        <p:cTn id="23" dur="500" fill="hold"/>
                                        <p:tgtEl>
                                          <p:spTgt spid="19464"/>
                                        </p:tgtEl>
                                        <p:attrNameLst>
                                          <p:attrName>ppt_x</p:attrName>
                                        </p:attrNameLst>
                                      </p:cBhvr>
                                      <p:tavLst>
                                        <p:tav tm="0">
                                          <p:val>
                                            <p:strVal val="#ppt_x"/>
                                          </p:val>
                                        </p:tav>
                                        <p:tav tm="100000">
                                          <p:val>
                                            <p:strVal val="#ppt_x"/>
                                          </p:val>
                                        </p:tav>
                                      </p:tavLst>
                                    </p:anim>
                                    <p:anim calcmode="lin" valueType="num">
                                      <p:cBhvr additive="base">
                                        <p:cTn id="24"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65">
                                            <p:txEl>
                                              <p:pRg st="0" end="0"/>
                                            </p:txEl>
                                          </p:spTgt>
                                        </p:tgtEl>
                                        <p:attrNameLst>
                                          <p:attrName>style.visibility</p:attrName>
                                        </p:attrNameLst>
                                      </p:cBhvr>
                                      <p:to>
                                        <p:strVal val="visible"/>
                                      </p:to>
                                    </p:set>
                                    <p:anim calcmode="lin" valueType="num">
                                      <p:cBhvr additive="base">
                                        <p:cTn id="29" dur="500" fill="hold"/>
                                        <p:tgtEl>
                                          <p:spTgt spid="1946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66">
                                            <p:txEl>
                                              <p:pRg st="0" end="0"/>
                                            </p:txEl>
                                          </p:spTgt>
                                        </p:tgtEl>
                                        <p:attrNameLst>
                                          <p:attrName>style.visibility</p:attrName>
                                        </p:attrNameLst>
                                      </p:cBhvr>
                                      <p:to>
                                        <p:strVal val="visible"/>
                                      </p:to>
                                    </p:set>
                                    <p:anim calcmode="lin" valueType="num">
                                      <p:cBhvr additive="base">
                                        <p:cTn id="35" dur="500" fill="hold"/>
                                        <p:tgtEl>
                                          <p:spTgt spid="1946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67">
                                            <p:txEl>
                                              <p:pRg st="0" end="0"/>
                                            </p:txEl>
                                          </p:spTgt>
                                        </p:tgtEl>
                                        <p:attrNameLst>
                                          <p:attrName>style.visibility</p:attrName>
                                        </p:attrNameLst>
                                      </p:cBhvr>
                                      <p:to>
                                        <p:strVal val="visible"/>
                                      </p:to>
                                    </p:set>
                                    <p:anim calcmode="lin" valueType="num">
                                      <p:cBhvr additive="base">
                                        <p:cTn id="41" dur="500" fill="hold"/>
                                        <p:tgtEl>
                                          <p:spTgt spid="1946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470">
                                            <p:txEl>
                                              <p:pRg st="0" end="0"/>
                                            </p:txEl>
                                          </p:spTgt>
                                        </p:tgtEl>
                                        <p:attrNameLst>
                                          <p:attrName>style.visibility</p:attrName>
                                        </p:attrNameLst>
                                      </p:cBhvr>
                                      <p:to>
                                        <p:strVal val="visible"/>
                                      </p:to>
                                    </p:set>
                                    <p:anim calcmode="lin" valueType="num">
                                      <p:cBhvr additive="base">
                                        <p:cTn id="47" dur="500" fill="hold"/>
                                        <p:tgtEl>
                                          <p:spTgt spid="1947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4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p:bldP spid="194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5"/>
          <p:cNvSpPr>
            <a:spLocks noChangeArrowheads="1" noChangeShapeType="1" noTextEdit="1"/>
          </p:cNvSpPr>
          <p:nvPr/>
        </p:nvSpPr>
        <p:spPr bwMode="auto">
          <a:xfrm>
            <a:off x="457200" y="274638"/>
            <a:ext cx="4906963" cy="11430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Paragraph 4</a:t>
            </a:r>
            <a:endParaRPr lang="zh-CN" altLang="en-US"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18439" name="Text Box 7"/>
          <p:cNvSpPr txBox="1">
            <a:spLocks noChangeArrowheads="1"/>
          </p:cNvSpPr>
          <p:nvPr/>
        </p:nvSpPr>
        <p:spPr bwMode="auto">
          <a:xfrm>
            <a:off x="755650" y="2205038"/>
            <a:ext cx="777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t>1.</a:t>
            </a:r>
            <a:r>
              <a:rPr lang="zh-CN" altLang="en-US" sz="2400" b="1">
                <a:solidFill>
                  <a:srgbClr val="660066"/>
                </a:solidFill>
              </a:rPr>
              <a:t>去</a:t>
            </a:r>
            <a:r>
              <a:rPr lang="en-US" altLang="zh-CN" sz="2400" b="1">
                <a:solidFill>
                  <a:srgbClr val="660066"/>
                </a:solidFill>
              </a:rPr>
              <a:t>30</a:t>
            </a:r>
            <a:r>
              <a:rPr lang="zh-CN" altLang="en-US" sz="2400" b="1">
                <a:solidFill>
                  <a:srgbClr val="660066"/>
                </a:solidFill>
              </a:rPr>
              <a:t>公里以外的飞机场只需花费人们七分钟的时间。</a:t>
            </a:r>
          </a:p>
        </p:txBody>
      </p:sp>
      <p:sp>
        <p:nvSpPr>
          <p:cNvPr id="18444" name="Text Box 12"/>
          <p:cNvSpPr txBox="1">
            <a:spLocks noChangeArrowheads="1"/>
          </p:cNvSpPr>
          <p:nvPr/>
        </p:nvSpPr>
        <p:spPr bwMode="auto">
          <a:xfrm>
            <a:off x="900113" y="2924175"/>
            <a:ext cx="741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u="sng">
                <a:solidFill>
                  <a:srgbClr val="FF0000"/>
                </a:solidFill>
              </a:rPr>
              <a:t>It takes people just 7 minutes to go to the airport 30 km away.</a:t>
            </a:r>
            <a:r>
              <a:rPr lang="en-US" altLang="zh-CN" sz="2400" b="1"/>
              <a:t> </a:t>
            </a:r>
          </a:p>
        </p:txBody>
      </p:sp>
      <p:sp>
        <p:nvSpPr>
          <p:cNvPr id="18447" name="Text Box 15"/>
          <p:cNvSpPr txBox="1">
            <a:spLocks noChangeArrowheads="1"/>
          </p:cNvSpPr>
          <p:nvPr/>
        </p:nvSpPr>
        <p:spPr bwMode="auto">
          <a:xfrm>
            <a:off x="900113" y="3860800"/>
            <a:ext cx="590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660066"/>
                </a:solidFill>
              </a:rPr>
              <a:t>2.</a:t>
            </a:r>
            <a:r>
              <a:rPr lang="zh-CN" altLang="en-US" sz="2400" b="1">
                <a:solidFill>
                  <a:srgbClr val="660066"/>
                </a:solidFill>
              </a:rPr>
              <a:t>火车最高时速能够达到每小时</a:t>
            </a:r>
            <a:r>
              <a:rPr lang="en-US" altLang="zh-CN" sz="2400" b="1">
                <a:solidFill>
                  <a:srgbClr val="660066"/>
                </a:solidFill>
              </a:rPr>
              <a:t>431</a:t>
            </a:r>
            <a:r>
              <a:rPr lang="zh-CN" altLang="en-US" sz="2400" b="1">
                <a:solidFill>
                  <a:srgbClr val="660066"/>
                </a:solidFill>
              </a:rPr>
              <a:t>公里。</a:t>
            </a:r>
          </a:p>
        </p:txBody>
      </p:sp>
      <p:sp>
        <p:nvSpPr>
          <p:cNvPr id="18448" name="Text Box 16"/>
          <p:cNvSpPr txBox="1">
            <a:spLocks noChangeArrowheads="1"/>
          </p:cNvSpPr>
          <p:nvPr/>
        </p:nvSpPr>
        <p:spPr bwMode="auto">
          <a:xfrm>
            <a:off x="900113" y="4581525"/>
            <a:ext cx="770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u="sng">
                <a:solidFill>
                  <a:srgbClr val="FF0000"/>
                </a:solidFill>
              </a:rPr>
              <a:t>The train can reach a top speed of 431 km per hour.</a:t>
            </a:r>
            <a:r>
              <a:rPr lang="en-US" altLang="zh-CN" sz="2400" b="1"/>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47"/>
                                        </p:tgtEl>
                                        <p:attrNameLst>
                                          <p:attrName>style.visibility</p:attrName>
                                        </p:attrNameLst>
                                      </p:cBhvr>
                                      <p:to>
                                        <p:strVal val="visible"/>
                                      </p:to>
                                    </p:set>
                                    <p:anim calcmode="lin" valueType="num">
                                      <p:cBhvr additive="base">
                                        <p:cTn id="13" dur="500" fill="hold"/>
                                        <p:tgtEl>
                                          <p:spTgt spid="18447"/>
                                        </p:tgtEl>
                                        <p:attrNameLst>
                                          <p:attrName>ppt_x</p:attrName>
                                        </p:attrNameLst>
                                      </p:cBhvr>
                                      <p:tavLst>
                                        <p:tav tm="0">
                                          <p:val>
                                            <p:strVal val="#ppt_x"/>
                                          </p:val>
                                        </p:tav>
                                        <p:tav tm="100000">
                                          <p:val>
                                            <p:strVal val="#ppt_x"/>
                                          </p:val>
                                        </p:tav>
                                      </p:tavLst>
                                    </p:anim>
                                    <p:anim calcmode="lin" valueType="num">
                                      <p:cBhvr additive="base">
                                        <p:cTn id="14" dur="500" fill="hold"/>
                                        <p:tgtEl>
                                          <p:spTgt spid="184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18448"/>
                                        </p:tgtEl>
                                        <p:attrNameLst>
                                          <p:attrName>style.visibility</p:attrName>
                                        </p:attrNameLst>
                                      </p:cBhvr>
                                      <p:to>
                                        <p:strVal val="visible"/>
                                      </p:to>
                                    </p:set>
                                    <p:anim calcmode="lin" valueType="num">
                                      <p:cBhvr>
                                        <p:cTn id="27" dur="1000" fill="hold"/>
                                        <p:tgtEl>
                                          <p:spTgt spid="18448"/>
                                        </p:tgtEl>
                                        <p:attrNameLst>
                                          <p:attrName>ppt_w</p:attrName>
                                        </p:attrNameLst>
                                      </p:cBhvr>
                                      <p:tavLst>
                                        <p:tav tm="0">
                                          <p:val>
                                            <p:fltVal val="0"/>
                                          </p:val>
                                        </p:tav>
                                        <p:tav tm="100000">
                                          <p:val>
                                            <p:strVal val="#ppt_w"/>
                                          </p:val>
                                        </p:tav>
                                      </p:tavLst>
                                    </p:anim>
                                    <p:anim calcmode="lin" valueType="num">
                                      <p:cBhvr>
                                        <p:cTn id="28" dur="1000" fill="hold"/>
                                        <p:tgtEl>
                                          <p:spTgt spid="18448"/>
                                        </p:tgtEl>
                                        <p:attrNameLst>
                                          <p:attrName>ppt_h</p:attrName>
                                        </p:attrNameLst>
                                      </p:cBhvr>
                                      <p:tavLst>
                                        <p:tav tm="0">
                                          <p:val>
                                            <p:fltVal val="0"/>
                                          </p:val>
                                        </p:tav>
                                        <p:tav tm="100000">
                                          <p:val>
                                            <p:strVal val="#ppt_h"/>
                                          </p:val>
                                        </p:tav>
                                      </p:tavLst>
                                    </p:anim>
                                    <p:anim calcmode="lin" valueType="num">
                                      <p:cBhvr>
                                        <p:cTn id="29" dur="1000" fill="hold"/>
                                        <p:tgtEl>
                                          <p:spTgt spid="18448"/>
                                        </p:tgtEl>
                                        <p:attrNameLst>
                                          <p:attrName>style.rotation</p:attrName>
                                        </p:attrNameLst>
                                      </p:cBhvr>
                                      <p:tavLst>
                                        <p:tav tm="0">
                                          <p:val>
                                            <p:fltVal val="90"/>
                                          </p:val>
                                        </p:tav>
                                        <p:tav tm="100000">
                                          <p:val>
                                            <p:fltVal val="0"/>
                                          </p:val>
                                        </p:tav>
                                      </p:tavLst>
                                    </p:anim>
                                    <p:animEffect transition="in" filter="fade">
                                      <p:cBhvr>
                                        <p:cTn id="30" dur="10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4" grpId="0"/>
      <p:bldP spid="18447" grpId="0"/>
      <p:bldP spid="184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850" y="404813"/>
            <a:ext cx="8280400" cy="490537"/>
          </a:xfrm>
        </p:spPr>
        <p:txBody>
          <a:bodyPr/>
          <a:lstStyle/>
          <a:p>
            <a:pPr eaLnBrk="1" hangingPunct="1"/>
            <a:r>
              <a:rPr lang="en-US" altLang="zh-CN" sz="3200" b="1" smtClean="0">
                <a:solidFill>
                  <a:schemeClr val="tx1"/>
                </a:solidFill>
              </a:rPr>
              <a:t>1c Read 1a again and complete the table.</a:t>
            </a:r>
            <a:r>
              <a:rPr lang="en-US" altLang="zh-CN" sz="4000" smtClean="0"/>
              <a:t> </a:t>
            </a:r>
          </a:p>
        </p:txBody>
      </p:sp>
      <p:graphicFrame>
        <p:nvGraphicFramePr>
          <p:cNvPr id="22578" name="Group 50"/>
          <p:cNvGraphicFramePr>
            <a:graphicFrameLocks noGrp="1"/>
          </p:cNvGraphicFramePr>
          <p:nvPr/>
        </p:nvGraphicFramePr>
        <p:xfrm>
          <a:off x="250825" y="1412875"/>
          <a:ext cx="8229600" cy="4238625"/>
        </p:xfrm>
        <a:graphic>
          <a:graphicData uri="http://schemas.openxmlformats.org/drawingml/2006/table">
            <a:tbl>
              <a:tblPr/>
              <a:tblGrid>
                <a:gridCol w="1655763">
                  <a:extLst>
                    <a:ext uri="{9D8B030D-6E8A-4147-A177-3AD203B41FA5}">
                      <a16:colId xmlns:a16="http://schemas.microsoft.com/office/drawing/2014/main" val="20000"/>
                    </a:ext>
                  </a:extLst>
                </a:gridCol>
                <a:gridCol w="3743325">
                  <a:extLst>
                    <a:ext uri="{9D8B030D-6E8A-4147-A177-3AD203B41FA5}">
                      <a16:colId xmlns:a16="http://schemas.microsoft.com/office/drawing/2014/main" val="20001"/>
                    </a:ext>
                  </a:extLst>
                </a:gridCol>
                <a:gridCol w="2830512">
                  <a:extLst>
                    <a:ext uri="{9D8B030D-6E8A-4147-A177-3AD203B41FA5}">
                      <a16:colId xmlns:a16="http://schemas.microsoft.com/office/drawing/2014/main" val="20002"/>
                    </a:ext>
                  </a:extLst>
                </a:gridCol>
              </a:tblGrid>
              <a:tr h="6572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Item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Advantage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Disadvantage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biogas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electric vehicle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97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rPr>
                        <a:t>maglev train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endParaRPr kumimoji="0" lang="en-US" altLang="zh-CN" sz="2800" b="0" i="0" u="none" strike="noStrike" cap="none" normalizeH="0" baseline="0" smtClean="0">
                        <a:ln>
                          <a:noFill/>
                        </a:ln>
                        <a:solidFill>
                          <a:srgbClr val="660066"/>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67" name="Text Box 39"/>
          <p:cNvSpPr txBox="1">
            <a:spLocks noChangeArrowheads="1"/>
          </p:cNvSpPr>
          <p:nvPr/>
        </p:nvSpPr>
        <p:spPr bwMode="auto">
          <a:xfrm>
            <a:off x="2268538" y="2420938"/>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renewable</a:t>
            </a:r>
          </a:p>
        </p:txBody>
      </p:sp>
      <p:sp>
        <p:nvSpPr>
          <p:cNvPr id="22568" name="Text Box 40"/>
          <p:cNvSpPr txBox="1">
            <a:spLocks noChangeArrowheads="1"/>
          </p:cNvSpPr>
          <p:nvPr/>
        </p:nvSpPr>
        <p:spPr bwMode="auto">
          <a:xfrm>
            <a:off x="5724525" y="1989138"/>
            <a:ext cx="2374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long process and high cost for its building </a:t>
            </a:r>
          </a:p>
        </p:txBody>
      </p:sp>
      <p:sp>
        <p:nvSpPr>
          <p:cNvPr id="22570" name="Text Box 42"/>
          <p:cNvSpPr txBox="1">
            <a:spLocks noChangeArrowheads="1"/>
          </p:cNvSpPr>
          <p:nvPr/>
        </p:nvSpPr>
        <p:spPr bwMode="auto">
          <a:xfrm>
            <a:off x="1979613" y="3213100"/>
            <a:ext cx="34559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save energy,</a:t>
            </a:r>
          </a:p>
          <a:p>
            <a:pPr eaLnBrk="1" hangingPunct="1">
              <a:spcBef>
                <a:spcPct val="50000"/>
              </a:spcBef>
            </a:pPr>
            <a:r>
              <a:rPr lang="en-US" altLang="zh-CN" sz="2400" b="1">
                <a:solidFill>
                  <a:srgbClr val="FF0000"/>
                </a:solidFill>
              </a:rPr>
              <a:t> no pollution</a:t>
            </a:r>
          </a:p>
        </p:txBody>
      </p:sp>
      <p:sp>
        <p:nvSpPr>
          <p:cNvPr id="22571" name="Text Box 43"/>
          <p:cNvSpPr txBox="1">
            <a:spLocks noChangeArrowheads="1"/>
          </p:cNvSpPr>
          <p:nvPr/>
        </p:nvSpPr>
        <p:spPr bwMode="auto">
          <a:xfrm>
            <a:off x="5651500" y="3213100"/>
            <a:ext cx="2663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too small to hold many people</a:t>
            </a:r>
            <a:r>
              <a:rPr lang="en-US" altLang="zh-CN"/>
              <a:t> </a:t>
            </a:r>
          </a:p>
        </p:txBody>
      </p:sp>
      <p:sp>
        <p:nvSpPr>
          <p:cNvPr id="22573" name="Text Box 45"/>
          <p:cNvSpPr txBox="1">
            <a:spLocks noChangeArrowheads="1"/>
          </p:cNvSpPr>
          <p:nvPr/>
        </p:nvSpPr>
        <p:spPr bwMode="auto">
          <a:xfrm>
            <a:off x="2124075" y="4508500"/>
            <a:ext cx="3455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quiet, quick, energy-efficient, no pollution</a:t>
            </a:r>
            <a:r>
              <a:rPr lang="en-US" altLang="zh-CN"/>
              <a:t> </a:t>
            </a:r>
          </a:p>
        </p:txBody>
      </p:sp>
      <p:sp>
        <p:nvSpPr>
          <p:cNvPr id="22574" name="Text Box 46"/>
          <p:cNvSpPr txBox="1">
            <a:spLocks noChangeArrowheads="1"/>
          </p:cNvSpPr>
          <p:nvPr/>
        </p:nvSpPr>
        <p:spPr bwMode="auto">
          <a:xfrm>
            <a:off x="5795963" y="4149725"/>
            <a:ext cx="25923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much more expensive than traditional steel railways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anim calcmode="lin" valueType="num">
                                      <p:cBhvr>
                                        <p:cTn id="8" dur="2000" fill="hold"/>
                                        <p:tgtEl>
                                          <p:spTgt spid="22530"/>
                                        </p:tgtEl>
                                        <p:attrNameLst>
                                          <p:attrName>ppt_w</p:attrName>
                                        </p:attrNameLst>
                                      </p:cBhvr>
                                      <p:tavLst>
                                        <p:tav tm="0" fmla="#ppt_w*sin(2.5*pi*$)">
                                          <p:val>
                                            <p:fltVal val="0"/>
                                          </p:val>
                                        </p:tav>
                                        <p:tav tm="100000">
                                          <p:val>
                                            <p:fltVal val="1"/>
                                          </p:val>
                                        </p:tav>
                                      </p:tavLst>
                                    </p:anim>
                                    <p:anim calcmode="lin" valueType="num">
                                      <p:cBhvr>
                                        <p:cTn id="9" dur="2000" fill="hold"/>
                                        <p:tgtEl>
                                          <p:spTgt spid="225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2578"/>
                                        </p:tgtEl>
                                        <p:attrNameLst>
                                          <p:attrName>style.visibility</p:attrName>
                                        </p:attrNameLst>
                                      </p:cBhvr>
                                      <p:to>
                                        <p:strVal val="visible"/>
                                      </p:to>
                                    </p:set>
                                    <p:animEffect transition="in" filter="wedge">
                                      <p:cBhvr>
                                        <p:cTn id="14" dur="2000"/>
                                        <p:tgtEl>
                                          <p:spTgt spid="2257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67"/>
                                        </p:tgtEl>
                                        <p:attrNameLst>
                                          <p:attrName>style.visibility</p:attrName>
                                        </p:attrNameLst>
                                      </p:cBhvr>
                                      <p:to>
                                        <p:strVal val="visible"/>
                                      </p:to>
                                    </p:set>
                                    <p:anim calcmode="lin" valueType="num">
                                      <p:cBhvr additive="base">
                                        <p:cTn id="19" dur="500" fill="hold"/>
                                        <p:tgtEl>
                                          <p:spTgt spid="22567"/>
                                        </p:tgtEl>
                                        <p:attrNameLst>
                                          <p:attrName>ppt_x</p:attrName>
                                        </p:attrNameLst>
                                      </p:cBhvr>
                                      <p:tavLst>
                                        <p:tav tm="0">
                                          <p:val>
                                            <p:strVal val="#ppt_x"/>
                                          </p:val>
                                        </p:tav>
                                        <p:tav tm="100000">
                                          <p:val>
                                            <p:strVal val="#ppt_x"/>
                                          </p:val>
                                        </p:tav>
                                      </p:tavLst>
                                    </p:anim>
                                    <p:anim calcmode="lin" valueType="num">
                                      <p:cBhvr additive="base">
                                        <p:cTn id="20" dur="500" fill="hold"/>
                                        <p:tgtEl>
                                          <p:spTgt spid="225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68"/>
                                        </p:tgtEl>
                                        <p:attrNameLst>
                                          <p:attrName>style.visibility</p:attrName>
                                        </p:attrNameLst>
                                      </p:cBhvr>
                                      <p:to>
                                        <p:strVal val="visible"/>
                                      </p:to>
                                    </p:set>
                                    <p:anim calcmode="lin" valueType="num">
                                      <p:cBhvr additive="base">
                                        <p:cTn id="25" dur="500" fill="hold"/>
                                        <p:tgtEl>
                                          <p:spTgt spid="22568"/>
                                        </p:tgtEl>
                                        <p:attrNameLst>
                                          <p:attrName>ppt_x</p:attrName>
                                        </p:attrNameLst>
                                      </p:cBhvr>
                                      <p:tavLst>
                                        <p:tav tm="0">
                                          <p:val>
                                            <p:strVal val="#ppt_x"/>
                                          </p:val>
                                        </p:tav>
                                        <p:tav tm="100000">
                                          <p:val>
                                            <p:strVal val="#ppt_x"/>
                                          </p:val>
                                        </p:tav>
                                      </p:tavLst>
                                    </p:anim>
                                    <p:anim calcmode="lin" valueType="num">
                                      <p:cBhvr additive="base">
                                        <p:cTn id="26" dur="500" fill="hold"/>
                                        <p:tgtEl>
                                          <p:spTgt spid="225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22570"/>
                                        </p:tgtEl>
                                        <p:attrNameLst>
                                          <p:attrName>style.visibility</p:attrName>
                                        </p:attrNameLst>
                                      </p:cBhvr>
                                      <p:to>
                                        <p:strVal val="visible"/>
                                      </p:to>
                                    </p:set>
                                    <p:animEffect transition="in" filter="wedge">
                                      <p:cBhvr>
                                        <p:cTn id="31" dur="2000"/>
                                        <p:tgtEl>
                                          <p:spTgt spid="22570"/>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22571"/>
                                        </p:tgtEl>
                                        <p:attrNameLst>
                                          <p:attrName>style.visibility</p:attrName>
                                        </p:attrNameLst>
                                      </p:cBhvr>
                                      <p:to>
                                        <p:strVal val="visible"/>
                                      </p:to>
                                    </p:set>
                                    <p:animEffect transition="in" filter="wedge">
                                      <p:cBhvr>
                                        <p:cTn id="36" dur="2000"/>
                                        <p:tgtEl>
                                          <p:spTgt spid="2257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573"/>
                                        </p:tgtEl>
                                        <p:attrNameLst>
                                          <p:attrName>style.visibility</p:attrName>
                                        </p:attrNameLst>
                                      </p:cBhvr>
                                      <p:to>
                                        <p:strVal val="visible"/>
                                      </p:to>
                                    </p:set>
                                    <p:animEffect transition="in" filter="fade">
                                      <p:cBhvr>
                                        <p:cTn id="41" dur="1000"/>
                                        <p:tgtEl>
                                          <p:spTgt spid="22573"/>
                                        </p:tgtEl>
                                      </p:cBhvr>
                                    </p:animEffect>
                                    <p:anim calcmode="lin" valueType="num">
                                      <p:cBhvr>
                                        <p:cTn id="42" dur="1000" fill="hold"/>
                                        <p:tgtEl>
                                          <p:spTgt spid="22573"/>
                                        </p:tgtEl>
                                        <p:attrNameLst>
                                          <p:attrName>ppt_x</p:attrName>
                                        </p:attrNameLst>
                                      </p:cBhvr>
                                      <p:tavLst>
                                        <p:tav tm="0">
                                          <p:val>
                                            <p:strVal val="#ppt_x"/>
                                          </p:val>
                                        </p:tav>
                                        <p:tav tm="100000">
                                          <p:val>
                                            <p:strVal val="#ppt_x"/>
                                          </p:val>
                                        </p:tav>
                                      </p:tavLst>
                                    </p:anim>
                                    <p:anim calcmode="lin" valueType="num">
                                      <p:cBhvr>
                                        <p:cTn id="43" dur="1000" fill="hold"/>
                                        <p:tgtEl>
                                          <p:spTgt spid="225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574"/>
                                        </p:tgtEl>
                                        <p:attrNameLst>
                                          <p:attrName>style.visibility</p:attrName>
                                        </p:attrNameLst>
                                      </p:cBhvr>
                                      <p:to>
                                        <p:strVal val="visible"/>
                                      </p:to>
                                    </p:set>
                                    <p:animEffect transition="in" filter="fade">
                                      <p:cBhvr>
                                        <p:cTn id="48" dur="1000"/>
                                        <p:tgtEl>
                                          <p:spTgt spid="22574"/>
                                        </p:tgtEl>
                                      </p:cBhvr>
                                    </p:animEffect>
                                    <p:anim calcmode="lin" valueType="num">
                                      <p:cBhvr>
                                        <p:cTn id="49" dur="1000" fill="hold"/>
                                        <p:tgtEl>
                                          <p:spTgt spid="22574"/>
                                        </p:tgtEl>
                                        <p:attrNameLst>
                                          <p:attrName>ppt_x</p:attrName>
                                        </p:attrNameLst>
                                      </p:cBhvr>
                                      <p:tavLst>
                                        <p:tav tm="0">
                                          <p:val>
                                            <p:strVal val="#ppt_x"/>
                                          </p:val>
                                        </p:tav>
                                        <p:tav tm="100000">
                                          <p:val>
                                            <p:strVal val="#ppt_x"/>
                                          </p:val>
                                        </p:tav>
                                      </p:tavLst>
                                    </p:anim>
                                    <p:anim calcmode="lin" valueType="num">
                                      <p:cBhvr>
                                        <p:cTn id="50" dur="1000" fill="hold"/>
                                        <p:tgtEl>
                                          <p:spTgt spid="225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67" grpId="0"/>
      <p:bldP spid="22568" grpId="0"/>
      <p:bldP spid="22570" grpId="0"/>
      <p:bldP spid="22571" grpId="0"/>
      <p:bldP spid="22573" grpId="0"/>
      <p:bldP spid="225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smtClean="0"/>
              <a:t>  </a:t>
            </a:r>
          </a:p>
        </p:txBody>
      </p:sp>
      <p:sp>
        <p:nvSpPr>
          <p:cNvPr id="26627" name="Rectangle 3"/>
          <p:cNvSpPr>
            <a:spLocks noGrp="1" noChangeArrowheads="1"/>
          </p:cNvSpPr>
          <p:nvPr>
            <p:ph idx="1"/>
          </p:nvPr>
        </p:nvSpPr>
        <p:spPr>
          <a:xfrm>
            <a:off x="457200" y="1341438"/>
            <a:ext cx="8229600" cy="4784725"/>
          </a:xfrm>
        </p:spPr>
        <p:txBody>
          <a:bodyPr/>
          <a:lstStyle/>
          <a:p>
            <a:pPr eaLnBrk="1" hangingPunct="1"/>
            <a:r>
              <a:rPr lang="en-US" altLang="zh-CN" sz="2800" b="1" dirty="0" smtClean="0">
                <a:solidFill>
                  <a:srgbClr val="660066"/>
                </a:solidFill>
              </a:rPr>
              <a:t>coal--- dirty, acid </a:t>
            </a:r>
          </a:p>
          <a:p>
            <a:pPr eaLnBrk="1" hangingPunct="1"/>
            <a:r>
              <a:rPr lang="en-US" altLang="zh-CN" sz="2800" b="1" dirty="0" smtClean="0">
                <a:solidFill>
                  <a:srgbClr val="660066"/>
                </a:solidFill>
              </a:rPr>
              <a:t>nuclear energy --- dangerous </a:t>
            </a:r>
          </a:p>
          <a:p>
            <a:pPr eaLnBrk="1" hangingPunct="1"/>
            <a:r>
              <a:rPr lang="en-US" altLang="zh-CN" sz="2800" b="1" dirty="0" smtClean="0">
                <a:solidFill>
                  <a:srgbClr val="660066"/>
                </a:solidFill>
              </a:rPr>
              <a:t>electric vehicles --- the sun, the wind andCO</a:t>
            </a:r>
            <a:r>
              <a:rPr lang="en-US" altLang="zh-CN" sz="1600" b="1" dirty="0" smtClean="0">
                <a:solidFill>
                  <a:srgbClr val="660066"/>
                </a:solidFill>
              </a:rPr>
              <a:t>2</a:t>
            </a:r>
            <a:r>
              <a:rPr lang="en-US" altLang="zh-CN" sz="2800" b="1" dirty="0" smtClean="0">
                <a:solidFill>
                  <a:srgbClr val="660066"/>
                </a:solidFill>
              </a:rPr>
              <a:t>---protect the environment, save energy, small</a:t>
            </a:r>
          </a:p>
          <a:p>
            <a:pPr eaLnBrk="1" hangingPunct="1"/>
            <a:r>
              <a:rPr lang="en-US" altLang="zh-CN" sz="2800" b="1" dirty="0" smtClean="0">
                <a:solidFill>
                  <a:srgbClr val="660066"/>
                </a:solidFill>
              </a:rPr>
              <a:t>maglev train ---</a:t>
            </a:r>
            <a:r>
              <a:rPr lang="en-US" altLang="zh-CN" sz="2800" b="1" dirty="0" smtClean="0">
                <a:solidFill>
                  <a:srgbClr val="FF0000"/>
                </a:solidFill>
                <a:hlinkClick r:id="rId2" action="ppaction://hlinksldjump"/>
              </a:rPr>
              <a:t>German</a:t>
            </a:r>
            <a:r>
              <a:rPr lang="en-US" altLang="zh-CN" sz="2800" b="1" dirty="0" smtClean="0">
                <a:solidFill>
                  <a:srgbClr val="660066"/>
                </a:solidFill>
              </a:rPr>
              <a:t>-built, quiet, quick, no </a:t>
            </a:r>
            <a:r>
              <a:rPr lang="en-US" altLang="zh-CN" sz="2800" b="1" dirty="0" smtClean="0">
                <a:solidFill>
                  <a:srgbClr val="FF0000"/>
                </a:solidFill>
              </a:rPr>
              <a:t>wheel</a:t>
            </a:r>
            <a:r>
              <a:rPr lang="en-US" altLang="zh-CN" sz="2800" b="1" dirty="0" smtClean="0">
                <a:solidFill>
                  <a:srgbClr val="660066"/>
                </a:solidFill>
              </a:rPr>
              <a:t> noise, energy-efficient, not pollute the air </a:t>
            </a:r>
          </a:p>
          <a:p>
            <a:pPr eaLnBrk="1" hangingPunct="1"/>
            <a:r>
              <a:rPr lang="en-US" altLang="zh-CN" sz="2800" b="1" dirty="0" smtClean="0">
                <a:solidFill>
                  <a:srgbClr val="660066"/>
                </a:solidFill>
              </a:rPr>
              <a:t>biogas technology – straw, grass and animal waste, everyday lives, require, the high cost </a:t>
            </a:r>
          </a:p>
        </p:txBody>
      </p:sp>
      <p:sp>
        <p:nvSpPr>
          <p:cNvPr id="26631" name="AutoShape 7"/>
          <p:cNvSpPr>
            <a:spLocks noChangeArrowheads="1"/>
          </p:cNvSpPr>
          <p:nvPr/>
        </p:nvSpPr>
        <p:spPr bwMode="auto">
          <a:xfrm>
            <a:off x="1979613" y="260350"/>
            <a:ext cx="3455987" cy="865188"/>
          </a:xfrm>
          <a:prstGeom prst="cloudCallout">
            <a:avLst>
              <a:gd name="adj1" fmla="val 103606"/>
              <a:gd name="adj2" fmla="val 10917"/>
            </a:avLst>
          </a:prstGeom>
          <a:solidFill>
            <a:srgbClr val="C0C0C0"/>
          </a:solidFill>
          <a:ln w="9525">
            <a:solidFill>
              <a:schemeClr val="tx1"/>
            </a:solidFill>
            <a:round/>
          </a:ln>
        </p:spPr>
        <p:txBody>
          <a:bodyPr/>
          <a:lstStyle/>
          <a:p>
            <a:pPr algn="ctr"/>
            <a:r>
              <a:rPr lang="en-US" altLang="zh-CN" sz="3200" b="1">
                <a:solidFill>
                  <a:srgbClr val="FF0000"/>
                </a:solidFill>
              </a:rPr>
              <a:t>Retell 1a</a:t>
            </a:r>
            <a:r>
              <a:rPr lang="en-US" altLang="zh-CN" sz="2400" b="1">
                <a:solidFill>
                  <a:srgbClr val="FF0000"/>
                </a:solidFill>
              </a:rPr>
              <a:t> </a:t>
            </a:r>
          </a:p>
        </p:txBody>
      </p:sp>
      <p:pic>
        <p:nvPicPr>
          <p:cNvPr id="15365" name="Picture 9" descr="u=890527730,4162470450&amp;fm=90&amp;gp=0">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715250" y="500063"/>
            <a:ext cx="7953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6631"/>
                                        </p:tgtEl>
                                        <p:attrNameLst>
                                          <p:attrName>style.visibility</p:attrName>
                                        </p:attrNameLst>
                                      </p:cBhvr>
                                      <p:to>
                                        <p:strVal val="visible"/>
                                      </p:to>
                                    </p:set>
                                    <p:anim calcmode="lin" valueType="num">
                                      <p:cBhvr>
                                        <p:cTn id="7" dur="1000" fill="hold"/>
                                        <p:tgtEl>
                                          <p:spTgt spid="26631"/>
                                        </p:tgtEl>
                                        <p:attrNameLst>
                                          <p:attrName>ppt_w</p:attrName>
                                        </p:attrNameLst>
                                      </p:cBhvr>
                                      <p:tavLst>
                                        <p:tav tm="0">
                                          <p:val>
                                            <p:fltVal val="0"/>
                                          </p:val>
                                        </p:tav>
                                        <p:tav tm="100000">
                                          <p:val>
                                            <p:strVal val="#ppt_w"/>
                                          </p:val>
                                        </p:tav>
                                      </p:tavLst>
                                    </p:anim>
                                    <p:anim calcmode="lin" valueType="num">
                                      <p:cBhvr>
                                        <p:cTn id="8" dur="1000" fill="hold"/>
                                        <p:tgtEl>
                                          <p:spTgt spid="26631"/>
                                        </p:tgtEl>
                                        <p:attrNameLst>
                                          <p:attrName>ppt_h</p:attrName>
                                        </p:attrNameLst>
                                      </p:cBhvr>
                                      <p:tavLst>
                                        <p:tav tm="0">
                                          <p:val>
                                            <p:fltVal val="0"/>
                                          </p:val>
                                        </p:tav>
                                        <p:tav tm="100000">
                                          <p:val>
                                            <p:strVal val="#ppt_h"/>
                                          </p:val>
                                        </p:tav>
                                      </p:tavLst>
                                    </p:anim>
                                    <p:anim calcmode="lin" valueType="num">
                                      <p:cBhvr>
                                        <p:cTn id="9" dur="1000" fill="hold"/>
                                        <p:tgtEl>
                                          <p:spTgt spid="26631"/>
                                        </p:tgtEl>
                                        <p:attrNameLst>
                                          <p:attrName>style.rotation</p:attrName>
                                        </p:attrNameLst>
                                      </p:cBhvr>
                                      <p:tavLst>
                                        <p:tav tm="0">
                                          <p:val>
                                            <p:fltVal val="90"/>
                                          </p:val>
                                        </p:tav>
                                        <p:tav tm="100000">
                                          <p:val>
                                            <p:fltVal val="0"/>
                                          </p:val>
                                        </p:tav>
                                      </p:tavLst>
                                    </p:anim>
                                    <p:animEffect transition="in" filter="fade">
                                      <p:cBhvr>
                                        <p:cTn id="10" dur="1000"/>
                                        <p:tgtEl>
                                          <p:spTgt spid="26631"/>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 to="" calcmode="lin" valueType="num">
                                      <p:cBhvr>
                                        <p:cTn id="15" dur="1" fill="hold"/>
                                        <p:tgtEl>
                                          <p:spTgt spid="26627">
                                            <p:txEl>
                                              <p:pRg st="0" end="0"/>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6627">
                                            <p:txEl>
                                              <p:pRg st="1" end="1"/>
                                            </p:txEl>
                                          </p:spTgt>
                                        </p:tgtEl>
                                        <p:attrNameLst>
                                          <p:attrName>style.visibility</p:attrName>
                                        </p:attrNameLst>
                                      </p:cBhvr>
                                      <p:to>
                                        <p:strVal val="visible"/>
                                      </p:to>
                                    </p:set>
                                    <p:anim to="" calcmode="lin" valueType="num">
                                      <p:cBhvr>
                                        <p:cTn id="20" dur="1" fill="hold"/>
                                        <p:tgtEl>
                                          <p:spTgt spid="26627">
                                            <p:txEl>
                                              <p:pRg st="1" end="1"/>
                                            </p:txEl>
                                          </p:spTgt>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to="" calcmode="lin" valueType="num">
                                      <p:cBhvr>
                                        <p:cTn id="25" dur="1" fill="hold"/>
                                        <p:tgtEl>
                                          <p:spTgt spid="26627">
                                            <p:txEl>
                                              <p:pRg st="2" end="2"/>
                                            </p:txEl>
                                          </p:spTgt>
                                        </p:tgtEl>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26627">
                                            <p:txEl>
                                              <p:pRg st="3" end="3"/>
                                            </p:txEl>
                                          </p:spTgt>
                                        </p:tgtEl>
                                        <p:attrNameLst>
                                          <p:attrName>style.visibility</p:attrName>
                                        </p:attrNameLst>
                                      </p:cBhvr>
                                      <p:to>
                                        <p:strVal val="visible"/>
                                      </p:to>
                                    </p:set>
                                    <p:anim to="" calcmode="lin" valueType="num">
                                      <p:cBhvr>
                                        <p:cTn id="30" dur="1" fill="hold"/>
                                        <p:tgtEl>
                                          <p:spTgt spid="26627">
                                            <p:txEl>
                                              <p:pRg st="3" end="3"/>
                                            </p:txEl>
                                          </p:spTgt>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 to="" calcmode="lin" valueType="num">
                                      <p:cBhvr>
                                        <p:cTn id="35" dur="1" fill="hold"/>
                                        <p:tgtEl>
                                          <p:spTgt spid="26627">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pPr eaLnBrk="1" hangingPunct="1"/>
            <a:r>
              <a:rPr lang="en-US" altLang="zh-CN" b="1" dirty="0" smtClean="0">
                <a:solidFill>
                  <a:srgbClr val="FF0000"/>
                </a:solidFill>
              </a:rPr>
              <a:t>German</a:t>
            </a:r>
            <a:r>
              <a:rPr lang="en-US" altLang="zh-CN" dirty="0" smtClean="0"/>
              <a:t> </a:t>
            </a:r>
          </a:p>
        </p:txBody>
      </p:sp>
      <p:pic>
        <p:nvPicPr>
          <p:cNvPr id="27652" name="Picture 4" descr="2014-02-14_19-38-0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27313" y="1628775"/>
            <a:ext cx="23764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5148263" y="1628775"/>
            <a:ext cx="32400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FF0000"/>
                </a:solidFill>
              </a:rPr>
              <a:t>n.</a:t>
            </a:r>
            <a:r>
              <a:rPr lang="zh-CN" altLang="en-US" sz="3200" b="1" dirty="0">
                <a:solidFill>
                  <a:srgbClr val="FF0000"/>
                </a:solidFill>
              </a:rPr>
              <a:t>德国人，德语</a:t>
            </a:r>
          </a:p>
        </p:txBody>
      </p:sp>
      <p:sp>
        <p:nvSpPr>
          <p:cNvPr id="27654" name="Text Box 6"/>
          <p:cNvSpPr txBox="1">
            <a:spLocks noChangeArrowheads="1"/>
          </p:cNvSpPr>
          <p:nvPr/>
        </p:nvSpPr>
        <p:spPr bwMode="auto">
          <a:xfrm>
            <a:off x="755650" y="2997200"/>
            <a:ext cx="6696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00FF"/>
                </a:solidFill>
              </a:rPr>
              <a:t>Germany n. </a:t>
            </a:r>
            <a:r>
              <a:rPr lang="zh-CN" altLang="en-US" sz="3200" b="1" dirty="0">
                <a:solidFill>
                  <a:srgbClr val="0000FF"/>
                </a:solidFill>
              </a:rPr>
              <a:t>德国</a:t>
            </a:r>
          </a:p>
        </p:txBody>
      </p:sp>
      <p:sp>
        <p:nvSpPr>
          <p:cNvPr id="27655" name="Text Box 7"/>
          <p:cNvSpPr txBox="1">
            <a:spLocks noChangeArrowheads="1"/>
          </p:cNvSpPr>
          <p:nvPr/>
        </p:nvSpPr>
        <p:spPr bwMode="auto">
          <a:xfrm>
            <a:off x="827088" y="2276475"/>
            <a:ext cx="53292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t>pl.</a:t>
            </a:r>
            <a:r>
              <a:rPr lang="en-US" altLang="zh-CN" sz="3200" b="1" dirty="0">
                <a:solidFill>
                  <a:srgbClr val="FF0000"/>
                </a:solidFill>
              </a:rPr>
              <a:t> </a:t>
            </a:r>
            <a:r>
              <a:rPr lang="en-US" altLang="zh-CN" sz="3200" b="1" dirty="0">
                <a:solidFill>
                  <a:srgbClr val="0000FF"/>
                </a:solidFill>
              </a:rPr>
              <a:t>Germans</a:t>
            </a:r>
            <a:r>
              <a:rPr lang="en-US" altLang="zh-CN" dirty="0">
                <a:solidFill>
                  <a:srgbClr val="0000FF"/>
                </a:solidFill>
              </a:rPr>
              <a:t> </a:t>
            </a:r>
          </a:p>
        </p:txBody>
      </p:sp>
      <p:sp>
        <p:nvSpPr>
          <p:cNvPr id="27656" name="Text Box 8"/>
          <p:cNvSpPr txBox="1">
            <a:spLocks noChangeArrowheads="1"/>
          </p:cNvSpPr>
          <p:nvPr/>
        </p:nvSpPr>
        <p:spPr bwMode="auto">
          <a:xfrm>
            <a:off x="827088" y="4724400"/>
            <a:ext cx="741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FF0000"/>
                </a:solidFill>
              </a:rPr>
              <a:t>wheel               n. </a:t>
            </a:r>
            <a:r>
              <a:rPr lang="zh-CN" altLang="en-US" sz="3200" b="1" dirty="0">
                <a:solidFill>
                  <a:srgbClr val="FF0000"/>
                </a:solidFill>
              </a:rPr>
              <a:t>轮， 车轮， 轮子</a:t>
            </a:r>
          </a:p>
        </p:txBody>
      </p:sp>
      <p:pic>
        <p:nvPicPr>
          <p:cNvPr id="27657" name="Picture 9" descr="2014-02-14_19-38-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95513" y="4797425"/>
            <a:ext cx="13684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1"/>
          <p:cNvSpPr txBox="1">
            <a:spLocks noChangeArrowheads="1"/>
          </p:cNvSpPr>
          <p:nvPr/>
        </p:nvSpPr>
        <p:spPr bwMode="auto">
          <a:xfrm>
            <a:off x="611188" y="3789363"/>
            <a:ext cx="88566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0000FF"/>
                </a:solidFill>
              </a:rPr>
              <a:t>E.g. They are Germans, and they are from Germany.</a:t>
            </a:r>
            <a:r>
              <a:rPr lang="en-US" altLang="zh-CN" dirty="0"/>
              <a:t> </a:t>
            </a:r>
          </a:p>
        </p:txBody>
      </p:sp>
      <p:sp>
        <p:nvSpPr>
          <p:cNvPr id="27660" name="WordArt 12"/>
          <p:cNvSpPr>
            <a:spLocks noChangeArrowheads="1" noChangeShapeType="1" noTextEdit="1"/>
          </p:cNvSpPr>
          <p:nvPr/>
        </p:nvSpPr>
        <p:spPr bwMode="auto">
          <a:xfrm>
            <a:off x="1928813" y="285750"/>
            <a:ext cx="4681537" cy="673100"/>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language points </a:t>
            </a:r>
            <a:endParaRPr lang="zh-CN" altLang="en-US" sz="3600"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blinds(horizontal)">
                                      <p:cBhvr>
                                        <p:cTn id="7" dur="500"/>
                                        <p:tgtEl>
                                          <p:spTgt spid="276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652"/>
                                        </p:tgtEl>
                                        <p:attrNameLst>
                                          <p:attrName>style.visibility</p:attrName>
                                        </p:attrNameLst>
                                      </p:cBhvr>
                                      <p:to>
                                        <p:strVal val="visible"/>
                                      </p:to>
                                    </p:set>
                                    <p:anim calcmode="lin" valueType="num">
                                      <p:cBhvr additive="base">
                                        <p:cTn id="18" dur="500" fill="hold"/>
                                        <p:tgtEl>
                                          <p:spTgt spid="27652"/>
                                        </p:tgtEl>
                                        <p:attrNameLst>
                                          <p:attrName>ppt_x</p:attrName>
                                        </p:attrNameLst>
                                      </p:cBhvr>
                                      <p:tavLst>
                                        <p:tav tm="0">
                                          <p:val>
                                            <p:strVal val="#ppt_x"/>
                                          </p:val>
                                        </p:tav>
                                        <p:tav tm="100000">
                                          <p:val>
                                            <p:strVal val="#ppt_x"/>
                                          </p:val>
                                        </p:tav>
                                      </p:tavLst>
                                    </p:anim>
                                    <p:anim calcmode="lin" valueType="num">
                                      <p:cBhvr additive="base">
                                        <p:cTn id="19"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3"/>
                                        </p:tgtEl>
                                        <p:attrNameLst>
                                          <p:attrName>style.visibility</p:attrName>
                                        </p:attrNameLst>
                                      </p:cBhvr>
                                      <p:to>
                                        <p:strVal val="visible"/>
                                      </p:to>
                                    </p:set>
                                    <p:anim calcmode="lin" valueType="num">
                                      <p:cBhvr additive="base">
                                        <p:cTn id="24" dur="500" fill="hold"/>
                                        <p:tgtEl>
                                          <p:spTgt spid="27653"/>
                                        </p:tgtEl>
                                        <p:attrNameLst>
                                          <p:attrName>ppt_x</p:attrName>
                                        </p:attrNameLst>
                                      </p:cBhvr>
                                      <p:tavLst>
                                        <p:tav tm="0">
                                          <p:val>
                                            <p:strVal val="#ppt_x"/>
                                          </p:val>
                                        </p:tav>
                                        <p:tav tm="100000">
                                          <p:val>
                                            <p:strVal val="#ppt_x"/>
                                          </p:val>
                                        </p:tav>
                                      </p:tavLst>
                                    </p:anim>
                                    <p:anim calcmode="lin" valueType="num">
                                      <p:cBhvr additive="base">
                                        <p:cTn id="25"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7655"/>
                                        </p:tgtEl>
                                        <p:attrNameLst>
                                          <p:attrName>style.visibility</p:attrName>
                                        </p:attrNameLst>
                                      </p:cBhvr>
                                      <p:to>
                                        <p:strVal val="visible"/>
                                      </p:to>
                                    </p:set>
                                    <p:animEffect transition="in" filter="fade">
                                      <p:cBhvr>
                                        <p:cTn id="30" dur="1000"/>
                                        <p:tgtEl>
                                          <p:spTgt spid="27655"/>
                                        </p:tgtEl>
                                      </p:cBhvr>
                                    </p:animEffect>
                                    <p:anim calcmode="lin" valueType="num">
                                      <p:cBhvr>
                                        <p:cTn id="31" dur="1000" fill="hold"/>
                                        <p:tgtEl>
                                          <p:spTgt spid="27655"/>
                                        </p:tgtEl>
                                        <p:attrNameLst>
                                          <p:attrName>ppt_x</p:attrName>
                                        </p:attrNameLst>
                                      </p:cBhvr>
                                      <p:tavLst>
                                        <p:tav tm="0">
                                          <p:val>
                                            <p:strVal val="#ppt_x"/>
                                          </p:val>
                                        </p:tav>
                                        <p:tav tm="100000">
                                          <p:val>
                                            <p:strVal val="#ppt_x"/>
                                          </p:val>
                                        </p:tav>
                                      </p:tavLst>
                                    </p:anim>
                                    <p:anim calcmode="lin" valueType="num">
                                      <p:cBhvr>
                                        <p:cTn id="32"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654"/>
                                        </p:tgtEl>
                                        <p:attrNameLst>
                                          <p:attrName>style.visibility</p:attrName>
                                        </p:attrNameLst>
                                      </p:cBhvr>
                                      <p:to>
                                        <p:strVal val="visible"/>
                                      </p:to>
                                    </p:set>
                                    <p:animEffect transition="in" filter="fade">
                                      <p:cBhvr>
                                        <p:cTn id="37" dur="1000"/>
                                        <p:tgtEl>
                                          <p:spTgt spid="27654"/>
                                        </p:tgtEl>
                                      </p:cBhvr>
                                    </p:animEffect>
                                    <p:anim calcmode="lin" valueType="num">
                                      <p:cBhvr>
                                        <p:cTn id="38" dur="1000" fill="hold"/>
                                        <p:tgtEl>
                                          <p:spTgt spid="27654"/>
                                        </p:tgtEl>
                                        <p:attrNameLst>
                                          <p:attrName>ppt_x</p:attrName>
                                        </p:attrNameLst>
                                      </p:cBhvr>
                                      <p:tavLst>
                                        <p:tav tm="0">
                                          <p:val>
                                            <p:strVal val="#ppt_x"/>
                                          </p:val>
                                        </p:tav>
                                        <p:tav tm="100000">
                                          <p:val>
                                            <p:strVal val="#ppt_x"/>
                                          </p:val>
                                        </p:tav>
                                      </p:tavLst>
                                    </p:anim>
                                    <p:anim calcmode="lin" valueType="num">
                                      <p:cBhvr>
                                        <p:cTn id="39" dur="1000" fill="hold"/>
                                        <p:tgtEl>
                                          <p:spTgt spid="2765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7659"/>
                                        </p:tgtEl>
                                        <p:attrNameLst>
                                          <p:attrName>style.visibility</p:attrName>
                                        </p:attrNameLst>
                                      </p:cBhvr>
                                      <p:to>
                                        <p:strVal val="visible"/>
                                      </p:to>
                                    </p:set>
                                    <p:animEffect transition="in" filter="fade">
                                      <p:cBhvr>
                                        <p:cTn id="44" dur="1000"/>
                                        <p:tgtEl>
                                          <p:spTgt spid="27659"/>
                                        </p:tgtEl>
                                      </p:cBhvr>
                                    </p:animEffect>
                                    <p:anim calcmode="lin" valueType="num">
                                      <p:cBhvr>
                                        <p:cTn id="45" dur="1000" fill="hold"/>
                                        <p:tgtEl>
                                          <p:spTgt spid="27659"/>
                                        </p:tgtEl>
                                        <p:attrNameLst>
                                          <p:attrName>ppt_x</p:attrName>
                                        </p:attrNameLst>
                                      </p:cBhvr>
                                      <p:tavLst>
                                        <p:tav tm="0">
                                          <p:val>
                                            <p:strVal val="#ppt_x"/>
                                          </p:val>
                                        </p:tav>
                                        <p:tav tm="100000">
                                          <p:val>
                                            <p:strVal val="#ppt_x"/>
                                          </p:val>
                                        </p:tav>
                                      </p:tavLst>
                                    </p:anim>
                                    <p:anim calcmode="lin" valueType="num">
                                      <p:cBhvr>
                                        <p:cTn id="46" dur="1000" fill="hold"/>
                                        <p:tgtEl>
                                          <p:spTgt spid="2765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656"/>
                                        </p:tgtEl>
                                        <p:attrNameLst>
                                          <p:attrName>style.visibility</p:attrName>
                                        </p:attrNameLst>
                                      </p:cBhvr>
                                      <p:to>
                                        <p:strVal val="visible"/>
                                      </p:to>
                                    </p:set>
                                    <p:anim calcmode="lin" valueType="num">
                                      <p:cBhvr additive="base">
                                        <p:cTn id="51" dur="500" fill="hold"/>
                                        <p:tgtEl>
                                          <p:spTgt spid="27656"/>
                                        </p:tgtEl>
                                        <p:attrNameLst>
                                          <p:attrName>ppt_x</p:attrName>
                                        </p:attrNameLst>
                                      </p:cBhvr>
                                      <p:tavLst>
                                        <p:tav tm="0">
                                          <p:val>
                                            <p:strVal val="#ppt_x"/>
                                          </p:val>
                                        </p:tav>
                                        <p:tav tm="100000">
                                          <p:val>
                                            <p:strVal val="#ppt_x"/>
                                          </p:val>
                                        </p:tav>
                                      </p:tavLst>
                                    </p:anim>
                                    <p:anim calcmode="lin" valueType="num">
                                      <p:cBhvr additive="base">
                                        <p:cTn id="52"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657"/>
                                        </p:tgtEl>
                                        <p:attrNameLst>
                                          <p:attrName>style.visibility</p:attrName>
                                        </p:attrNameLst>
                                      </p:cBhvr>
                                      <p:to>
                                        <p:strVal val="visible"/>
                                      </p:to>
                                    </p:set>
                                    <p:anim calcmode="lin" valueType="num">
                                      <p:cBhvr additive="base">
                                        <p:cTn id="57" dur="500" fill="hold"/>
                                        <p:tgtEl>
                                          <p:spTgt spid="27657"/>
                                        </p:tgtEl>
                                        <p:attrNameLst>
                                          <p:attrName>ppt_x</p:attrName>
                                        </p:attrNameLst>
                                      </p:cBhvr>
                                      <p:tavLst>
                                        <p:tav tm="0">
                                          <p:val>
                                            <p:strVal val="#ppt_x"/>
                                          </p:val>
                                        </p:tav>
                                        <p:tav tm="100000">
                                          <p:val>
                                            <p:strVal val="#ppt_x"/>
                                          </p:val>
                                        </p:tav>
                                      </p:tavLst>
                                    </p:anim>
                                    <p:anim calcmode="lin" valueType="num">
                                      <p:cBhvr additive="base">
                                        <p:cTn id="58"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3" grpId="0"/>
      <p:bldP spid="27654" grpId="0"/>
      <p:bldP spid="27655" grpId="0"/>
      <p:bldP spid="27656" grpId="0"/>
      <p:bldP spid="27659" grpId="0"/>
      <p:bldP spid="276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5719" y="476672"/>
            <a:ext cx="9144000" cy="1143000"/>
          </a:xfrm>
        </p:spPr>
        <p:txBody>
          <a:bodyPr/>
          <a:lstStyle/>
          <a:p>
            <a:pPr algn="l" eaLnBrk="1" hangingPunct="1"/>
            <a:r>
              <a:rPr lang="en-US" altLang="zh-CN" sz="2400" b="1" dirty="0" smtClean="0">
                <a:solidFill>
                  <a:srgbClr val="FF0000"/>
                </a:solidFill>
              </a:rPr>
              <a:t>2a Read the passage below and match the pictures with the sentences. Then discuss in detail the use of one energy source.</a:t>
            </a:r>
          </a:p>
        </p:txBody>
      </p:sp>
      <p:sp>
        <p:nvSpPr>
          <p:cNvPr id="24579" name="Rectangle 3"/>
          <p:cNvSpPr>
            <a:spLocks noGrp="1" noChangeArrowheads="1"/>
          </p:cNvSpPr>
          <p:nvPr>
            <p:ph idx="1"/>
          </p:nvPr>
        </p:nvSpPr>
        <p:spPr>
          <a:xfrm>
            <a:off x="421481" y="1731193"/>
            <a:ext cx="8229600" cy="2405063"/>
          </a:xfrm>
        </p:spPr>
        <p:txBody>
          <a:bodyPr/>
          <a:lstStyle/>
          <a:p>
            <a:pPr algn="just" eaLnBrk="1" hangingPunct="1">
              <a:lnSpc>
                <a:spcPct val="80000"/>
              </a:lnSpc>
              <a:buFontTx/>
              <a:buNone/>
            </a:pPr>
            <a:r>
              <a:rPr lang="en-US" altLang="zh-CN" dirty="0" smtClean="0"/>
              <a:t>       </a:t>
            </a:r>
            <a:r>
              <a:rPr lang="en-US" altLang="zh-CN" sz="2800" b="1" dirty="0" smtClean="0"/>
              <a:t>The sun, wind, waves and heat from </a:t>
            </a:r>
            <a:r>
              <a:rPr lang="en-US" altLang="zh-CN" sz="2800" b="1" dirty="0" smtClean="0">
                <a:solidFill>
                  <a:srgbClr val="FF0000"/>
                </a:solidFill>
              </a:rPr>
              <a:t>deep</a:t>
            </a:r>
            <a:r>
              <a:rPr lang="en-US" altLang="zh-CN" sz="2800" b="1" dirty="0" smtClean="0"/>
              <a:t> in the earth are energy </a:t>
            </a:r>
            <a:r>
              <a:rPr lang="en-US" altLang="zh-CN" sz="2800" b="1" dirty="0" smtClean="0">
                <a:solidFill>
                  <a:srgbClr val="0000FF"/>
                </a:solidFill>
              </a:rPr>
              <a:t>sources</a:t>
            </a:r>
            <a:r>
              <a:rPr lang="en-US" altLang="zh-CN" sz="2800" b="1" dirty="0" smtClean="0"/>
              <a:t>. They will never </a:t>
            </a:r>
            <a:r>
              <a:rPr lang="en-US" altLang="zh-CN" sz="2800" b="1" dirty="0" smtClean="0">
                <a:solidFill>
                  <a:srgbClr val="FF0000"/>
                </a:solidFill>
              </a:rPr>
              <a:t>run out</a:t>
            </a:r>
            <a:r>
              <a:rPr lang="en-US" altLang="zh-CN" sz="2800" b="1" dirty="0" smtClean="0"/>
              <a:t> so they are called</a:t>
            </a:r>
            <a:r>
              <a:rPr lang="en-US" altLang="zh-CN" sz="2800" b="1" dirty="0" smtClean="0">
                <a:solidFill>
                  <a:srgbClr val="0000FF"/>
                </a:solidFill>
              </a:rPr>
              <a:t> renewable </a:t>
            </a:r>
            <a:r>
              <a:rPr lang="en-US" altLang="zh-CN" sz="2800" b="1" dirty="0" smtClean="0"/>
              <a:t>sources. In 2011, about 16% of energy used </a:t>
            </a:r>
            <a:r>
              <a:rPr lang="en-US" altLang="zh-CN" sz="2800" b="1" dirty="0" smtClean="0">
                <a:solidFill>
                  <a:srgbClr val="0000FF"/>
                </a:solidFill>
              </a:rPr>
              <a:t>worldwide</a:t>
            </a:r>
            <a:r>
              <a:rPr lang="en-US" altLang="zh-CN" sz="2800" b="1" dirty="0" smtClean="0"/>
              <a:t> came from renewable sources. The use of it is increasing rapidly each year.</a:t>
            </a:r>
            <a:r>
              <a:rPr lang="en-US" altLang="zh-CN" dirty="0" smtClean="0"/>
              <a:t> </a:t>
            </a:r>
          </a:p>
        </p:txBody>
      </p:sp>
      <p:sp>
        <p:nvSpPr>
          <p:cNvPr id="24581" name="Text Box 5"/>
          <p:cNvSpPr txBox="1">
            <a:spLocks noChangeArrowheads="1"/>
          </p:cNvSpPr>
          <p:nvPr/>
        </p:nvSpPr>
        <p:spPr bwMode="auto">
          <a:xfrm>
            <a:off x="827088" y="4076700"/>
            <a:ext cx="7561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0000"/>
                </a:solidFill>
              </a:rPr>
              <a:t>deep              </a:t>
            </a:r>
            <a:r>
              <a:rPr lang="en-US" altLang="zh-CN" sz="2400" b="1" i="1" dirty="0">
                <a:solidFill>
                  <a:srgbClr val="FF0000"/>
                </a:solidFill>
              </a:rPr>
              <a:t>adj.</a:t>
            </a:r>
            <a:r>
              <a:rPr lang="zh-CN" altLang="en-US" sz="2400" b="1" dirty="0">
                <a:solidFill>
                  <a:srgbClr val="FF0000"/>
                </a:solidFill>
              </a:rPr>
              <a:t>深的，厚的    </a:t>
            </a:r>
            <a:r>
              <a:rPr lang="en-US" altLang="zh-CN" sz="2400" b="1" i="1" dirty="0">
                <a:solidFill>
                  <a:srgbClr val="FF0000"/>
                </a:solidFill>
              </a:rPr>
              <a:t>adv.</a:t>
            </a:r>
            <a:r>
              <a:rPr lang="zh-CN" altLang="en-US" sz="2400" b="1" dirty="0">
                <a:solidFill>
                  <a:srgbClr val="FF0000"/>
                </a:solidFill>
              </a:rPr>
              <a:t>深深地， 在深处</a:t>
            </a:r>
          </a:p>
        </p:txBody>
      </p:sp>
      <p:pic>
        <p:nvPicPr>
          <p:cNvPr id="24582" name="Picture 6" descr="2014-02-14_19-38-38"/>
          <p:cNvPicPr>
            <a:picLocks noChangeAspect="1" noChangeArrowheads="1"/>
          </p:cNvPicPr>
          <p:nvPr/>
        </p:nvPicPr>
        <p:blipFill>
          <a:blip r:embed="rId2">
            <a:clrChange>
              <a:clrFrom>
                <a:srgbClr val="F2FFFF"/>
              </a:clrFrom>
              <a:clrTo>
                <a:srgbClr val="F2FFFF">
                  <a:alpha val="0"/>
                </a:srgbClr>
              </a:clrTo>
            </a:clrChange>
          </a:blip>
          <a:srcRect/>
          <a:stretch>
            <a:fillRect/>
          </a:stretch>
        </p:blipFill>
        <p:spPr bwMode="auto">
          <a:xfrm>
            <a:off x="1763713" y="4165600"/>
            <a:ext cx="8397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900113" y="4797425"/>
            <a:ext cx="727233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0000"/>
                </a:solidFill>
              </a:rPr>
              <a:t>run out    </a:t>
            </a:r>
            <a:r>
              <a:rPr lang="zh-CN" altLang="en-US" sz="2400" b="1" dirty="0">
                <a:solidFill>
                  <a:srgbClr val="FF0000"/>
                </a:solidFill>
              </a:rPr>
              <a:t>用完，耗尽</a:t>
            </a:r>
          </a:p>
          <a:p>
            <a:pPr eaLnBrk="1" hangingPunct="1">
              <a:spcBef>
                <a:spcPct val="50000"/>
              </a:spcBef>
            </a:pPr>
            <a:r>
              <a:rPr lang="en-US" altLang="zh-CN" sz="2400" b="1" dirty="0">
                <a:solidFill>
                  <a:srgbClr val="660066"/>
                </a:solidFill>
              </a:rPr>
              <a:t>E.g. He has run out of food, so his children are hungry.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anim calcmode="lin" valueType="num">
                                      <p:cBhvr>
                                        <p:cTn id="8" dur="2000" fill="hold"/>
                                        <p:tgtEl>
                                          <p:spTgt spid="24578"/>
                                        </p:tgtEl>
                                        <p:attrNameLst>
                                          <p:attrName>ppt_w</p:attrName>
                                        </p:attrNameLst>
                                      </p:cBhvr>
                                      <p:tavLst>
                                        <p:tav tm="0" fmla="#ppt_w*sin(2.5*pi*$)">
                                          <p:val>
                                            <p:fltVal val="0"/>
                                          </p:val>
                                        </p:tav>
                                        <p:tav tm="100000">
                                          <p:val>
                                            <p:fltVal val="1"/>
                                          </p:val>
                                        </p:tav>
                                      </p:tavLst>
                                    </p:anim>
                                    <p:anim calcmode="lin" valueType="num">
                                      <p:cBhvr>
                                        <p:cTn id="9" dur="2000" fill="hold"/>
                                        <p:tgtEl>
                                          <p:spTgt spid="2457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wedge">
                                      <p:cBhvr>
                                        <p:cTn id="14" dur="2000"/>
                                        <p:tgtEl>
                                          <p:spTgt spid="245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additive="base">
                                        <p:cTn id="19" dur="500" fill="hold"/>
                                        <p:tgtEl>
                                          <p:spTgt spid="24581"/>
                                        </p:tgtEl>
                                        <p:attrNameLst>
                                          <p:attrName>ppt_x</p:attrName>
                                        </p:attrNameLst>
                                      </p:cBhvr>
                                      <p:tavLst>
                                        <p:tav tm="0">
                                          <p:val>
                                            <p:strVal val="#ppt_x"/>
                                          </p:val>
                                        </p:tav>
                                        <p:tav tm="100000">
                                          <p:val>
                                            <p:strVal val="#ppt_x"/>
                                          </p:val>
                                        </p:tav>
                                      </p:tavLst>
                                    </p:anim>
                                    <p:anim calcmode="lin" valueType="num">
                                      <p:cBhvr additive="base">
                                        <p:cTn id="20"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2"/>
                                        </p:tgtEl>
                                        <p:attrNameLst>
                                          <p:attrName>style.visibility</p:attrName>
                                        </p:attrNameLst>
                                      </p:cBhvr>
                                      <p:to>
                                        <p:strVal val="visible"/>
                                      </p:to>
                                    </p:set>
                                    <p:anim calcmode="lin" valueType="num">
                                      <p:cBhvr additive="base">
                                        <p:cTn id="25" dur="500" fill="hold"/>
                                        <p:tgtEl>
                                          <p:spTgt spid="24582"/>
                                        </p:tgtEl>
                                        <p:attrNameLst>
                                          <p:attrName>ppt_x</p:attrName>
                                        </p:attrNameLst>
                                      </p:cBhvr>
                                      <p:tavLst>
                                        <p:tav tm="0">
                                          <p:val>
                                            <p:strVal val="#ppt_x"/>
                                          </p:val>
                                        </p:tav>
                                        <p:tav tm="100000">
                                          <p:val>
                                            <p:strVal val="#ppt_x"/>
                                          </p:val>
                                        </p:tav>
                                      </p:tavLst>
                                    </p:anim>
                                    <p:anim calcmode="lin" valueType="num">
                                      <p:cBhvr additive="base">
                                        <p:cTn id="26"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1000"/>
                                        <p:tgtEl>
                                          <p:spTgt spid="24583"/>
                                        </p:tgtEl>
                                      </p:cBhvr>
                                    </p:animEffect>
                                    <p:anim calcmode="lin" valueType="num">
                                      <p:cBhvr>
                                        <p:cTn id="32" dur="1000" fill="hold"/>
                                        <p:tgtEl>
                                          <p:spTgt spid="24583"/>
                                        </p:tgtEl>
                                        <p:attrNameLst>
                                          <p:attrName>ppt_x</p:attrName>
                                        </p:attrNameLst>
                                      </p:cBhvr>
                                      <p:tavLst>
                                        <p:tav tm="0">
                                          <p:val>
                                            <p:strVal val="#ppt_x"/>
                                          </p:val>
                                        </p:tav>
                                        <p:tav tm="100000">
                                          <p:val>
                                            <p:strVal val="#ppt_x"/>
                                          </p:val>
                                        </p:tav>
                                      </p:tavLst>
                                    </p:anim>
                                    <p:anim calcmode="lin" valueType="num">
                                      <p:cBhvr>
                                        <p:cTn id="33" dur="1000" fill="hold"/>
                                        <p:tgtEl>
                                          <p:spTgt spid="245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1" grpId="0"/>
      <p:bldP spid="245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324975" cy="777875"/>
          </a:xfrm>
        </p:spPr>
        <p:txBody>
          <a:bodyPr/>
          <a:lstStyle/>
          <a:p>
            <a:pPr algn="l" eaLnBrk="1" hangingPunct="1"/>
            <a:r>
              <a:rPr lang="en-US" altLang="zh-CN" sz="2400" b="1" dirty="0" smtClean="0">
                <a:solidFill>
                  <a:srgbClr val="FF0000"/>
                </a:solidFill>
              </a:rPr>
              <a:t>2a Read the passage below and match the pictures with the sentences. Then discuss in detail the use of one energy source.</a:t>
            </a:r>
          </a:p>
        </p:txBody>
      </p:sp>
      <p:pic>
        <p:nvPicPr>
          <p:cNvPr id="11268" name="Picture 4" descr="p48-2a-1"/>
          <p:cNvPicPr>
            <a:picLocks noChangeAspect="1" noChangeArrowheads="1"/>
          </p:cNvPicPr>
          <p:nvPr/>
        </p:nvPicPr>
        <p:blipFill>
          <a:blip r:embed="rId2" cstate="email"/>
          <a:srcRect/>
          <a:stretch>
            <a:fillRect/>
          </a:stretch>
        </p:blipFill>
        <p:spPr bwMode="auto">
          <a:xfrm>
            <a:off x="684213" y="1412875"/>
            <a:ext cx="17272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p48-2a-2"/>
          <p:cNvPicPr>
            <a:picLocks noChangeAspect="1" noChangeArrowheads="1"/>
          </p:cNvPicPr>
          <p:nvPr/>
        </p:nvPicPr>
        <p:blipFill>
          <a:blip r:embed="rId3" cstate="email"/>
          <a:srcRect/>
          <a:stretch>
            <a:fillRect/>
          </a:stretch>
        </p:blipFill>
        <p:spPr bwMode="auto">
          <a:xfrm>
            <a:off x="684213" y="2924175"/>
            <a:ext cx="17272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p48-2a-3"/>
          <p:cNvPicPr>
            <a:picLocks noChangeAspect="1" noChangeArrowheads="1"/>
          </p:cNvPicPr>
          <p:nvPr/>
        </p:nvPicPr>
        <p:blipFill>
          <a:blip r:embed="rId4"/>
          <a:srcRect/>
          <a:stretch>
            <a:fillRect/>
          </a:stretch>
        </p:blipFill>
        <p:spPr bwMode="auto">
          <a:xfrm>
            <a:off x="684213" y="4076700"/>
            <a:ext cx="172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p48-2a-4"/>
          <p:cNvPicPr>
            <a:picLocks noChangeAspect="1" noChangeArrowheads="1"/>
          </p:cNvPicPr>
          <p:nvPr/>
        </p:nvPicPr>
        <p:blipFill>
          <a:blip r:embed="rId5" cstate="email"/>
          <a:srcRect/>
          <a:stretch>
            <a:fillRect/>
          </a:stretch>
        </p:blipFill>
        <p:spPr bwMode="auto">
          <a:xfrm>
            <a:off x="684213" y="5300663"/>
            <a:ext cx="1728787"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9"/>
          <p:cNvSpPr txBox="1">
            <a:spLocks noChangeArrowheads="1"/>
          </p:cNvSpPr>
          <p:nvPr/>
        </p:nvSpPr>
        <p:spPr bwMode="auto">
          <a:xfrm>
            <a:off x="3563938" y="1412875"/>
            <a:ext cx="496887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buFontTx/>
              <a:buAutoNum type="arabicPeriod"/>
            </a:pPr>
            <a:r>
              <a:rPr lang="en-US" altLang="zh-CN" sz="2400" b="1" dirty="0">
                <a:solidFill>
                  <a:srgbClr val="0000FF"/>
                </a:solidFill>
              </a:rPr>
              <a:t>Wind can produce electricity in many places. </a:t>
            </a:r>
          </a:p>
          <a:p>
            <a:pPr algn="just" eaLnBrk="1" hangingPunct="1">
              <a:spcBef>
                <a:spcPct val="50000"/>
              </a:spcBef>
              <a:buFontTx/>
              <a:buAutoNum type="arabicPeriod"/>
            </a:pPr>
            <a:r>
              <a:rPr lang="en-US" altLang="zh-CN" sz="2400" b="1" dirty="0">
                <a:solidFill>
                  <a:srgbClr val="0000FF"/>
                </a:solidFill>
              </a:rPr>
              <a:t>People use </a:t>
            </a:r>
            <a:r>
              <a:rPr lang="en-US" altLang="zh-CN" sz="2400" b="1" dirty="0">
                <a:solidFill>
                  <a:srgbClr val="660066"/>
                </a:solidFill>
              </a:rPr>
              <a:t>sunlight</a:t>
            </a:r>
            <a:r>
              <a:rPr lang="en-US" altLang="zh-CN" sz="2400" b="1" dirty="0">
                <a:solidFill>
                  <a:srgbClr val="0000FF"/>
                </a:solidFill>
              </a:rPr>
              <a:t> to produce electricity. </a:t>
            </a:r>
          </a:p>
          <a:p>
            <a:pPr algn="just" eaLnBrk="1" hangingPunct="1">
              <a:spcBef>
                <a:spcPct val="50000"/>
              </a:spcBef>
              <a:buFontTx/>
              <a:buAutoNum type="arabicPeriod"/>
            </a:pPr>
            <a:r>
              <a:rPr lang="en-US" altLang="zh-CN" sz="2400" b="1" dirty="0">
                <a:solidFill>
                  <a:srgbClr val="0000FF"/>
                </a:solidFill>
              </a:rPr>
              <a:t>Sea waves are used for producing electricity. </a:t>
            </a:r>
          </a:p>
          <a:p>
            <a:pPr algn="just" eaLnBrk="1" hangingPunct="1">
              <a:spcBef>
                <a:spcPct val="50000"/>
              </a:spcBef>
              <a:buFontTx/>
              <a:buAutoNum type="arabicPeriod"/>
            </a:pPr>
            <a:r>
              <a:rPr lang="en-US" altLang="zh-CN" sz="2400" b="1" dirty="0">
                <a:solidFill>
                  <a:srgbClr val="0000FF"/>
                </a:solidFill>
              </a:rPr>
              <a:t>People use hot water or</a:t>
            </a:r>
            <a:r>
              <a:rPr lang="en-US" altLang="zh-CN" sz="2400" b="1" dirty="0">
                <a:solidFill>
                  <a:srgbClr val="660066"/>
                </a:solidFill>
              </a:rPr>
              <a:t> steam </a:t>
            </a:r>
            <a:r>
              <a:rPr lang="en-US" altLang="zh-CN" sz="2400" b="1" dirty="0">
                <a:solidFill>
                  <a:srgbClr val="0000FF"/>
                </a:solidFill>
              </a:rPr>
              <a:t>from deep in the earth to produce electricity and heat for factories, schools and homes. </a:t>
            </a:r>
          </a:p>
        </p:txBody>
      </p:sp>
      <p:sp>
        <p:nvSpPr>
          <p:cNvPr id="11274" name="Line 10"/>
          <p:cNvSpPr>
            <a:spLocks noChangeShapeType="1"/>
          </p:cNvSpPr>
          <p:nvPr/>
        </p:nvSpPr>
        <p:spPr bwMode="auto">
          <a:xfrm flipH="1">
            <a:off x="2411413" y="1773238"/>
            <a:ext cx="1296987" cy="2735262"/>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5" name="Line 11"/>
          <p:cNvSpPr>
            <a:spLocks noChangeShapeType="1"/>
          </p:cNvSpPr>
          <p:nvPr/>
        </p:nvSpPr>
        <p:spPr bwMode="auto">
          <a:xfrm flipH="1" flipV="1">
            <a:off x="2411413" y="2133600"/>
            <a:ext cx="1223962" cy="503238"/>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6" name="Line 12"/>
          <p:cNvSpPr>
            <a:spLocks noChangeShapeType="1"/>
          </p:cNvSpPr>
          <p:nvPr/>
        </p:nvSpPr>
        <p:spPr bwMode="auto">
          <a:xfrm flipH="1">
            <a:off x="2411413" y="3573463"/>
            <a:ext cx="1296987" cy="2303462"/>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7" name="Line 13"/>
          <p:cNvSpPr>
            <a:spLocks noChangeShapeType="1"/>
          </p:cNvSpPr>
          <p:nvPr/>
        </p:nvSpPr>
        <p:spPr bwMode="auto">
          <a:xfrm flipH="1" flipV="1">
            <a:off x="2411413" y="3429000"/>
            <a:ext cx="1296987" cy="1008063"/>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87" name="AutoShape 23"/>
          <p:cNvSpPr>
            <a:spLocks noChangeArrowheads="1"/>
          </p:cNvSpPr>
          <p:nvPr/>
        </p:nvSpPr>
        <p:spPr bwMode="auto">
          <a:xfrm>
            <a:off x="6659563" y="1989138"/>
            <a:ext cx="2016125" cy="360362"/>
          </a:xfrm>
          <a:prstGeom prst="wedgeEllipseCallout">
            <a:avLst>
              <a:gd name="adj1" fmla="val -46458"/>
              <a:gd name="adj2" fmla="val 69824"/>
            </a:avLst>
          </a:prstGeom>
          <a:solidFill>
            <a:schemeClr val="accent1"/>
          </a:solidFill>
          <a:ln w="9525">
            <a:solidFill>
              <a:schemeClr val="tx1"/>
            </a:solidFill>
            <a:miter lim="800000"/>
          </a:ln>
        </p:spPr>
        <p:txBody>
          <a:bodyPr/>
          <a:lstStyle/>
          <a:p>
            <a:pPr algn="ctr"/>
            <a:r>
              <a:rPr lang="zh-CN" altLang="en-US"/>
              <a:t>阳光，日光</a:t>
            </a:r>
          </a:p>
        </p:txBody>
      </p:sp>
      <p:sp>
        <p:nvSpPr>
          <p:cNvPr id="11288" name="AutoShape 24"/>
          <p:cNvSpPr>
            <a:spLocks noChangeArrowheads="1"/>
          </p:cNvSpPr>
          <p:nvPr/>
        </p:nvSpPr>
        <p:spPr bwMode="auto">
          <a:xfrm>
            <a:off x="7308850" y="3213100"/>
            <a:ext cx="1835150" cy="936625"/>
          </a:xfrm>
          <a:prstGeom prst="wedgeEllipseCallout">
            <a:avLst>
              <a:gd name="adj1" fmla="val -26731"/>
              <a:gd name="adj2" fmla="val 59324"/>
            </a:avLst>
          </a:prstGeom>
          <a:solidFill>
            <a:schemeClr val="accent1"/>
          </a:solidFill>
          <a:ln w="9525">
            <a:solidFill>
              <a:schemeClr val="tx1"/>
            </a:solidFill>
            <a:miter lim="800000"/>
          </a:ln>
        </p:spPr>
        <p:txBody>
          <a:bodyPr/>
          <a:lstStyle/>
          <a:p>
            <a:pPr algn="ctr"/>
            <a:r>
              <a:rPr lang="zh-CN" altLang="en-US"/>
              <a:t>水蒸汽，蒸汽，水汽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 calcmode="lin" valueType="num">
                                      <p:cBhvr additive="base">
                                        <p:cTn id="18" dur="500" fill="hold"/>
                                        <p:tgtEl>
                                          <p:spTgt spid="11269"/>
                                        </p:tgtEl>
                                        <p:attrNameLst>
                                          <p:attrName>ppt_x</p:attrName>
                                        </p:attrNameLst>
                                      </p:cBhvr>
                                      <p:tavLst>
                                        <p:tav tm="0">
                                          <p:val>
                                            <p:strVal val="#ppt_x"/>
                                          </p:val>
                                        </p:tav>
                                        <p:tav tm="100000">
                                          <p:val>
                                            <p:strVal val="#ppt_x"/>
                                          </p:val>
                                        </p:tav>
                                      </p:tavLst>
                                    </p:anim>
                                    <p:anim calcmode="lin" valueType="num">
                                      <p:cBhvr additive="base">
                                        <p:cTn id="19"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70"/>
                                        </p:tgtEl>
                                        <p:attrNameLst>
                                          <p:attrName>style.visibility</p:attrName>
                                        </p:attrNameLst>
                                      </p:cBhvr>
                                      <p:to>
                                        <p:strVal val="visible"/>
                                      </p:to>
                                    </p:set>
                                    <p:anim calcmode="lin" valueType="num">
                                      <p:cBhvr additive="base">
                                        <p:cTn id="24" dur="500" fill="hold"/>
                                        <p:tgtEl>
                                          <p:spTgt spid="11270"/>
                                        </p:tgtEl>
                                        <p:attrNameLst>
                                          <p:attrName>ppt_x</p:attrName>
                                        </p:attrNameLst>
                                      </p:cBhvr>
                                      <p:tavLst>
                                        <p:tav tm="0">
                                          <p:val>
                                            <p:strVal val="#ppt_x"/>
                                          </p:val>
                                        </p:tav>
                                        <p:tav tm="100000">
                                          <p:val>
                                            <p:strVal val="#ppt_x"/>
                                          </p:val>
                                        </p:tav>
                                      </p:tavLst>
                                    </p:anim>
                                    <p:anim calcmode="lin" valueType="num">
                                      <p:cBhvr additive="base">
                                        <p:cTn id="25"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271"/>
                                        </p:tgtEl>
                                        <p:attrNameLst>
                                          <p:attrName>style.visibility</p:attrName>
                                        </p:attrNameLst>
                                      </p:cBhvr>
                                      <p:to>
                                        <p:strVal val="visible"/>
                                      </p:to>
                                    </p:set>
                                    <p:anim calcmode="lin" valueType="num">
                                      <p:cBhvr additive="base">
                                        <p:cTn id="30" dur="500" fill="hold"/>
                                        <p:tgtEl>
                                          <p:spTgt spid="11271"/>
                                        </p:tgtEl>
                                        <p:attrNameLst>
                                          <p:attrName>ppt_x</p:attrName>
                                        </p:attrNameLst>
                                      </p:cBhvr>
                                      <p:tavLst>
                                        <p:tav tm="0">
                                          <p:val>
                                            <p:strVal val="#ppt_x"/>
                                          </p:val>
                                        </p:tav>
                                        <p:tav tm="100000">
                                          <p:val>
                                            <p:strVal val="#ppt_x"/>
                                          </p:val>
                                        </p:tav>
                                      </p:tavLst>
                                    </p:anim>
                                    <p:anim calcmode="lin" valueType="num">
                                      <p:cBhvr additive="base">
                                        <p:cTn id="31"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1273">
                                            <p:txEl>
                                              <p:pRg st="0" end="0"/>
                                            </p:txEl>
                                          </p:spTgt>
                                        </p:tgtEl>
                                        <p:attrNameLst>
                                          <p:attrName>style.visibility</p:attrName>
                                        </p:attrNameLst>
                                      </p:cBhvr>
                                      <p:to>
                                        <p:strVal val="visible"/>
                                      </p:to>
                                    </p:set>
                                    <p:animEffect transition="in" filter="diamond(in)">
                                      <p:cBhvr>
                                        <p:cTn id="36" dur="2000"/>
                                        <p:tgtEl>
                                          <p:spTgt spid="11273">
                                            <p:txEl>
                                              <p:pRg st="0" end="0"/>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11273">
                                            <p:txEl>
                                              <p:pRg st="1" end="1"/>
                                            </p:txEl>
                                          </p:spTgt>
                                        </p:tgtEl>
                                        <p:attrNameLst>
                                          <p:attrName>style.visibility</p:attrName>
                                        </p:attrNameLst>
                                      </p:cBhvr>
                                      <p:to>
                                        <p:strVal val="visible"/>
                                      </p:to>
                                    </p:set>
                                    <p:animEffect transition="in" filter="diamond(in)">
                                      <p:cBhvr>
                                        <p:cTn id="39" dur="2000"/>
                                        <p:tgtEl>
                                          <p:spTgt spid="11273">
                                            <p:txEl>
                                              <p:pRg st="1" end="1"/>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11273">
                                            <p:txEl>
                                              <p:pRg st="2" end="2"/>
                                            </p:txEl>
                                          </p:spTgt>
                                        </p:tgtEl>
                                        <p:attrNameLst>
                                          <p:attrName>style.visibility</p:attrName>
                                        </p:attrNameLst>
                                      </p:cBhvr>
                                      <p:to>
                                        <p:strVal val="visible"/>
                                      </p:to>
                                    </p:set>
                                    <p:animEffect transition="in" filter="diamond(in)">
                                      <p:cBhvr>
                                        <p:cTn id="42" dur="2000"/>
                                        <p:tgtEl>
                                          <p:spTgt spid="11273">
                                            <p:txEl>
                                              <p:pRg st="2" end="2"/>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11273">
                                            <p:txEl>
                                              <p:pRg st="3" end="3"/>
                                            </p:txEl>
                                          </p:spTgt>
                                        </p:tgtEl>
                                        <p:attrNameLst>
                                          <p:attrName>style.visibility</p:attrName>
                                        </p:attrNameLst>
                                      </p:cBhvr>
                                      <p:to>
                                        <p:strVal val="visible"/>
                                      </p:to>
                                    </p:set>
                                    <p:animEffect transition="in" filter="diamond(in)">
                                      <p:cBhvr>
                                        <p:cTn id="45" dur="2000"/>
                                        <p:tgtEl>
                                          <p:spTgt spid="1127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287"/>
                                        </p:tgtEl>
                                        <p:attrNameLst>
                                          <p:attrName>style.visibility</p:attrName>
                                        </p:attrNameLst>
                                      </p:cBhvr>
                                      <p:to>
                                        <p:strVal val="visible"/>
                                      </p:to>
                                    </p:set>
                                    <p:anim calcmode="lin" valueType="num">
                                      <p:cBhvr additive="base">
                                        <p:cTn id="50" dur="500" fill="hold"/>
                                        <p:tgtEl>
                                          <p:spTgt spid="11287"/>
                                        </p:tgtEl>
                                        <p:attrNameLst>
                                          <p:attrName>ppt_x</p:attrName>
                                        </p:attrNameLst>
                                      </p:cBhvr>
                                      <p:tavLst>
                                        <p:tav tm="0">
                                          <p:val>
                                            <p:strVal val="#ppt_x"/>
                                          </p:val>
                                        </p:tav>
                                        <p:tav tm="100000">
                                          <p:val>
                                            <p:strVal val="#ppt_x"/>
                                          </p:val>
                                        </p:tav>
                                      </p:tavLst>
                                    </p:anim>
                                    <p:anim calcmode="lin" valueType="num">
                                      <p:cBhvr additive="base">
                                        <p:cTn id="51" dur="500" fill="hold"/>
                                        <p:tgtEl>
                                          <p:spTgt spid="1128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288"/>
                                        </p:tgtEl>
                                        <p:attrNameLst>
                                          <p:attrName>style.visibility</p:attrName>
                                        </p:attrNameLst>
                                      </p:cBhvr>
                                      <p:to>
                                        <p:strVal val="visible"/>
                                      </p:to>
                                    </p:set>
                                    <p:anim calcmode="lin" valueType="num">
                                      <p:cBhvr additive="base">
                                        <p:cTn id="56" dur="500" fill="hold"/>
                                        <p:tgtEl>
                                          <p:spTgt spid="11288"/>
                                        </p:tgtEl>
                                        <p:attrNameLst>
                                          <p:attrName>ppt_x</p:attrName>
                                        </p:attrNameLst>
                                      </p:cBhvr>
                                      <p:tavLst>
                                        <p:tav tm="0">
                                          <p:val>
                                            <p:strVal val="#ppt_x"/>
                                          </p:val>
                                        </p:tav>
                                        <p:tav tm="100000">
                                          <p:val>
                                            <p:strVal val="#ppt_x"/>
                                          </p:val>
                                        </p:tav>
                                      </p:tavLst>
                                    </p:anim>
                                    <p:anim calcmode="lin" valueType="num">
                                      <p:cBhvr additive="base">
                                        <p:cTn id="57" dur="500" fill="hold"/>
                                        <p:tgtEl>
                                          <p:spTgt spid="1128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274"/>
                                        </p:tgtEl>
                                        <p:attrNameLst>
                                          <p:attrName>style.visibility</p:attrName>
                                        </p:attrNameLst>
                                      </p:cBhvr>
                                      <p:to>
                                        <p:strVal val="visible"/>
                                      </p:to>
                                    </p:set>
                                    <p:anim calcmode="lin" valueType="num">
                                      <p:cBhvr additive="base">
                                        <p:cTn id="62" dur="500" fill="hold"/>
                                        <p:tgtEl>
                                          <p:spTgt spid="11274"/>
                                        </p:tgtEl>
                                        <p:attrNameLst>
                                          <p:attrName>ppt_x</p:attrName>
                                        </p:attrNameLst>
                                      </p:cBhvr>
                                      <p:tavLst>
                                        <p:tav tm="0">
                                          <p:val>
                                            <p:strVal val="#ppt_x"/>
                                          </p:val>
                                        </p:tav>
                                        <p:tav tm="100000">
                                          <p:val>
                                            <p:strVal val="#ppt_x"/>
                                          </p:val>
                                        </p:tav>
                                      </p:tavLst>
                                    </p:anim>
                                    <p:anim calcmode="lin" valueType="num">
                                      <p:cBhvr additive="base">
                                        <p:cTn id="63"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275"/>
                                        </p:tgtEl>
                                        <p:attrNameLst>
                                          <p:attrName>style.visibility</p:attrName>
                                        </p:attrNameLst>
                                      </p:cBhvr>
                                      <p:to>
                                        <p:strVal val="visible"/>
                                      </p:to>
                                    </p:set>
                                    <p:anim calcmode="lin" valueType="num">
                                      <p:cBhvr additive="base">
                                        <p:cTn id="68" dur="500" fill="hold"/>
                                        <p:tgtEl>
                                          <p:spTgt spid="11275"/>
                                        </p:tgtEl>
                                        <p:attrNameLst>
                                          <p:attrName>ppt_x</p:attrName>
                                        </p:attrNameLst>
                                      </p:cBhvr>
                                      <p:tavLst>
                                        <p:tav tm="0">
                                          <p:val>
                                            <p:strVal val="#ppt_x"/>
                                          </p:val>
                                        </p:tav>
                                        <p:tav tm="100000">
                                          <p:val>
                                            <p:strVal val="#ppt_x"/>
                                          </p:val>
                                        </p:tav>
                                      </p:tavLst>
                                    </p:anim>
                                    <p:anim calcmode="lin" valueType="num">
                                      <p:cBhvr additive="base">
                                        <p:cTn id="69"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276"/>
                                        </p:tgtEl>
                                        <p:attrNameLst>
                                          <p:attrName>style.visibility</p:attrName>
                                        </p:attrNameLst>
                                      </p:cBhvr>
                                      <p:to>
                                        <p:strVal val="visible"/>
                                      </p:to>
                                    </p:set>
                                    <p:anim calcmode="lin" valueType="num">
                                      <p:cBhvr additive="base">
                                        <p:cTn id="74" dur="500" fill="hold"/>
                                        <p:tgtEl>
                                          <p:spTgt spid="11276"/>
                                        </p:tgtEl>
                                        <p:attrNameLst>
                                          <p:attrName>ppt_x</p:attrName>
                                        </p:attrNameLst>
                                      </p:cBhvr>
                                      <p:tavLst>
                                        <p:tav tm="0">
                                          <p:val>
                                            <p:strVal val="#ppt_x"/>
                                          </p:val>
                                        </p:tav>
                                        <p:tav tm="100000">
                                          <p:val>
                                            <p:strVal val="#ppt_x"/>
                                          </p:val>
                                        </p:tav>
                                      </p:tavLst>
                                    </p:anim>
                                    <p:anim calcmode="lin" valueType="num">
                                      <p:cBhvr additive="base">
                                        <p:cTn id="75"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11277"/>
                                        </p:tgtEl>
                                        <p:attrNameLst>
                                          <p:attrName>style.visibility</p:attrName>
                                        </p:attrNameLst>
                                      </p:cBhvr>
                                      <p:to>
                                        <p:strVal val="visible"/>
                                      </p:to>
                                    </p:set>
                                    <p:animEffect transition="in" filter="diamond(in)">
                                      <p:cBhvr>
                                        <p:cTn id="80" dur="2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4" grpId="0" animBg="1"/>
      <p:bldP spid="11275" grpId="0" animBg="1"/>
      <p:bldP spid="11276" grpId="0" animBg="1"/>
      <p:bldP spid="11277" grpId="0" animBg="1"/>
      <p:bldP spid="11287" grpId="0" animBg="1"/>
      <p:bldP spid="112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980728"/>
            <a:ext cx="8100392" cy="1143000"/>
          </a:xfrm>
          <a:solidFill>
            <a:schemeClr val="bg1">
              <a:alpha val="43921"/>
            </a:schemeClr>
          </a:solidFill>
        </p:spPr>
        <p:txBody>
          <a:bodyPr/>
          <a:lstStyle/>
          <a:p>
            <a:pPr algn="l" eaLnBrk="1" hangingPunct="1"/>
            <a:r>
              <a:rPr lang="en-US" altLang="zh-CN" sz="3200" b="1" dirty="0" smtClean="0">
                <a:solidFill>
                  <a:srgbClr val="FF3300"/>
                </a:solidFill>
              </a:rPr>
              <a:t>2b Take notes on your discussion and write a passage with them.</a:t>
            </a:r>
            <a:r>
              <a:rPr lang="en-US" altLang="zh-CN" sz="4000" dirty="0" smtClean="0"/>
              <a:t> </a:t>
            </a:r>
          </a:p>
        </p:txBody>
      </p:sp>
      <p:sp>
        <p:nvSpPr>
          <p:cNvPr id="25603" name="Rectangle 3"/>
          <p:cNvSpPr>
            <a:spLocks noGrp="1" noChangeArrowheads="1"/>
          </p:cNvSpPr>
          <p:nvPr>
            <p:ph idx="1"/>
          </p:nvPr>
        </p:nvSpPr>
        <p:spPr>
          <a:xfrm>
            <a:off x="323528" y="2780928"/>
            <a:ext cx="8229600" cy="1900808"/>
          </a:xfrm>
        </p:spPr>
        <p:txBody>
          <a:bodyPr/>
          <a:lstStyle/>
          <a:p>
            <a:pPr eaLnBrk="1" hangingPunct="1">
              <a:buFontTx/>
              <a:buNone/>
            </a:pPr>
            <a:r>
              <a:rPr lang="en-US" altLang="zh-CN" sz="3200" dirty="0" smtClean="0"/>
              <a:t>   </a:t>
            </a:r>
            <a:r>
              <a:rPr lang="en-US" altLang="zh-CN" sz="3200" b="1" dirty="0" smtClean="0">
                <a:solidFill>
                  <a:srgbClr val="660066"/>
                </a:solidFill>
              </a:rPr>
              <a:t>You may begin like this: </a:t>
            </a:r>
          </a:p>
          <a:p>
            <a:pPr eaLnBrk="1" hangingPunct="1">
              <a:buFontTx/>
              <a:buNone/>
            </a:pPr>
            <a:r>
              <a:rPr lang="en-US" altLang="zh-CN" sz="3200" b="1" dirty="0" smtClean="0">
                <a:solidFill>
                  <a:srgbClr val="660066"/>
                </a:solidFill>
              </a:rPr>
              <a:t>    Sunlight can produce a lot of energy. People began to use the energy from the sunlight in different ways many years ago…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edg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 calcmode="lin" valueType="num">
                                      <p:cBhvr additive="base">
                                        <p:cTn id="12"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03">
                                            <p:txEl>
                                              <p:pRg st="1" end="1"/>
                                            </p:txEl>
                                          </p:spTgt>
                                        </p:tgtEl>
                                        <p:attrNameLst>
                                          <p:attrName>style.visibility</p:attrName>
                                        </p:attrNameLst>
                                      </p:cBhvr>
                                      <p:to>
                                        <p:strVal val="visible"/>
                                      </p:to>
                                    </p:set>
                                    <p:anim calcmode="lin" valueType="num">
                                      <p:cBhvr additive="base">
                                        <p:cTn id="18"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solidFill>
            <a:schemeClr val="bg1">
              <a:alpha val="77000"/>
            </a:schemeClr>
          </a:solidFill>
        </p:spPr>
        <p:txBody>
          <a:bodyPr/>
          <a:lstStyle/>
          <a:p>
            <a:pPr algn="just" eaLnBrk="1" hangingPunct="1">
              <a:lnSpc>
                <a:spcPct val="90000"/>
              </a:lnSpc>
              <a:defRPr/>
            </a:pPr>
            <a:r>
              <a:rPr lang="en-US" altLang="zh-CN" sz="2800" dirty="0" smtClean="0">
                <a:solidFill>
                  <a:schemeClr val="accent6">
                    <a:lumMod val="60000"/>
                    <a:lumOff val="40000"/>
                  </a:schemeClr>
                </a:solidFill>
              </a:rPr>
              <a:t>   </a:t>
            </a:r>
            <a:r>
              <a:rPr lang="en-US" altLang="zh-CN" sz="2800" b="1" dirty="0" smtClean="0">
                <a:solidFill>
                  <a:schemeClr val="accent6">
                    <a:lumMod val="60000"/>
                    <a:lumOff val="40000"/>
                  </a:schemeClr>
                </a:solidFill>
              </a:rPr>
              <a:t>Sunlight can produce a lot of energy. People began to use the energy from the sunlight in different ways many years ago. We can use it to warm the house in the winter, to heat the water for baths, and to produce electricity. What’s more, we can even use it to run vehicles directly in the near future. </a:t>
            </a:r>
          </a:p>
          <a:p>
            <a:pPr algn="just" eaLnBrk="1" hangingPunct="1">
              <a:lnSpc>
                <a:spcPct val="90000"/>
              </a:lnSpc>
              <a:defRPr/>
            </a:pPr>
            <a:r>
              <a:rPr lang="en-US" altLang="zh-CN" sz="2800" b="1" dirty="0" smtClean="0">
                <a:solidFill>
                  <a:schemeClr val="accent6">
                    <a:lumMod val="60000"/>
                    <a:lumOff val="40000"/>
                  </a:schemeClr>
                </a:solidFill>
              </a:rPr>
              <a:t>   As is known to us, the energy from the sunlight has a lot of advantages. For example, it is clean, renewable and non-polluting. Besides, it does no harm to our nature. So we’d better use it as much as possible. </a:t>
            </a:r>
          </a:p>
        </p:txBody>
      </p:sp>
      <p:sp>
        <p:nvSpPr>
          <p:cNvPr id="28677" name="AutoShape 5"/>
          <p:cNvSpPr>
            <a:spLocks noChangeArrowheads="1"/>
          </p:cNvSpPr>
          <p:nvPr/>
        </p:nvSpPr>
        <p:spPr bwMode="auto">
          <a:xfrm>
            <a:off x="4427984" y="548680"/>
            <a:ext cx="3384550" cy="792162"/>
          </a:xfrm>
          <a:prstGeom prst="cloudCallout">
            <a:avLst>
              <a:gd name="adj1" fmla="val -112944"/>
              <a:gd name="adj2" fmla="val -34972"/>
            </a:avLst>
          </a:prstGeom>
          <a:solidFill>
            <a:schemeClr val="accent1"/>
          </a:solidFill>
          <a:ln w="9525">
            <a:solidFill>
              <a:schemeClr val="tx1"/>
            </a:solidFill>
            <a:round/>
          </a:ln>
        </p:spPr>
        <p:txBody>
          <a:bodyPr/>
          <a:lstStyle/>
          <a:p>
            <a:pPr algn="ctr"/>
            <a:r>
              <a:rPr lang="en-US" altLang="zh-CN" sz="2400" b="1" dirty="0">
                <a:solidFill>
                  <a:srgbClr val="FF3300"/>
                </a:solidFill>
              </a:rPr>
              <a:t>You can write it like this: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ppt_x"/>
                                          </p:val>
                                        </p:tav>
                                        <p:tav tm="100000">
                                          <p:val>
                                            <p:strVal val="#ppt_x"/>
                                          </p:val>
                                        </p:tav>
                                      </p:tavLst>
                                    </p:anim>
                                    <p:anim calcmode="lin" valueType="num">
                                      <p:cBhvr additive="base">
                                        <p:cTn id="8"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8675">
                                            <p:bg/>
                                          </p:spTgt>
                                        </p:tgtEl>
                                        <p:attrNameLst>
                                          <p:attrName>style.visibility</p:attrName>
                                        </p:attrNameLst>
                                      </p:cBhvr>
                                      <p:to>
                                        <p:strVal val="visible"/>
                                      </p:to>
                                    </p:set>
                                    <p:animEffect transition="in" filter="wedge">
                                      <p:cBhvr>
                                        <p:cTn id="13" dur="2000"/>
                                        <p:tgtEl>
                                          <p:spTgt spid="2867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8675">
                                            <p:txEl>
                                              <p:pRg st="0" end="0"/>
                                            </p:txEl>
                                          </p:spTgt>
                                        </p:tgtEl>
                                        <p:attrNameLst>
                                          <p:attrName>style.visibility</p:attrName>
                                        </p:attrNameLst>
                                      </p:cBhvr>
                                      <p:to>
                                        <p:strVal val="visible"/>
                                      </p:to>
                                    </p:set>
                                    <p:animEffect transition="in" filter="wedge">
                                      <p:cBhvr>
                                        <p:cTn id="18" dur="2000"/>
                                        <p:tgtEl>
                                          <p:spTgt spid="2867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wedge">
                                      <p:cBhvr>
                                        <p:cTn id="23" dur="2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00FF"/>
          </a:solidFill>
        </p:spPr>
        <p:txBody>
          <a:bodyPr/>
          <a:lstStyle/>
          <a:p>
            <a:pPr eaLnBrk="1" hangingPunct="1"/>
            <a:r>
              <a:rPr lang="en-US" altLang="zh-CN" b="1" dirty="0" smtClean="0">
                <a:solidFill>
                  <a:srgbClr val="00FF00"/>
                </a:solidFill>
              </a:rPr>
              <a:t>Are you a greener person?</a:t>
            </a:r>
          </a:p>
        </p:txBody>
      </p:sp>
      <p:pic>
        <p:nvPicPr>
          <p:cNvPr id="3075" name="Picture 5" descr="p43-1"/>
          <p:cNvPicPr>
            <a:picLocks noChangeAspect="1" noChangeArrowheads="1"/>
          </p:cNvPicPr>
          <p:nvPr/>
        </p:nvPicPr>
        <p:blipFill>
          <a:blip r:embed="rId2" cstate="email"/>
          <a:srcRect/>
          <a:stretch>
            <a:fillRect/>
          </a:stretch>
        </p:blipFill>
        <p:spPr bwMode="auto">
          <a:xfrm>
            <a:off x="785813" y="1857375"/>
            <a:ext cx="6532562"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4294967295"/>
          </p:nvPr>
        </p:nvSpPr>
        <p:spPr>
          <a:xfrm>
            <a:off x="0" y="908720"/>
            <a:ext cx="9144000" cy="4392488"/>
          </a:xfrm>
        </p:spPr>
        <p:txBody>
          <a:bodyPr/>
          <a:lstStyle/>
          <a:p>
            <a:pPr eaLnBrk="1" hangingPunct="1">
              <a:lnSpc>
                <a:spcPct val="90000"/>
              </a:lnSpc>
            </a:pPr>
            <a:r>
              <a:rPr lang="en-GB" altLang="zh-CN" b="1" dirty="0" smtClean="0">
                <a:solidFill>
                  <a:srgbClr val="0000FF"/>
                </a:solidFill>
              </a:rPr>
              <a:t>We learn:</a:t>
            </a:r>
            <a:r>
              <a:rPr lang="en-GB" altLang="zh-CN" sz="2800" b="1" dirty="0" smtClean="0">
                <a:solidFill>
                  <a:srgbClr val="FF0000"/>
                </a:solidFill>
              </a:rPr>
              <a:t> </a:t>
            </a:r>
            <a:r>
              <a:rPr lang="en-GB" altLang="zh-CN" sz="2800" b="1" dirty="0" smtClean="0">
                <a:solidFill>
                  <a:srgbClr val="660066"/>
                </a:solidFill>
              </a:rPr>
              <a:t>1. Some words:</a:t>
            </a:r>
            <a:r>
              <a:rPr lang="en-GB" altLang="zh-CN" sz="2800" b="1" dirty="0" smtClean="0">
                <a:solidFill>
                  <a:srgbClr val="FF0000"/>
                </a:solidFill>
              </a:rPr>
              <a:t> </a:t>
            </a:r>
            <a:r>
              <a:rPr lang="en-GB" altLang="zh-CN" sz="2800" dirty="0" smtClean="0">
                <a:solidFill>
                  <a:srgbClr val="FF0000"/>
                </a:solidFill>
              </a:rPr>
              <a:t>technology,  wheel, steel, require, German, guide , deep</a:t>
            </a:r>
            <a:r>
              <a:rPr lang="en-GB" altLang="zh-CN" sz="2800" b="1" dirty="0" smtClean="0">
                <a:solidFill>
                  <a:srgbClr val="FF0000"/>
                </a:solidFill>
              </a:rPr>
              <a:t> </a:t>
            </a:r>
          </a:p>
          <a:p>
            <a:pPr eaLnBrk="1" hangingPunct="1">
              <a:lnSpc>
                <a:spcPct val="90000"/>
              </a:lnSpc>
              <a:buFontTx/>
              <a:buNone/>
            </a:pPr>
            <a:r>
              <a:rPr lang="en-GB" altLang="zh-CN" sz="2800" b="1" dirty="0" smtClean="0">
                <a:solidFill>
                  <a:srgbClr val="FF0000"/>
                </a:solidFill>
              </a:rPr>
              <a:t>    </a:t>
            </a:r>
            <a:r>
              <a:rPr lang="en-GB" altLang="zh-CN" sz="2800" b="1" dirty="0" smtClean="0">
                <a:solidFill>
                  <a:srgbClr val="660066"/>
                </a:solidFill>
              </a:rPr>
              <a:t>2.Some phrases:</a:t>
            </a:r>
            <a:r>
              <a:rPr lang="en-GB" altLang="zh-CN" sz="2800" b="1" dirty="0" smtClean="0">
                <a:solidFill>
                  <a:srgbClr val="FF0000"/>
                </a:solidFill>
              </a:rPr>
              <a:t> </a:t>
            </a:r>
            <a:r>
              <a:rPr lang="en-GB" altLang="zh-CN" sz="2800" dirty="0" smtClean="0">
                <a:solidFill>
                  <a:srgbClr val="FF0000"/>
                </a:solidFill>
              </a:rPr>
              <a:t>run out</a:t>
            </a:r>
            <a:r>
              <a:rPr lang="en-GB" altLang="zh-CN" sz="2800" b="1" dirty="0" smtClean="0">
                <a:solidFill>
                  <a:srgbClr val="FF0000"/>
                </a:solidFill>
              </a:rPr>
              <a:t> </a:t>
            </a:r>
          </a:p>
          <a:p>
            <a:pPr eaLnBrk="1" hangingPunct="1">
              <a:lnSpc>
                <a:spcPct val="90000"/>
              </a:lnSpc>
              <a:buFontTx/>
              <a:buNone/>
            </a:pPr>
            <a:r>
              <a:rPr lang="en-GB" altLang="zh-CN" sz="2800" b="1" dirty="0" smtClean="0">
                <a:solidFill>
                  <a:srgbClr val="FF0000"/>
                </a:solidFill>
              </a:rPr>
              <a:t>    </a:t>
            </a:r>
            <a:r>
              <a:rPr lang="en-GB" altLang="zh-CN" sz="2800" b="1" dirty="0" smtClean="0">
                <a:solidFill>
                  <a:srgbClr val="660066"/>
                </a:solidFill>
              </a:rPr>
              <a:t>3.Some sentences:</a:t>
            </a:r>
          </a:p>
          <a:p>
            <a:pPr eaLnBrk="1" hangingPunct="1">
              <a:lnSpc>
                <a:spcPct val="90000"/>
              </a:lnSpc>
              <a:buFontTx/>
              <a:buNone/>
            </a:pPr>
            <a:r>
              <a:rPr lang="en-GB" altLang="zh-CN" sz="2800" dirty="0" smtClean="0">
                <a:solidFill>
                  <a:srgbClr val="FF0000"/>
                </a:solidFill>
              </a:rPr>
              <a:t>   (1)In many countries, people produce power from coal, but it is very dirty and causes acid rain.</a:t>
            </a:r>
          </a:p>
          <a:p>
            <a:pPr eaLnBrk="1" hangingPunct="1">
              <a:lnSpc>
                <a:spcPct val="90000"/>
              </a:lnSpc>
              <a:buFontTx/>
              <a:buNone/>
            </a:pPr>
            <a:r>
              <a:rPr lang="en-GB" altLang="zh-CN" sz="2800" dirty="0" smtClean="0">
                <a:solidFill>
                  <a:srgbClr val="FF0000"/>
                </a:solidFill>
              </a:rPr>
              <a:t>   (2)They will never run out so they are called renewable sources.</a:t>
            </a:r>
          </a:p>
          <a:p>
            <a:pPr eaLnBrk="1" hangingPunct="1">
              <a:lnSpc>
                <a:spcPct val="90000"/>
              </a:lnSpc>
            </a:pPr>
            <a:r>
              <a:rPr lang="en-GB" altLang="zh-CN" b="1" dirty="0" smtClean="0">
                <a:solidFill>
                  <a:srgbClr val="0000FF"/>
                </a:solidFill>
              </a:rPr>
              <a:t>We can:</a:t>
            </a:r>
            <a:r>
              <a:rPr lang="en-GB" altLang="zh-CN" sz="2800" b="1" dirty="0" smtClean="0">
                <a:solidFill>
                  <a:srgbClr val="FF0000"/>
                </a:solidFill>
              </a:rPr>
              <a:t> </a:t>
            </a:r>
            <a:r>
              <a:rPr lang="en-GB" altLang="zh-CN" sz="2800" b="1" dirty="0" smtClean="0">
                <a:solidFill>
                  <a:srgbClr val="660066"/>
                </a:solidFill>
              </a:rPr>
              <a:t>Talk about the advantages and disadvantages of some kinds of energy.</a:t>
            </a:r>
            <a:endParaRPr lang="en-US" altLang="zh-CN" sz="2800" b="1" dirty="0" smtClean="0">
              <a:solidFill>
                <a:srgbClr val="660066"/>
              </a:solidFill>
            </a:endParaRPr>
          </a:p>
        </p:txBody>
      </p:sp>
      <p:sp>
        <p:nvSpPr>
          <p:cNvPr id="21507" name="WordArt 5"/>
          <p:cNvSpPr>
            <a:spLocks noChangeArrowheads="1" noChangeShapeType="1" noTextEdit="1"/>
          </p:cNvSpPr>
          <p:nvPr/>
        </p:nvSpPr>
        <p:spPr bwMode="auto">
          <a:xfrm>
            <a:off x="759297" y="5589240"/>
            <a:ext cx="2200275" cy="885825"/>
          </a:xfrm>
          <a:prstGeom prst="rect">
            <a:avLst/>
          </a:prstGeom>
        </p:spPr>
        <p:txBody>
          <a:bodyPr wrap="none" fromWordArt="1">
            <a:prstTxWarp prst="textSlantUp">
              <a:avLst>
                <a:gd name="adj" fmla="val 0"/>
              </a:avLst>
            </a:prstTxWarp>
          </a:bodyPr>
          <a:lstStyle/>
          <a:p>
            <a:pPr algn="ctr"/>
            <a:r>
              <a:rPr lang="en-US" altLang="zh-CN" sz="48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rPr>
              <a:t>Summary</a:t>
            </a:r>
            <a:endParaRPr lang="zh-CN" altLang="en-US" sz="48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2555776" y="1052736"/>
            <a:ext cx="3240088" cy="936625"/>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Assignment</a:t>
            </a:r>
            <a:endParaRPr lang="zh-CN" altLang="en-US" sz="3600"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22531" name="Text Box 5"/>
          <p:cNvSpPr txBox="1">
            <a:spLocks noChangeArrowheads="1"/>
          </p:cNvSpPr>
          <p:nvPr/>
        </p:nvSpPr>
        <p:spPr bwMode="auto">
          <a:xfrm>
            <a:off x="762000" y="2667000"/>
            <a:ext cx="74676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800" b="1" dirty="0">
                <a:solidFill>
                  <a:srgbClr val="FF3300"/>
                </a:solidFill>
              </a:rPr>
              <a:t>Read 1a.</a:t>
            </a:r>
          </a:p>
          <a:p>
            <a:pPr eaLnBrk="1" hangingPunct="1">
              <a:spcBef>
                <a:spcPct val="50000"/>
              </a:spcBef>
              <a:buFontTx/>
              <a:buAutoNum type="arabicPeriod"/>
            </a:pPr>
            <a:r>
              <a:rPr lang="en-US" altLang="zh-CN" sz="2800" b="1" dirty="0">
                <a:solidFill>
                  <a:srgbClr val="FF3300"/>
                </a:solidFill>
              </a:rPr>
              <a:t>Memorize the useful expressions  and key sentences which we learn today.</a:t>
            </a:r>
          </a:p>
          <a:p>
            <a:pPr eaLnBrk="1" hangingPunct="1">
              <a:spcBef>
                <a:spcPct val="50000"/>
              </a:spcBef>
              <a:buFontTx/>
              <a:buAutoNum type="arabicPeriod"/>
            </a:pPr>
            <a:r>
              <a:rPr lang="en-US" altLang="zh-CN" sz="2800" b="1" dirty="0">
                <a:solidFill>
                  <a:srgbClr val="FF3300"/>
                </a:solidFill>
              </a:rPr>
              <a:t>Finish Section C in your workbook.</a:t>
            </a:r>
          </a:p>
          <a:p>
            <a:pPr eaLnBrk="1" hangingPunct="1">
              <a:spcBef>
                <a:spcPct val="50000"/>
              </a:spcBef>
              <a:buFontTx/>
              <a:buAutoNum type="arabicPeriod"/>
            </a:pPr>
            <a:r>
              <a:rPr lang="en-US" altLang="zh-CN" sz="2800" b="1" dirty="0">
                <a:solidFill>
                  <a:srgbClr val="FF3300"/>
                </a:solidFill>
              </a:rPr>
              <a:t>Review Section A-C</a:t>
            </a:r>
            <a:r>
              <a:rPr lang="en-US" altLang="zh-CN" sz="2800" b="1" dirty="0" smtClean="0">
                <a:solidFill>
                  <a:srgbClr val="FF3300"/>
                </a:solidFill>
              </a:rPr>
              <a:t>. </a:t>
            </a:r>
            <a:endParaRPr lang="en-US" altLang="zh-CN" sz="2800" b="1" dirty="0">
              <a:solidFill>
                <a:srgbClr val="FF33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3412"/>
          </a:xfrm>
          <a:solidFill>
            <a:schemeClr val="bg1">
              <a:alpha val="47058"/>
            </a:schemeClr>
          </a:solidFill>
        </p:spPr>
        <p:txBody>
          <a:bodyPr/>
          <a:lstStyle/>
          <a:p>
            <a:pPr eaLnBrk="1" hangingPunct="1"/>
            <a:r>
              <a:rPr lang="en-US" altLang="zh-CN" sz="3200" b="1" dirty="0" smtClean="0">
                <a:solidFill>
                  <a:srgbClr val="0000FF"/>
                </a:solidFill>
              </a:rPr>
              <a:t>How can we become a greener person?</a:t>
            </a:r>
          </a:p>
        </p:txBody>
      </p:sp>
      <p:sp>
        <p:nvSpPr>
          <p:cNvPr id="6147" name="Rectangle 3"/>
          <p:cNvSpPr>
            <a:spLocks noGrp="1" noChangeArrowheads="1"/>
          </p:cNvSpPr>
          <p:nvPr>
            <p:ph idx="1"/>
          </p:nvPr>
        </p:nvSpPr>
        <p:spPr/>
        <p:txBody>
          <a:bodyPr/>
          <a:lstStyle/>
          <a:p>
            <a:pPr eaLnBrk="1" hangingPunct="1">
              <a:lnSpc>
                <a:spcPct val="80000"/>
              </a:lnSpc>
            </a:pPr>
            <a:r>
              <a:rPr lang="en-GB" altLang="zh-CN" sz="2800" dirty="0" smtClean="0">
                <a:solidFill>
                  <a:srgbClr val="660066"/>
                </a:solidFill>
              </a:rPr>
              <a:t>Turn off the lights when we leave a room.</a:t>
            </a:r>
          </a:p>
          <a:p>
            <a:pPr eaLnBrk="1" hangingPunct="1">
              <a:lnSpc>
                <a:spcPct val="80000"/>
              </a:lnSpc>
            </a:pPr>
            <a:r>
              <a:rPr lang="en-GB" altLang="zh-CN" sz="2800" dirty="0" smtClean="0">
                <a:solidFill>
                  <a:srgbClr val="0000FF"/>
                </a:solidFill>
              </a:rPr>
              <a:t>Walk or ride a bike instead of taking a bus or a taxi.</a:t>
            </a:r>
          </a:p>
          <a:p>
            <a:pPr eaLnBrk="1" hangingPunct="1">
              <a:lnSpc>
                <a:spcPct val="80000"/>
              </a:lnSpc>
            </a:pPr>
            <a:r>
              <a:rPr lang="en-GB" altLang="zh-CN" sz="2800" dirty="0" smtClean="0">
                <a:solidFill>
                  <a:srgbClr val="660066"/>
                </a:solidFill>
              </a:rPr>
              <a:t>Take a cloth bag when we go shopping. </a:t>
            </a:r>
          </a:p>
          <a:p>
            <a:pPr eaLnBrk="1" hangingPunct="1">
              <a:lnSpc>
                <a:spcPct val="80000"/>
              </a:lnSpc>
            </a:pPr>
            <a:r>
              <a:rPr lang="en-GB" altLang="zh-CN" sz="2800" dirty="0" smtClean="0">
                <a:solidFill>
                  <a:srgbClr val="0000FF"/>
                </a:solidFill>
              </a:rPr>
              <a:t>Don’t drive a car if you travel a short distance.</a:t>
            </a:r>
            <a:r>
              <a:rPr lang="en-GB" altLang="zh-CN" sz="2800" dirty="0" smtClean="0">
                <a:solidFill>
                  <a:srgbClr val="660066"/>
                </a:solidFill>
              </a:rPr>
              <a:t> </a:t>
            </a:r>
          </a:p>
          <a:p>
            <a:pPr eaLnBrk="1" hangingPunct="1">
              <a:lnSpc>
                <a:spcPct val="80000"/>
              </a:lnSpc>
            </a:pPr>
            <a:r>
              <a:rPr lang="en-GB" altLang="zh-CN" sz="2800" dirty="0" smtClean="0">
                <a:solidFill>
                  <a:srgbClr val="660066"/>
                </a:solidFill>
              </a:rPr>
              <a:t>Write on both sides of the paper. </a:t>
            </a:r>
          </a:p>
          <a:p>
            <a:pPr eaLnBrk="1" hangingPunct="1">
              <a:lnSpc>
                <a:spcPct val="80000"/>
              </a:lnSpc>
            </a:pPr>
            <a:r>
              <a:rPr lang="en-GB" altLang="zh-CN" sz="2800" dirty="0" smtClean="0">
                <a:solidFill>
                  <a:srgbClr val="0000FF"/>
                </a:solidFill>
              </a:rPr>
              <a:t>Don’t use the things that can be used only once.</a:t>
            </a:r>
            <a:r>
              <a:rPr lang="en-GB" altLang="zh-CN" sz="2800" dirty="0" smtClean="0">
                <a:solidFill>
                  <a:srgbClr val="660066"/>
                </a:solidFill>
              </a:rPr>
              <a:t> </a:t>
            </a:r>
          </a:p>
          <a:p>
            <a:pPr eaLnBrk="1" hangingPunct="1">
              <a:lnSpc>
                <a:spcPct val="80000"/>
              </a:lnSpc>
            </a:pPr>
            <a:r>
              <a:rPr lang="en-GB" altLang="zh-CN" sz="2800" dirty="0" smtClean="0">
                <a:solidFill>
                  <a:srgbClr val="660066"/>
                </a:solidFill>
              </a:rPr>
              <a:t>After we wash faces, we can use the water to wash clothes. </a:t>
            </a:r>
          </a:p>
          <a:p>
            <a:pPr eaLnBrk="1" hangingPunct="1">
              <a:lnSpc>
                <a:spcPct val="80000"/>
              </a:lnSpc>
            </a:pPr>
            <a:r>
              <a:rPr lang="en-GB" altLang="zh-CN" sz="2800" dirty="0" smtClean="0">
                <a:solidFill>
                  <a:srgbClr val="0000FF"/>
                </a:solidFill>
              </a:rPr>
              <a:t>Turn off the TV set while we are away.</a:t>
            </a:r>
            <a:r>
              <a:rPr lang="en-GB" altLang="zh-CN" sz="2800" dirty="0" smtClean="0">
                <a:solidFill>
                  <a:srgbClr val="660066"/>
                </a:solidFill>
              </a:rPr>
              <a:t> </a:t>
            </a:r>
          </a:p>
          <a:p>
            <a:pPr eaLnBrk="1" hangingPunct="1">
              <a:lnSpc>
                <a:spcPct val="80000"/>
              </a:lnSpc>
            </a:pPr>
            <a:r>
              <a:rPr lang="en-US" altLang="zh-CN" sz="2400" dirty="0" smtClean="0">
                <a:solidFill>
                  <a:srgbClr val="660066"/>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 calcmode="lin" valueType="num">
                                      <p:cBhvr additive="base">
                                        <p:cTn id="2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anim calcmode="lin" valueType="num">
                                      <p:cBhvr additive="base">
                                        <p:cTn id="3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additive="base">
                                        <p:cTn id="3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 calcmode="lin" valueType="num">
                                      <p:cBhvr additive="base">
                                        <p:cTn id="4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147">
                                            <p:txEl>
                                              <p:pRg st="6" end="6"/>
                                            </p:txEl>
                                          </p:spTgt>
                                        </p:tgtEl>
                                        <p:attrNameLst>
                                          <p:attrName>style.visibility</p:attrName>
                                        </p:attrNameLst>
                                      </p:cBhvr>
                                      <p:to>
                                        <p:strVal val="visible"/>
                                      </p:to>
                                    </p:set>
                                    <p:anim calcmode="lin" valueType="num">
                                      <p:cBhvr additive="base">
                                        <p:cTn id="51"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147">
                                            <p:txEl>
                                              <p:pRg st="7" end="7"/>
                                            </p:txEl>
                                          </p:spTgt>
                                        </p:tgtEl>
                                        <p:attrNameLst>
                                          <p:attrName>style.visibility</p:attrName>
                                        </p:attrNameLst>
                                      </p:cBhvr>
                                      <p:to>
                                        <p:strVal val="visible"/>
                                      </p:to>
                                    </p:set>
                                    <p:anim calcmode="lin" valueType="num">
                                      <p:cBhvr additive="base">
                                        <p:cTn id="57"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147">
                                            <p:txEl>
                                              <p:pRg st="8" end="8"/>
                                            </p:txEl>
                                          </p:spTgt>
                                        </p:tgtEl>
                                        <p:attrNameLst>
                                          <p:attrName>style.visibility</p:attrName>
                                        </p:attrNameLst>
                                      </p:cBhvr>
                                      <p:to>
                                        <p:strVal val="visible"/>
                                      </p:to>
                                    </p:set>
                                    <p:anim calcmode="lin" valueType="num">
                                      <p:cBhvr additive="base">
                                        <p:cTn id="63"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9-1-45-1a-2"/>
          <p:cNvPicPr>
            <a:picLocks noChangeAspect="1" noChangeArrowheads="1"/>
          </p:cNvPicPr>
          <p:nvPr/>
        </p:nvPicPr>
        <p:blipFill>
          <a:blip r:embed="rId2"/>
          <a:srcRect/>
          <a:stretch>
            <a:fillRect/>
          </a:stretch>
        </p:blipFill>
        <p:spPr bwMode="auto">
          <a:xfrm>
            <a:off x="827088" y="1268413"/>
            <a:ext cx="50403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684213" y="3933825"/>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GB" altLang="zh-CN" sz="2800" b="1">
                <a:solidFill>
                  <a:srgbClr val="CC0099"/>
                </a:solidFill>
              </a:rPr>
              <a:t>It’s an</a:t>
            </a:r>
            <a:r>
              <a:rPr lang="en-GB" altLang="zh-CN" sz="2800" b="1">
                <a:solidFill>
                  <a:srgbClr val="0000FF"/>
                </a:solidFill>
              </a:rPr>
              <a:t> </a:t>
            </a:r>
            <a:r>
              <a:rPr lang="en-GB" altLang="zh-CN" sz="2800" b="1" u="sng">
                <a:solidFill>
                  <a:srgbClr val="0000FF"/>
                </a:solidFill>
              </a:rPr>
              <a:t>electric</a:t>
            </a:r>
            <a:r>
              <a:rPr lang="en-GB" altLang="zh-CN" sz="2800" b="1">
                <a:solidFill>
                  <a:srgbClr val="CC0099"/>
                </a:solidFill>
              </a:rPr>
              <a:t> car. It works well, but it’s slow and can’t run for long.</a:t>
            </a:r>
            <a:r>
              <a:rPr lang="en-GB" altLang="zh-CN" sz="2800" b="1">
                <a:solidFill>
                  <a:srgbClr val="000066"/>
                </a:solidFill>
              </a:rPr>
              <a:t> </a:t>
            </a:r>
            <a:endParaRPr lang="en-US" altLang="zh-CN" sz="2800" b="1">
              <a:solidFill>
                <a:srgbClr val="000066"/>
              </a:solidFill>
            </a:endParaRPr>
          </a:p>
        </p:txBody>
      </p:sp>
      <p:sp>
        <p:nvSpPr>
          <p:cNvPr id="8200" name="Text Box 8"/>
          <p:cNvSpPr txBox="1">
            <a:spLocks noChangeArrowheads="1"/>
          </p:cNvSpPr>
          <p:nvPr/>
        </p:nvSpPr>
        <p:spPr bwMode="auto">
          <a:xfrm>
            <a:off x="755650" y="4868863"/>
            <a:ext cx="568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GB" altLang="zh-CN" sz="2800" b="1">
                <a:solidFill>
                  <a:srgbClr val="0000FF"/>
                </a:solidFill>
              </a:rPr>
              <a:t>electric (</a:t>
            </a:r>
            <a:r>
              <a:rPr lang="en-GB" altLang="zh-CN" sz="2800" b="1" i="1">
                <a:solidFill>
                  <a:srgbClr val="0000FF"/>
                </a:solidFill>
              </a:rPr>
              <a:t>adj.</a:t>
            </a:r>
            <a:r>
              <a:rPr lang="en-GB" altLang="zh-CN" sz="2800" b="1">
                <a:solidFill>
                  <a:srgbClr val="0000FF"/>
                </a:solidFill>
              </a:rPr>
              <a:t>) — electricity (</a:t>
            </a:r>
            <a:r>
              <a:rPr lang="en-GB" altLang="zh-CN" sz="2800" b="1" i="1">
                <a:solidFill>
                  <a:srgbClr val="0000FF"/>
                </a:solidFill>
              </a:rPr>
              <a:t>n.</a:t>
            </a:r>
            <a:r>
              <a:rPr lang="en-GB" altLang="zh-CN" sz="2800" b="1">
                <a:solidFill>
                  <a:srgbClr val="0000FF"/>
                </a:solidFill>
              </a:rPr>
              <a:t>)</a:t>
            </a:r>
            <a:r>
              <a:rPr lang="en-GB" altLang="zh-CN">
                <a:solidFill>
                  <a:srgbClr val="0000FF"/>
                </a:solidFill>
              </a:rPr>
              <a:t> </a:t>
            </a:r>
            <a:endParaRPr lang="en-US" altLang="zh-CN">
              <a:solidFill>
                <a:srgbClr val="0000FF"/>
              </a:solidFill>
            </a:endParaRPr>
          </a:p>
        </p:txBody>
      </p:sp>
      <p:pic>
        <p:nvPicPr>
          <p:cNvPr id="8201" name="Picture 9" descr="u=2054358007,3307137239&amp;fm=90&amp;gp=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57950" y="0"/>
            <a:ext cx="26860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AutoShape 10"/>
          <p:cNvSpPr>
            <a:spLocks noChangeArrowheads="1"/>
          </p:cNvSpPr>
          <p:nvPr/>
        </p:nvSpPr>
        <p:spPr bwMode="auto">
          <a:xfrm>
            <a:off x="2268538" y="188913"/>
            <a:ext cx="3311525" cy="936625"/>
          </a:xfrm>
          <a:prstGeom prst="cloudCallout">
            <a:avLst>
              <a:gd name="adj1" fmla="val 78861"/>
              <a:gd name="adj2" fmla="val 63560"/>
            </a:avLst>
          </a:prstGeom>
          <a:solidFill>
            <a:srgbClr val="FF00FF"/>
          </a:solidFill>
          <a:ln w="9525">
            <a:solidFill>
              <a:schemeClr val="tx1"/>
            </a:solidFill>
            <a:round/>
          </a:ln>
        </p:spPr>
        <p:txBody>
          <a:bodyPr/>
          <a:lstStyle/>
          <a:p>
            <a:pPr algn="ctr"/>
            <a:r>
              <a:rPr lang="en-US" altLang="zh-CN" sz="2000" b="1">
                <a:solidFill>
                  <a:srgbClr val="0000FF"/>
                </a:solidFill>
              </a:rPr>
              <a:t>Do you know them?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0" fill="hold"/>
                                        <p:tgtEl>
                                          <p:spTgt spid="8196"/>
                                        </p:tgtEl>
                                        <p:attrNameLst>
                                          <p:attrName>ppt_x</p:attrName>
                                        </p:attrNameLst>
                                      </p:cBhvr>
                                      <p:tavLst>
                                        <p:tav tm="0">
                                          <p:val>
                                            <p:strVal val="#ppt_x"/>
                                          </p:val>
                                        </p:tav>
                                        <p:tav tm="100000">
                                          <p:val>
                                            <p:strVal val="#ppt_x"/>
                                          </p:val>
                                        </p:tav>
                                      </p:tavLst>
                                    </p:anim>
                                    <p:anim calcmode="lin" valueType="num">
                                      <p:cBhvr additive="base">
                                        <p:cTn id="8" dur="50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additive="base">
                                        <p:cTn id="13" dur="500" fill="hold"/>
                                        <p:tgtEl>
                                          <p:spTgt spid="8201"/>
                                        </p:tgtEl>
                                        <p:attrNameLst>
                                          <p:attrName>ppt_x</p:attrName>
                                        </p:attrNameLst>
                                      </p:cBhvr>
                                      <p:tavLst>
                                        <p:tav tm="0">
                                          <p:val>
                                            <p:strVal val="#ppt_x"/>
                                          </p:val>
                                        </p:tav>
                                        <p:tav tm="100000">
                                          <p:val>
                                            <p:strVal val="#ppt_x"/>
                                          </p:val>
                                        </p:tav>
                                      </p:tavLst>
                                    </p:anim>
                                    <p:anim calcmode="lin" valueType="num">
                                      <p:cBhvr additive="base">
                                        <p:cTn id="14" dur="500" fill="hold"/>
                                        <p:tgtEl>
                                          <p:spTgt spid="820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8202"/>
                                        </p:tgtEl>
                                        <p:attrNameLst>
                                          <p:attrName>style.visibility</p:attrName>
                                        </p:attrNameLst>
                                      </p:cBhvr>
                                      <p:to>
                                        <p:strVal val="visible"/>
                                      </p:to>
                                    </p:set>
                                    <p:anim calcmode="lin" valueType="num">
                                      <p:cBhvr>
                                        <p:cTn id="19" dur="1000" fill="hold"/>
                                        <p:tgtEl>
                                          <p:spTgt spid="8202"/>
                                        </p:tgtEl>
                                        <p:attrNameLst>
                                          <p:attrName>ppt_w</p:attrName>
                                        </p:attrNameLst>
                                      </p:cBhvr>
                                      <p:tavLst>
                                        <p:tav tm="0">
                                          <p:val>
                                            <p:fltVal val="0"/>
                                          </p:val>
                                        </p:tav>
                                        <p:tav tm="100000">
                                          <p:val>
                                            <p:strVal val="#ppt_w"/>
                                          </p:val>
                                        </p:tav>
                                      </p:tavLst>
                                    </p:anim>
                                    <p:anim calcmode="lin" valueType="num">
                                      <p:cBhvr>
                                        <p:cTn id="20" dur="1000" fill="hold"/>
                                        <p:tgtEl>
                                          <p:spTgt spid="8202"/>
                                        </p:tgtEl>
                                        <p:attrNameLst>
                                          <p:attrName>ppt_h</p:attrName>
                                        </p:attrNameLst>
                                      </p:cBhvr>
                                      <p:tavLst>
                                        <p:tav tm="0">
                                          <p:val>
                                            <p:fltVal val="0"/>
                                          </p:val>
                                        </p:tav>
                                        <p:tav tm="100000">
                                          <p:val>
                                            <p:strVal val="#ppt_h"/>
                                          </p:val>
                                        </p:tav>
                                      </p:tavLst>
                                    </p:anim>
                                    <p:anim calcmode="lin" valueType="num">
                                      <p:cBhvr>
                                        <p:cTn id="21" dur="1000" fill="hold"/>
                                        <p:tgtEl>
                                          <p:spTgt spid="8202"/>
                                        </p:tgtEl>
                                        <p:attrNameLst>
                                          <p:attrName>style.rotation</p:attrName>
                                        </p:attrNameLst>
                                      </p:cBhvr>
                                      <p:tavLst>
                                        <p:tav tm="0">
                                          <p:val>
                                            <p:fltVal val="90"/>
                                          </p:val>
                                        </p:tav>
                                        <p:tav tm="100000">
                                          <p:val>
                                            <p:fltVal val="0"/>
                                          </p:val>
                                        </p:tav>
                                      </p:tavLst>
                                    </p:anim>
                                    <p:animEffect transition="in" filter="fade">
                                      <p:cBhvr>
                                        <p:cTn id="22" dur="1000"/>
                                        <p:tgtEl>
                                          <p:spTgt spid="820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wedge">
                                      <p:cBhvr>
                                        <p:cTn id="27" dur="2000"/>
                                        <p:tgtEl>
                                          <p:spTgt spid="819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fade">
                                      <p:cBhvr>
                                        <p:cTn id="32" dur="1000"/>
                                        <p:tgtEl>
                                          <p:spTgt spid="8200"/>
                                        </p:tgtEl>
                                      </p:cBhvr>
                                    </p:animEffect>
                                    <p:anim calcmode="lin" valueType="num">
                                      <p:cBhvr>
                                        <p:cTn id="33" dur="1000" fill="hold"/>
                                        <p:tgtEl>
                                          <p:spTgt spid="8200"/>
                                        </p:tgtEl>
                                        <p:attrNameLst>
                                          <p:attrName>ppt_x</p:attrName>
                                        </p:attrNameLst>
                                      </p:cBhvr>
                                      <p:tavLst>
                                        <p:tav tm="0">
                                          <p:val>
                                            <p:strVal val="#ppt_x"/>
                                          </p:val>
                                        </p:tav>
                                        <p:tav tm="100000">
                                          <p:val>
                                            <p:strVal val="#ppt_x"/>
                                          </p:val>
                                        </p:tav>
                                      </p:tavLst>
                                    </p:anim>
                                    <p:anim calcmode="lin" valueType="num">
                                      <p:cBhvr>
                                        <p:cTn id="34"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0" grpId="0"/>
      <p:bldP spid="82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磁悬浮"/>
          <p:cNvPicPr>
            <a:picLocks noGrp="1" noChangeAspect="1" noChangeArrowheads="1"/>
          </p:cNvPicPr>
          <p:nvPr>
            <p:ph idx="1"/>
          </p:nvPr>
        </p:nvPicPr>
        <p:blipFill>
          <a:blip r:embed="rId2" cstate="email"/>
          <a:srcRect/>
          <a:stretch>
            <a:fillRect/>
          </a:stretch>
        </p:blipFill>
        <p:spPr>
          <a:xfrm>
            <a:off x="611188" y="1412875"/>
            <a:ext cx="5832475" cy="2736850"/>
          </a:xfrm>
          <a:noFill/>
        </p:spPr>
      </p:pic>
      <p:pic>
        <p:nvPicPr>
          <p:cNvPr id="10245" name="Picture 5" descr="u=2054358007,3307137239&amp;fm=90&amp;gp=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57950" y="0"/>
            <a:ext cx="26860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6"/>
          <p:cNvSpPr>
            <a:spLocks noChangeArrowheads="1"/>
          </p:cNvSpPr>
          <p:nvPr/>
        </p:nvSpPr>
        <p:spPr bwMode="auto">
          <a:xfrm>
            <a:off x="2268538" y="188913"/>
            <a:ext cx="3311525" cy="936625"/>
          </a:xfrm>
          <a:prstGeom prst="cloudCallout">
            <a:avLst>
              <a:gd name="adj1" fmla="val 78861"/>
              <a:gd name="adj2" fmla="val 63560"/>
            </a:avLst>
          </a:prstGeom>
          <a:solidFill>
            <a:srgbClr val="FF00FF"/>
          </a:solidFill>
          <a:ln w="9525">
            <a:solidFill>
              <a:schemeClr val="tx1"/>
            </a:solidFill>
            <a:round/>
          </a:ln>
        </p:spPr>
        <p:txBody>
          <a:bodyPr/>
          <a:lstStyle/>
          <a:p>
            <a:pPr algn="ctr"/>
            <a:r>
              <a:rPr lang="en-US" altLang="zh-CN" sz="2000" b="1">
                <a:solidFill>
                  <a:srgbClr val="0000FF"/>
                </a:solidFill>
              </a:rPr>
              <a:t>Do you know it ?</a:t>
            </a:r>
          </a:p>
        </p:txBody>
      </p:sp>
      <p:sp>
        <p:nvSpPr>
          <p:cNvPr id="10247" name="Text Box 7"/>
          <p:cNvSpPr txBox="1">
            <a:spLocks noChangeArrowheads="1"/>
          </p:cNvSpPr>
          <p:nvPr/>
        </p:nvSpPr>
        <p:spPr bwMode="auto">
          <a:xfrm>
            <a:off x="755650" y="4652963"/>
            <a:ext cx="7561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GB"/>
              <a:t> </a:t>
            </a:r>
            <a:r>
              <a:rPr lang="en-GB" altLang="zh-CN" sz="2800" b="1">
                <a:solidFill>
                  <a:srgbClr val="0000FF"/>
                </a:solidFill>
              </a:rPr>
              <a:t>It’s a </a:t>
            </a:r>
            <a:r>
              <a:rPr lang="en-GB" altLang="zh-CN" sz="2800" b="1" u="sng">
                <a:solidFill>
                  <a:srgbClr val="FF00FF"/>
                </a:solidFill>
              </a:rPr>
              <a:t>maglev train</a:t>
            </a:r>
            <a:r>
              <a:rPr lang="en-GB" altLang="zh-CN" sz="2800" b="1">
                <a:solidFill>
                  <a:srgbClr val="FF00FF"/>
                </a:solidFill>
              </a:rPr>
              <a:t>.</a:t>
            </a:r>
            <a:r>
              <a:rPr lang="en-GB" altLang="zh-CN" sz="2800" b="1">
                <a:solidFill>
                  <a:srgbClr val="0000FF"/>
                </a:solidFill>
              </a:rPr>
              <a:t> Its advantages are quiet, fast and clean, but it’s too expensive. </a:t>
            </a:r>
            <a:endParaRPr lang="en-US" altLang="zh-CN" sz="2800" b="1">
              <a:solidFill>
                <a:srgbClr val="0000FF"/>
              </a:solidFill>
            </a:endParaRPr>
          </a:p>
        </p:txBody>
      </p:sp>
      <p:sp>
        <p:nvSpPr>
          <p:cNvPr id="10248" name="AutoShape 8"/>
          <p:cNvSpPr>
            <a:spLocks noChangeArrowheads="1"/>
          </p:cNvSpPr>
          <p:nvPr/>
        </p:nvSpPr>
        <p:spPr bwMode="auto">
          <a:xfrm>
            <a:off x="2700338" y="5661025"/>
            <a:ext cx="2087562" cy="431800"/>
          </a:xfrm>
          <a:prstGeom prst="wedgeEllipseCallout">
            <a:avLst>
              <a:gd name="adj1" fmla="val -22245"/>
              <a:gd name="adj2" fmla="val -142648"/>
            </a:avLst>
          </a:prstGeom>
          <a:solidFill>
            <a:srgbClr val="FF99CC">
              <a:alpha val="41960"/>
            </a:srgbClr>
          </a:solidFill>
          <a:ln w="9525">
            <a:solidFill>
              <a:schemeClr val="tx1"/>
            </a:solidFill>
            <a:miter lim="800000"/>
          </a:ln>
        </p:spPr>
        <p:txBody>
          <a:bodyPr/>
          <a:lstStyle/>
          <a:p>
            <a:pPr algn="ctr"/>
            <a:r>
              <a:rPr lang="zh-CN" altLang="en-US" sz="2000" b="1"/>
              <a:t>磁悬浮列车</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 fill="hold"/>
                                        <p:tgtEl>
                                          <p:spTgt spid="10245"/>
                                        </p:tgtEl>
                                        <p:attrNameLst>
                                          <p:attrName>ppt_x</p:attrName>
                                        </p:attrNameLst>
                                      </p:cBhvr>
                                      <p:tavLst>
                                        <p:tav tm="0">
                                          <p:val>
                                            <p:strVal val="#ppt_x"/>
                                          </p:val>
                                        </p:tav>
                                        <p:tav tm="100000">
                                          <p:val>
                                            <p:strVal val="#ppt_x"/>
                                          </p:val>
                                        </p:tav>
                                      </p:tavLst>
                                    </p:anim>
                                    <p:anim calcmode="lin" valueType="num">
                                      <p:cBhvr additive="base">
                                        <p:cTn id="13" dur="500" fill="hold"/>
                                        <p:tgtEl>
                                          <p:spTgt spid="1024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wipe(down)">
                                      <p:cBhvr>
                                        <p:cTn id="18" dur="580">
                                          <p:stCondLst>
                                            <p:cond delay="0"/>
                                          </p:stCondLst>
                                        </p:cTn>
                                        <p:tgtEl>
                                          <p:spTgt spid="10246"/>
                                        </p:tgtEl>
                                      </p:cBhvr>
                                    </p:animEffect>
                                    <p:anim calcmode="lin" valueType="num">
                                      <p:cBhvr>
                                        <p:cTn id="19" dur="1822"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24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24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24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246"/>
                                        </p:tgtEl>
                                        <p:attrNameLst>
                                          <p:attrName>ppt_y</p:attrName>
                                        </p:attrNameLst>
                                      </p:cBhvr>
                                      <p:tavLst>
                                        <p:tav tm="0" fmla="#ppt_y-sin(pi*$)/81">
                                          <p:val>
                                            <p:fltVal val="0"/>
                                          </p:val>
                                        </p:tav>
                                        <p:tav tm="100000">
                                          <p:val>
                                            <p:fltVal val="1"/>
                                          </p:val>
                                        </p:tav>
                                      </p:tavLst>
                                    </p:anim>
                                    <p:animScale>
                                      <p:cBhvr>
                                        <p:cTn id="24" dur="26">
                                          <p:stCondLst>
                                            <p:cond delay="650"/>
                                          </p:stCondLst>
                                        </p:cTn>
                                        <p:tgtEl>
                                          <p:spTgt spid="10246"/>
                                        </p:tgtEl>
                                      </p:cBhvr>
                                      <p:to x="100000" y="60000"/>
                                    </p:animScale>
                                    <p:animScale>
                                      <p:cBhvr>
                                        <p:cTn id="25" dur="166" decel="50000">
                                          <p:stCondLst>
                                            <p:cond delay="676"/>
                                          </p:stCondLst>
                                        </p:cTn>
                                        <p:tgtEl>
                                          <p:spTgt spid="10246"/>
                                        </p:tgtEl>
                                      </p:cBhvr>
                                      <p:to x="100000" y="100000"/>
                                    </p:animScale>
                                    <p:animScale>
                                      <p:cBhvr>
                                        <p:cTn id="26" dur="26">
                                          <p:stCondLst>
                                            <p:cond delay="1312"/>
                                          </p:stCondLst>
                                        </p:cTn>
                                        <p:tgtEl>
                                          <p:spTgt spid="10246"/>
                                        </p:tgtEl>
                                      </p:cBhvr>
                                      <p:to x="100000" y="80000"/>
                                    </p:animScale>
                                    <p:animScale>
                                      <p:cBhvr>
                                        <p:cTn id="27" dur="166" decel="50000">
                                          <p:stCondLst>
                                            <p:cond delay="1338"/>
                                          </p:stCondLst>
                                        </p:cTn>
                                        <p:tgtEl>
                                          <p:spTgt spid="10246"/>
                                        </p:tgtEl>
                                      </p:cBhvr>
                                      <p:to x="100000" y="100000"/>
                                    </p:animScale>
                                    <p:animScale>
                                      <p:cBhvr>
                                        <p:cTn id="28" dur="26">
                                          <p:stCondLst>
                                            <p:cond delay="1642"/>
                                          </p:stCondLst>
                                        </p:cTn>
                                        <p:tgtEl>
                                          <p:spTgt spid="10246"/>
                                        </p:tgtEl>
                                      </p:cBhvr>
                                      <p:to x="100000" y="90000"/>
                                    </p:animScale>
                                    <p:animScale>
                                      <p:cBhvr>
                                        <p:cTn id="29" dur="166" decel="50000">
                                          <p:stCondLst>
                                            <p:cond delay="1668"/>
                                          </p:stCondLst>
                                        </p:cTn>
                                        <p:tgtEl>
                                          <p:spTgt spid="10246"/>
                                        </p:tgtEl>
                                      </p:cBhvr>
                                      <p:to x="100000" y="100000"/>
                                    </p:animScale>
                                    <p:animScale>
                                      <p:cBhvr>
                                        <p:cTn id="30" dur="26">
                                          <p:stCondLst>
                                            <p:cond delay="1808"/>
                                          </p:stCondLst>
                                        </p:cTn>
                                        <p:tgtEl>
                                          <p:spTgt spid="10246"/>
                                        </p:tgtEl>
                                      </p:cBhvr>
                                      <p:to x="100000" y="95000"/>
                                    </p:animScale>
                                    <p:animScale>
                                      <p:cBhvr>
                                        <p:cTn id="31" dur="166" decel="50000">
                                          <p:stCondLst>
                                            <p:cond delay="1834"/>
                                          </p:stCondLst>
                                        </p:cTn>
                                        <p:tgtEl>
                                          <p:spTgt spid="1024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0247"/>
                                        </p:tgtEl>
                                        <p:attrNameLst>
                                          <p:attrName>style.visibility</p:attrName>
                                        </p:attrNameLst>
                                      </p:cBhvr>
                                      <p:to>
                                        <p:strVal val="visible"/>
                                      </p:to>
                                    </p:set>
                                    <p:anim calcmode="lin" valueType="num">
                                      <p:cBhvr>
                                        <p:cTn id="36" dur="1000" fill="hold"/>
                                        <p:tgtEl>
                                          <p:spTgt spid="10247"/>
                                        </p:tgtEl>
                                        <p:attrNameLst>
                                          <p:attrName>ppt_w</p:attrName>
                                        </p:attrNameLst>
                                      </p:cBhvr>
                                      <p:tavLst>
                                        <p:tav tm="0">
                                          <p:val>
                                            <p:fltVal val="0"/>
                                          </p:val>
                                        </p:tav>
                                        <p:tav tm="100000">
                                          <p:val>
                                            <p:strVal val="#ppt_w"/>
                                          </p:val>
                                        </p:tav>
                                      </p:tavLst>
                                    </p:anim>
                                    <p:anim calcmode="lin" valueType="num">
                                      <p:cBhvr>
                                        <p:cTn id="37" dur="1000" fill="hold"/>
                                        <p:tgtEl>
                                          <p:spTgt spid="10247"/>
                                        </p:tgtEl>
                                        <p:attrNameLst>
                                          <p:attrName>ppt_h</p:attrName>
                                        </p:attrNameLst>
                                      </p:cBhvr>
                                      <p:tavLst>
                                        <p:tav tm="0">
                                          <p:val>
                                            <p:fltVal val="0"/>
                                          </p:val>
                                        </p:tav>
                                        <p:tav tm="100000">
                                          <p:val>
                                            <p:strVal val="#ppt_h"/>
                                          </p:val>
                                        </p:tav>
                                      </p:tavLst>
                                    </p:anim>
                                    <p:anim calcmode="lin" valueType="num">
                                      <p:cBhvr>
                                        <p:cTn id="38" dur="1000" fill="hold"/>
                                        <p:tgtEl>
                                          <p:spTgt spid="10247"/>
                                        </p:tgtEl>
                                        <p:attrNameLst>
                                          <p:attrName>style.rotation</p:attrName>
                                        </p:attrNameLst>
                                      </p:cBhvr>
                                      <p:tavLst>
                                        <p:tav tm="0">
                                          <p:val>
                                            <p:fltVal val="90"/>
                                          </p:val>
                                        </p:tav>
                                        <p:tav tm="100000">
                                          <p:val>
                                            <p:fltVal val="0"/>
                                          </p:val>
                                        </p:tav>
                                      </p:tavLst>
                                    </p:anim>
                                    <p:animEffect transition="in" filter="fade">
                                      <p:cBhvr>
                                        <p:cTn id="39" dur="1000"/>
                                        <p:tgtEl>
                                          <p:spTgt spid="10247"/>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additive="base">
                                        <p:cTn id="44" dur="5000" fill="hold"/>
                                        <p:tgtEl>
                                          <p:spTgt spid="10248"/>
                                        </p:tgtEl>
                                        <p:attrNameLst>
                                          <p:attrName>ppt_x</p:attrName>
                                        </p:attrNameLst>
                                      </p:cBhvr>
                                      <p:tavLst>
                                        <p:tav tm="0">
                                          <p:val>
                                            <p:strVal val="#ppt_x"/>
                                          </p:val>
                                        </p:tav>
                                        <p:tav tm="100000">
                                          <p:val>
                                            <p:strVal val="#ppt_x"/>
                                          </p:val>
                                        </p:tav>
                                      </p:tavLst>
                                    </p:anim>
                                    <p:anim calcmode="lin" valueType="num">
                                      <p:cBhvr additive="base">
                                        <p:cTn id="45" dur="50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p:bldP spid="102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0"/>
          <p:cNvSpPr/>
          <p:nvPr/>
        </p:nvSpPr>
        <p:spPr bwMode="auto">
          <a:xfrm>
            <a:off x="4648200" y="5402263"/>
            <a:ext cx="3019425" cy="609600"/>
          </a:xfrm>
          <a:prstGeom prst="borderCallout2">
            <a:avLst>
              <a:gd name="adj1" fmla="val 18750"/>
              <a:gd name="adj2" fmla="val -2523"/>
              <a:gd name="adj3" fmla="val 18750"/>
              <a:gd name="adj4" fmla="val -16560"/>
              <a:gd name="adj5" fmla="val -16667"/>
              <a:gd name="adj6" fmla="val -31125"/>
            </a:avLst>
          </a:prstGeom>
          <a:solidFill>
            <a:schemeClr val="accent1"/>
          </a:solidFill>
          <a:ln w="9525">
            <a:solidFill>
              <a:schemeClr val="tx1"/>
            </a:solidFill>
            <a:miter lim="800000"/>
          </a:ln>
        </p:spPr>
        <p:txBody>
          <a:bodyPr/>
          <a:lstStyle/>
          <a:p>
            <a:pPr algn="ctr"/>
            <a:endParaRPr lang="zh-CN" altLang="zh-CN"/>
          </a:p>
        </p:txBody>
      </p:sp>
      <p:sp>
        <p:nvSpPr>
          <p:cNvPr id="7171" name="Text Box 9"/>
          <p:cNvSpPr txBox="1">
            <a:spLocks noChangeArrowheads="1"/>
          </p:cNvSpPr>
          <p:nvPr/>
        </p:nvSpPr>
        <p:spPr bwMode="auto">
          <a:xfrm>
            <a:off x="6516688" y="5445125"/>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a:t>n.</a:t>
            </a:r>
            <a:r>
              <a:rPr lang="zh-CN" altLang="en-US" sz="2000" b="1"/>
              <a:t>技术</a:t>
            </a:r>
          </a:p>
        </p:txBody>
      </p:sp>
      <p:pic>
        <p:nvPicPr>
          <p:cNvPr id="7172" name="Picture 4" descr="p45-3"/>
          <p:cNvPicPr>
            <a:picLocks noGrp="1" noChangeAspect="1" noChangeArrowheads="1"/>
          </p:cNvPicPr>
          <p:nvPr>
            <p:ph idx="1"/>
          </p:nvPr>
        </p:nvPicPr>
        <p:blipFill>
          <a:blip r:embed="rId2" cstate="email"/>
          <a:srcRect/>
          <a:stretch>
            <a:fillRect/>
          </a:stretch>
        </p:blipFill>
        <p:spPr>
          <a:xfrm>
            <a:off x="684213" y="1412875"/>
            <a:ext cx="5472112" cy="2736850"/>
          </a:xfrm>
          <a:noFill/>
        </p:spPr>
      </p:pic>
      <p:sp>
        <p:nvSpPr>
          <p:cNvPr id="7173" name="AutoShape 5"/>
          <p:cNvSpPr>
            <a:spLocks noChangeArrowheads="1"/>
          </p:cNvSpPr>
          <p:nvPr/>
        </p:nvSpPr>
        <p:spPr bwMode="auto">
          <a:xfrm>
            <a:off x="2268538" y="188913"/>
            <a:ext cx="3311525" cy="936625"/>
          </a:xfrm>
          <a:prstGeom prst="cloudCallout">
            <a:avLst>
              <a:gd name="adj1" fmla="val 78861"/>
              <a:gd name="adj2" fmla="val 63560"/>
            </a:avLst>
          </a:prstGeom>
          <a:solidFill>
            <a:srgbClr val="FF00FF"/>
          </a:solidFill>
          <a:ln w="9525">
            <a:solidFill>
              <a:schemeClr val="tx1"/>
            </a:solidFill>
            <a:round/>
          </a:ln>
        </p:spPr>
        <p:txBody>
          <a:bodyPr/>
          <a:lstStyle/>
          <a:p>
            <a:pPr algn="ctr"/>
            <a:r>
              <a:rPr lang="en-US" altLang="zh-CN" sz="2000" b="1">
                <a:solidFill>
                  <a:srgbClr val="0000FF"/>
                </a:solidFill>
              </a:rPr>
              <a:t>Do you know it ?</a:t>
            </a:r>
          </a:p>
        </p:txBody>
      </p:sp>
      <p:pic>
        <p:nvPicPr>
          <p:cNvPr id="7174" name="Picture 6" descr="u=2054358007,3307137239&amp;fm=90&amp;gp=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57950" y="0"/>
            <a:ext cx="26860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971550" y="4508500"/>
            <a:ext cx="7345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FF"/>
                </a:solidFill>
              </a:rPr>
              <a:t>China is one of the first countries in the world to use </a:t>
            </a:r>
            <a:r>
              <a:rPr lang="en-US" altLang="zh-CN" sz="2400" b="1" u="sng">
                <a:solidFill>
                  <a:srgbClr val="0000FF"/>
                </a:solidFill>
              </a:rPr>
              <a:t>biogas </a:t>
            </a:r>
            <a:r>
              <a:rPr lang="en-US" altLang="zh-CN" sz="2400" b="1">
                <a:solidFill>
                  <a:srgbClr val="0000FF"/>
                </a:solidFill>
              </a:rPr>
              <a:t> </a:t>
            </a:r>
            <a:r>
              <a:rPr lang="en-US" altLang="zh-CN" sz="2400" b="1" u="sng">
                <a:solidFill>
                  <a:srgbClr val="0000FF"/>
                </a:solidFill>
              </a:rPr>
              <a:t>technology</a:t>
            </a:r>
            <a:r>
              <a:rPr lang="en-US" altLang="zh-CN" sz="2400" b="1">
                <a:solidFill>
                  <a:srgbClr val="FF00FF"/>
                </a:solidFill>
              </a:rPr>
              <a:t> . </a:t>
            </a:r>
          </a:p>
        </p:txBody>
      </p:sp>
      <p:pic>
        <p:nvPicPr>
          <p:cNvPr id="7176" name="Picture 8" descr="2014-02-14_19-38-46"/>
          <p:cNvPicPr>
            <a:picLocks noChangeAspect="1" noChangeArrowheads="1"/>
          </p:cNvPicPr>
          <p:nvPr/>
        </p:nvPicPr>
        <p:blipFill>
          <a:blip r:embed="rId4">
            <a:clrChange>
              <a:clrFrom>
                <a:srgbClr val="FEFFFD"/>
              </a:clrFrom>
              <a:clrTo>
                <a:srgbClr val="FEFFFD">
                  <a:alpha val="0"/>
                </a:srgbClr>
              </a:clrTo>
            </a:clrChange>
          </a:blip>
          <a:srcRect/>
          <a:stretch>
            <a:fillRect/>
          </a:stretch>
        </p:blipFill>
        <p:spPr bwMode="auto">
          <a:xfrm>
            <a:off x="4643438" y="5516563"/>
            <a:ext cx="1752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AutoShape 11"/>
          <p:cNvSpPr/>
          <p:nvPr/>
        </p:nvSpPr>
        <p:spPr bwMode="auto">
          <a:xfrm>
            <a:off x="1277938" y="5691188"/>
            <a:ext cx="914400" cy="401637"/>
          </a:xfrm>
          <a:prstGeom prst="borderCallout2">
            <a:avLst>
              <a:gd name="adj1" fmla="val 28458"/>
              <a:gd name="adj2" fmla="val 108333"/>
              <a:gd name="adj3" fmla="val 28458"/>
              <a:gd name="adj4" fmla="val 119968"/>
              <a:gd name="adj5" fmla="val -115019"/>
              <a:gd name="adj6" fmla="val 131944"/>
            </a:avLst>
          </a:prstGeom>
          <a:solidFill>
            <a:schemeClr val="accent1"/>
          </a:solidFill>
          <a:ln w="9525">
            <a:solidFill>
              <a:schemeClr val="tx1"/>
            </a:solidFill>
            <a:miter lim="800000"/>
          </a:ln>
        </p:spPr>
        <p:txBody>
          <a:bodyPr/>
          <a:lstStyle/>
          <a:p>
            <a:pPr algn="ctr"/>
            <a:r>
              <a:rPr lang="zh-CN" altLang="en-US" sz="2000" b="1"/>
              <a:t>沼气</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50751"/>
            <a:ext cx="9144000" cy="1143000"/>
          </a:xfrm>
        </p:spPr>
        <p:txBody>
          <a:bodyPr/>
          <a:lstStyle/>
          <a:p>
            <a:pPr algn="l" eaLnBrk="1" hangingPunct="1"/>
            <a:r>
              <a:rPr lang="en-US" altLang="zh-CN" sz="2800" b="1" dirty="0" smtClean="0">
                <a:solidFill>
                  <a:schemeClr val="tx1"/>
                </a:solidFill>
              </a:rPr>
              <a:t>1a Read and understand.</a:t>
            </a:r>
            <a:r>
              <a:rPr lang="en-US" altLang="zh-CN" sz="2400" b="1" dirty="0" smtClean="0">
                <a:solidFill>
                  <a:schemeClr val="tx1"/>
                </a:solidFill>
              </a:rPr>
              <a:t> </a:t>
            </a:r>
            <a:br>
              <a:rPr lang="en-US" altLang="zh-CN" sz="2400" b="1" dirty="0" smtClean="0">
                <a:solidFill>
                  <a:schemeClr val="tx1"/>
                </a:solidFill>
              </a:rPr>
            </a:br>
            <a:r>
              <a:rPr lang="en-US" altLang="zh-CN" sz="2400" dirty="0" smtClean="0">
                <a:solidFill>
                  <a:schemeClr val="tx1"/>
                </a:solidFill>
              </a:rPr>
              <a:t>Look at the pictures. Do you know what they are? Choose the right picture for each paragraph.</a:t>
            </a:r>
            <a:r>
              <a:rPr lang="en-US" altLang="zh-CN" sz="4000" dirty="0" smtClean="0"/>
              <a:t> </a:t>
            </a:r>
          </a:p>
        </p:txBody>
      </p:sp>
      <p:pic>
        <p:nvPicPr>
          <p:cNvPr id="8195" name="Picture 4" descr="9-1-45-1a-2"/>
          <p:cNvPicPr>
            <a:picLocks noGrp="1" noChangeAspect="1" noChangeArrowheads="1"/>
          </p:cNvPicPr>
          <p:nvPr>
            <p:ph idx="1"/>
          </p:nvPr>
        </p:nvPicPr>
        <p:blipFill>
          <a:blip r:embed="rId2" cstate="email"/>
          <a:srcRect/>
          <a:stretch>
            <a:fillRect/>
          </a:stretch>
        </p:blipFill>
        <p:spPr>
          <a:xfrm>
            <a:off x="900113" y="1628775"/>
            <a:ext cx="2232025" cy="1790700"/>
          </a:xfrm>
          <a:noFill/>
        </p:spPr>
      </p:pic>
      <p:pic>
        <p:nvPicPr>
          <p:cNvPr id="8196" name="Picture 5" descr="磁悬浮"/>
          <p:cNvPicPr>
            <a:picLocks noChangeAspect="1" noChangeArrowheads="1"/>
          </p:cNvPicPr>
          <p:nvPr/>
        </p:nvPicPr>
        <p:blipFill>
          <a:blip r:embed="rId3" cstate="email"/>
          <a:srcRect/>
          <a:stretch>
            <a:fillRect/>
          </a:stretch>
        </p:blipFill>
        <p:spPr bwMode="auto">
          <a:xfrm>
            <a:off x="3492500" y="1628775"/>
            <a:ext cx="23034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p45-3"/>
          <p:cNvPicPr>
            <a:picLocks noChangeAspect="1" noChangeArrowheads="1"/>
          </p:cNvPicPr>
          <p:nvPr/>
        </p:nvPicPr>
        <p:blipFill>
          <a:blip r:embed="rId4" cstate="email"/>
          <a:srcRect/>
          <a:stretch>
            <a:fillRect/>
          </a:stretch>
        </p:blipFill>
        <p:spPr bwMode="auto">
          <a:xfrm>
            <a:off x="6227763" y="1628775"/>
            <a:ext cx="2305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ChangeArrowheads="1"/>
          </p:cNvSpPr>
          <p:nvPr/>
        </p:nvSpPr>
        <p:spPr bwMode="auto">
          <a:xfrm>
            <a:off x="971550" y="4941888"/>
            <a:ext cx="2160588" cy="792162"/>
          </a:xfrm>
          <a:prstGeom prst="rect">
            <a:avLst/>
          </a:prstGeom>
          <a:solidFill>
            <a:srgbClr val="00FF00"/>
          </a:solidFill>
          <a:ln w="9525">
            <a:solidFill>
              <a:schemeClr val="tx1"/>
            </a:solidFill>
            <a:miter lim="800000"/>
          </a:ln>
        </p:spPr>
        <p:txBody>
          <a:bodyPr wrap="none" anchor="ctr"/>
          <a:lstStyle/>
          <a:p>
            <a:pPr algn="ctr"/>
            <a:r>
              <a:rPr lang="en-US" altLang="zh-CN" sz="2800" b="1"/>
              <a:t>paragraph 2</a:t>
            </a:r>
            <a:r>
              <a:rPr lang="en-US" altLang="zh-CN"/>
              <a:t> </a:t>
            </a:r>
          </a:p>
        </p:txBody>
      </p:sp>
      <p:sp>
        <p:nvSpPr>
          <p:cNvPr id="8199" name="Rectangle 8"/>
          <p:cNvSpPr>
            <a:spLocks noChangeArrowheads="1"/>
          </p:cNvSpPr>
          <p:nvPr/>
        </p:nvSpPr>
        <p:spPr bwMode="auto">
          <a:xfrm>
            <a:off x="3635375" y="4941888"/>
            <a:ext cx="2232025" cy="792162"/>
          </a:xfrm>
          <a:prstGeom prst="rect">
            <a:avLst/>
          </a:prstGeom>
          <a:solidFill>
            <a:srgbClr val="00FF00"/>
          </a:solidFill>
          <a:ln w="9525">
            <a:solidFill>
              <a:schemeClr val="tx1"/>
            </a:solidFill>
            <a:miter lim="800000"/>
          </a:ln>
        </p:spPr>
        <p:txBody>
          <a:bodyPr wrap="none" anchor="ctr"/>
          <a:lstStyle/>
          <a:p>
            <a:pPr algn="ctr"/>
            <a:r>
              <a:rPr lang="en-US" altLang="zh-CN" sz="2800" b="1"/>
              <a:t>paragraph 3</a:t>
            </a:r>
            <a:r>
              <a:rPr lang="en-US" altLang="zh-CN" b="1"/>
              <a:t> </a:t>
            </a:r>
          </a:p>
        </p:txBody>
      </p:sp>
      <p:sp>
        <p:nvSpPr>
          <p:cNvPr id="8200" name="Rectangle 9"/>
          <p:cNvSpPr>
            <a:spLocks noChangeArrowheads="1"/>
          </p:cNvSpPr>
          <p:nvPr/>
        </p:nvSpPr>
        <p:spPr bwMode="auto">
          <a:xfrm>
            <a:off x="6300788" y="4941888"/>
            <a:ext cx="2232025" cy="792162"/>
          </a:xfrm>
          <a:prstGeom prst="rect">
            <a:avLst/>
          </a:prstGeom>
          <a:solidFill>
            <a:srgbClr val="00FF00"/>
          </a:solidFill>
          <a:ln w="9525">
            <a:solidFill>
              <a:schemeClr val="tx1"/>
            </a:solidFill>
            <a:miter lim="800000"/>
          </a:ln>
        </p:spPr>
        <p:txBody>
          <a:bodyPr wrap="none" anchor="ctr"/>
          <a:lstStyle/>
          <a:p>
            <a:pPr algn="ctr"/>
            <a:r>
              <a:rPr lang="en-US" altLang="zh-CN" sz="2800" b="1"/>
              <a:t>Paragraph 4</a:t>
            </a:r>
          </a:p>
        </p:txBody>
      </p:sp>
      <p:sp>
        <p:nvSpPr>
          <p:cNvPr id="14346" name="Line 10"/>
          <p:cNvSpPr>
            <a:spLocks noChangeShapeType="1"/>
          </p:cNvSpPr>
          <p:nvPr/>
        </p:nvSpPr>
        <p:spPr bwMode="auto">
          <a:xfrm>
            <a:off x="2051050" y="3429000"/>
            <a:ext cx="2736850" cy="1439863"/>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7" name="Line 11"/>
          <p:cNvSpPr>
            <a:spLocks noChangeShapeType="1"/>
          </p:cNvSpPr>
          <p:nvPr/>
        </p:nvSpPr>
        <p:spPr bwMode="auto">
          <a:xfrm>
            <a:off x="4932363" y="3429000"/>
            <a:ext cx="2592387" cy="1439863"/>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8" name="Line 12"/>
          <p:cNvSpPr>
            <a:spLocks noChangeShapeType="1"/>
          </p:cNvSpPr>
          <p:nvPr/>
        </p:nvSpPr>
        <p:spPr bwMode="auto">
          <a:xfrm flipH="1">
            <a:off x="2051050" y="3429000"/>
            <a:ext cx="4897438" cy="1439863"/>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46"/>
                                        </p:tgtEl>
                                        <p:attrNameLst>
                                          <p:attrName>style.visibility</p:attrName>
                                        </p:attrNameLst>
                                      </p:cBhvr>
                                      <p:to>
                                        <p:strVal val="visible"/>
                                      </p:to>
                                    </p:set>
                                    <p:anim calcmode="lin" valueType="num">
                                      <p:cBhvr additive="base">
                                        <p:cTn id="15" dur="500" fill="hold"/>
                                        <p:tgtEl>
                                          <p:spTgt spid="14346"/>
                                        </p:tgtEl>
                                        <p:attrNameLst>
                                          <p:attrName>ppt_x</p:attrName>
                                        </p:attrNameLst>
                                      </p:cBhvr>
                                      <p:tavLst>
                                        <p:tav tm="0">
                                          <p:val>
                                            <p:strVal val="#ppt_x"/>
                                          </p:val>
                                        </p:tav>
                                        <p:tav tm="100000">
                                          <p:val>
                                            <p:strVal val="#ppt_x"/>
                                          </p:val>
                                        </p:tav>
                                      </p:tavLst>
                                    </p:anim>
                                    <p:anim calcmode="lin" valueType="num">
                                      <p:cBhvr additive="base">
                                        <p:cTn id="16"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347"/>
                                        </p:tgtEl>
                                        <p:attrNameLst>
                                          <p:attrName>style.visibility</p:attrName>
                                        </p:attrNameLst>
                                      </p:cBhvr>
                                      <p:to>
                                        <p:strVal val="visible"/>
                                      </p:to>
                                    </p:set>
                                    <p:anim calcmode="lin" valueType="num">
                                      <p:cBhvr additive="base">
                                        <p:cTn id="21" dur="500" fill="hold"/>
                                        <p:tgtEl>
                                          <p:spTgt spid="14347"/>
                                        </p:tgtEl>
                                        <p:attrNameLst>
                                          <p:attrName>ppt_x</p:attrName>
                                        </p:attrNameLst>
                                      </p:cBhvr>
                                      <p:tavLst>
                                        <p:tav tm="0">
                                          <p:val>
                                            <p:strVal val="#ppt_x"/>
                                          </p:val>
                                        </p:tav>
                                        <p:tav tm="100000">
                                          <p:val>
                                            <p:strVal val="#ppt_x"/>
                                          </p:val>
                                        </p:tav>
                                      </p:tavLst>
                                    </p:anim>
                                    <p:anim calcmode="lin" valueType="num">
                                      <p:cBhvr additive="base">
                                        <p:cTn id="22"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348"/>
                                        </p:tgtEl>
                                        <p:attrNameLst>
                                          <p:attrName>style.visibility</p:attrName>
                                        </p:attrNameLst>
                                      </p:cBhvr>
                                      <p:to>
                                        <p:strVal val="visible"/>
                                      </p:to>
                                    </p:set>
                                    <p:anim calcmode="lin" valueType="num">
                                      <p:cBhvr additive="base">
                                        <p:cTn id="27" dur="500" fill="hold"/>
                                        <p:tgtEl>
                                          <p:spTgt spid="14348"/>
                                        </p:tgtEl>
                                        <p:attrNameLst>
                                          <p:attrName>ppt_x</p:attrName>
                                        </p:attrNameLst>
                                      </p:cBhvr>
                                      <p:tavLst>
                                        <p:tav tm="0">
                                          <p:val>
                                            <p:strVal val="#ppt_x"/>
                                          </p:val>
                                        </p:tav>
                                        <p:tav tm="100000">
                                          <p:val>
                                            <p:strVal val="#ppt_x"/>
                                          </p:val>
                                        </p:tav>
                                      </p:tavLst>
                                    </p:anim>
                                    <p:anim calcmode="lin" valueType="num">
                                      <p:cBhvr additive="base">
                                        <p:cTn id="28"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6" grpId="0" animBg="1"/>
      <p:bldP spid="14347" grpId="0" animBg="1"/>
      <p:bldP spid="143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214313"/>
            <a:ext cx="8229600" cy="1143000"/>
          </a:xfrm>
          <a:noFill/>
          <a:ln>
            <a:solidFill>
              <a:schemeClr val="tx1"/>
            </a:solidFill>
            <a:miter lim="800000"/>
          </a:ln>
        </p:spPr>
        <p:txBody>
          <a:bodyPr/>
          <a:lstStyle/>
          <a:p>
            <a:pPr algn="l" eaLnBrk="1" hangingPunct="1"/>
            <a:r>
              <a:rPr lang="en-US" altLang="zh-CN" sz="3200" b="1" smtClean="0"/>
              <a:t>1b Read 1a and match the words with the pictures on Page 48.</a:t>
            </a:r>
          </a:p>
        </p:txBody>
      </p:sp>
      <p:pic>
        <p:nvPicPr>
          <p:cNvPr id="12292" name="Picture 4" descr="P48-1"/>
          <p:cNvPicPr>
            <a:picLocks noChangeAspect="1" noChangeArrowheads="1"/>
          </p:cNvPicPr>
          <p:nvPr/>
        </p:nvPicPr>
        <p:blipFill>
          <a:blip r:embed="rId4" cstate="email"/>
          <a:srcRect/>
          <a:stretch>
            <a:fillRect/>
          </a:stretch>
        </p:blipFill>
        <p:spPr bwMode="auto">
          <a:xfrm>
            <a:off x="900113" y="3429000"/>
            <a:ext cx="18018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P48-2"/>
          <p:cNvPicPr>
            <a:picLocks noChangeAspect="1" noChangeArrowheads="1"/>
          </p:cNvPicPr>
          <p:nvPr/>
        </p:nvPicPr>
        <p:blipFill>
          <a:blip r:embed="rId5" cstate="email"/>
          <a:srcRect/>
          <a:stretch>
            <a:fillRect/>
          </a:stretch>
        </p:blipFill>
        <p:spPr bwMode="auto">
          <a:xfrm>
            <a:off x="3348038" y="3429000"/>
            <a:ext cx="18018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48-1b-3"/>
          <p:cNvPicPr>
            <a:picLocks noChangeAspect="1" noChangeArrowheads="1"/>
          </p:cNvPicPr>
          <p:nvPr/>
        </p:nvPicPr>
        <p:blipFill>
          <a:blip r:embed="rId6" cstate="email"/>
          <a:srcRect/>
          <a:stretch>
            <a:fillRect/>
          </a:stretch>
        </p:blipFill>
        <p:spPr bwMode="auto">
          <a:xfrm>
            <a:off x="5724525" y="3429000"/>
            <a:ext cx="216058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p:cNvSpPr>
            <a:spLocks noChangeArrowheads="1"/>
          </p:cNvSpPr>
          <p:nvPr/>
        </p:nvSpPr>
        <p:spPr bwMode="auto">
          <a:xfrm>
            <a:off x="971550" y="1773238"/>
            <a:ext cx="7056438" cy="1008062"/>
          </a:xfrm>
          <a:prstGeom prst="rect">
            <a:avLst/>
          </a:prstGeom>
          <a:solidFill>
            <a:schemeClr val="accent1"/>
          </a:solidFill>
          <a:ln w="9525">
            <a:solidFill>
              <a:schemeClr val="tx1"/>
            </a:solidFill>
            <a:miter lim="800000"/>
          </a:ln>
        </p:spPr>
        <p:txBody>
          <a:bodyPr wrap="none" anchor="ctr"/>
          <a:lstStyle/>
          <a:p>
            <a:pPr algn="ctr"/>
            <a:r>
              <a:rPr lang="en-US" altLang="zh-CN" sz="2800" b="1">
                <a:solidFill>
                  <a:srgbClr val="FF0000"/>
                </a:solidFill>
              </a:rPr>
              <a:t>A</a:t>
            </a:r>
            <a:r>
              <a:rPr lang="en-US" altLang="zh-CN" sz="2400" b="1"/>
              <a:t>. </a:t>
            </a:r>
            <a:r>
              <a:rPr lang="en-US" altLang="zh-CN" sz="2400" b="1">
                <a:solidFill>
                  <a:srgbClr val="FF00FF"/>
                </a:solidFill>
              </a:rPr>
              <a:t>acid rain</a:t>
            </a:r>
            <a:r>
              <a:rPr lang="en-US" altLang="zh-CN" sz="2400" b="1"/>
              <a:t>   </a:t>
            </a:r>
            <a:r>
              <a:rPr lang="en-US" altLang="zh-CN" sz="2800" b="1">
                <a:solidFill>
                  <a:srgbClr val="FF0000"/>
                </a:solidFill>
              </a:rPr>
              <a:t>B</a:t>
            </a:r>
            <a:r>
              <a:rPr lang="en-US" altLang="zh-CN" sz="2400" b="1"/>
              <a:t>. </a:t>
            </a:r>
            <a:r>
              <a:rPr lang="en-US" altLang="zh-CN" sz="2400" b="1">
                <a:solidFill>
                  <a:srgbClr val="FF00FF"/>
                </a:solidFill>
              </a:rPr>
              <a:t>nuclear</a:t>
            </a:r>
            <a:r>
              <a:rPr lang="en-US" altLang="zh-CN" sz="2400" b="1"/>
              <a:t> energy     </a:t>
            </a:r>
            <a:r>
              <a:rPr lang="en-US" altLang="zh-CN" sz="2800" b="1">
                <a:solidFill>
                  <a:srgbClr val="FF0000"/>
                </a:solidFill>
              </a:rPr>
              <a:t>C</a:t>
            </a:r>
            <a:r>
              <a:rPr lang="en-US" altLang="zh-CN" sz="2400" b="1"/>
              <a:t>. biogas</a:t>
            </a:r>
            <a:r>
              <a:rPr lang="en-US" altLang="zh-CN"/>
              <a:t> </a:t>
            </a:r>
          </a:p>
        </p:txBody>
      </p:sp>
      <p:sp>
        <p:nvSpPr>
          <p:cNvPr id="12296" name="AutoShape 8"/>
          <p:cNvSpPr>
            <a:spLocks noChangeArrowheads="1"/>
          </p:cNvSpPr>
          <p:nvPr/>
        </p:nvSpPr>
        <p:spPr bwMode="auto">
          <a:xfrm>
            <a:off x="1403350" y="5445125"/>
            <a:ext cx="792163" cy="360363"/>
          </a:xfrm>
          <a:prstGeom prst="bracketPair">
            <a:avLst>
              <a:gd name="adj" fmla="val 16667"/>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2299" name="AutoShape 11"/>
          <p:cNvSpPr>
            <a:spLocks noChangeArrowheads="1"/>
          </p:cNvSpPr>
          <p:nvPr/>
        </p:nvSpPr>
        <p:spPr bwMode="auto">
          <a:xfrm>
            <a:off x="6516688" y="5373688"/>
            <a:ext cx="792162" cy="360362"/>
          </a:xfrm>
          <a:prstGeom prst="bracketPair">
            <a:avLst>
              <a:gd name="adj" fmla="val 16667"/>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2300" name="AutoShape 12"/>
          <p:cNvSpPr>
            <a:spLocks noChangeArrowheads="1"/>
          </p:cNvSpPr>
          <p:nvPr/>
        </p:nvSpPr>
        <p:spPr bwMode="auto">
          <a:xfrm>
            <a:off x="3851275" y="5445125"/>
            <a:ext cx="792163" cy="360363"/>
          </a:xfrm>
          <a:prstGeom prst="bracketPair">
            <a:avLst>
              <a:gd name="adj" fmla="val 16667"/>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2301" name="Rectangle 13"/>
          <p:cNvSpPr>
            <a:spLocks noChangeArrowheads="1"/>
          </p:cNvSpPr>
          <p:nvPr/>
        </p:nvSpPr>
        <p:spPr bwMode="auto">
          <a:xfrm>
            <a:off x="6659563" y="5229225"/>
            <a:ext cx="576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A</a:t>
            </a:r>
          </a:p>
        </p:txBody>
      </p:sp>
      <p:sp>
        <p:nvSpPr>
          <p:cNvPr id="12302" name="Text Box 14"/>
          <p:cNvSpPr txBox="1">
            <a:spLocks noChangeArrowheads="1"/>
          </p:cNvSpPr>
          <p:nvPr/>
        </p:nvSpPr>
        <p:spPr bwMode="auto">
          <a:xfrm>
            <a:off x="4067175" y="5300663"/>
            <a:ext cx="504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C</a:t>
            </a:r>
          </a:p>
        </p:txBody>
      </p:sp>
      <p:sp>
        <p:nvSpPr>
          <p:cNvPr id="12303" name="Text Box 15"/>
          <p:cNvSpPr txBox="1">
            <a:spLocks noChangeArrowheads="1"/>
          </p:cNvSpPr>
          <p:nvPr/>
        </p:nvSpPr>
        <p:spPr bwMode="auto">
          <a:xfrm>
            <a:off x="1619250" y="53736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B</a:t>
            </a:r>
          </a:p>
        </p:txBody>
      </p:sp>
      <p:sp>
        <p:nvSpPr>
          <p:cNvPr id="12304" name="AutoShape 16"/>
          <p:cNvSpPr/>
          <p:nvPr/>
        </p:nvSpPr>
        <p:spPr bwMode="auto">
          <a:xfrm>
            <a:off x="4287838" y="2522538"/>
            <a:ext cx="1868487" cy="609600"/>
          </a:xfrm>
          <a:prstGeom prst="borderCallout2">
            <a:avLst>
              <a:gd name="adj1" fmla="val 18750"/>
              <a:gd name="adj2" fmla="val -4079"/>
              <a:gd name="adj3" fmla="val 18750"/>
              <a:gd name="adj4" fmla="val -5949"/>
              <a:gd name="adj5" fmla="val -4949"/>
              <a:gd name="adj6" fmla="val -7903"/>
            </a:avLst>
          </a:prstGeom>
          <a:solidFill>
            <a:srgbClr val="FF00FF"/>
          </a:solidFill>
          <a:ln w="9525">
            <a:solidFill>
              <a:schemeClr val="tx1"/>
            </a:solidFill>
            <a:miter lim="800000"/>
          </a:ln>
        </p:spPr>
        <p:txBody>
          <a:bodyPr/>
          <a:lstStyle/>
          <a:p>
            <a:pPr algn="ctr"/>
            <a:r>
              <a:rPr lang="en-US" altLang="zh-CN"/>
              <a:t>adj.</a:t>
            </a:r>
            <a:r>
              <a:rPr lang="zh-CN" altLang="en-US"/>
              <a:t>原子核的，</a:t>
            </a:r>
          </a:p>
          <a:p>
            <a:pPr algn="ctr"/>
            <a:r>
              <a:rPr lang="zh-CN" altLang="en-US"/>
              <a:t>原子能的</a:t>
            </a:r>
          </a:p>
        </p:txBody>
      </p:sp>
      <p:sp>
        <p:nvSpPr>
          <p:cNvPr id="12305" name="AutoShape 17"/>
          <p:cNvSpPr/>
          <p:nvPr/>
        </p:nvSpPr>
        <p:spPr bwMode="auto">
          <a:xfrm>
            <a:off x="2484438" y="2852738"/>
            <a:ext cx="914400" cy="403225"/>
          </a:xfrm>
          <a:prstGeom prst="borderCallout2">
            <a:avLst>
              <a:gd name="adj1" fmla="val 28347"/>
              <a:gd name="adj2" fmla="val -8333"/>
              <a:gd name="adj3" fmla="val 28347"/>
              <a:gd name="adj4" fmla="val -16495"/>
              <a:gd name="adj5" fmla="val -75593"/>
              <a:gd name="adj6" fmla="val -25176"/>
            </a:avLst>
          </a:prstGeom>
          <a:solidFill>
            <a:srgbClr val="FF00FF"/>
          </a:solidFill>
          <a:ln w="9525">
            <a:solidFill>
              <a:schemeClr val="tx1"/>
            </a:solidFill>
            <a:miter lim="800000"/>
          </a:ln>
        </p:spPr>
        <p:txBody>
          <a:bodyPr/>
          <a:lstStyle/>
          <a:p>
            <a:pPr algn="ctr"/>
            <a:r>
              <a:rPr lang="zh-CN" altLang="en-US"/>
              <a:t>酸雨</a:t>
            </a:r>
          </a:p>
        </p:txBody>
      </p:sp>
      <p:pic>
        <p:nvPicPr>
          <p:cNvPr id="18" name="p47-1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0" y="428625"/>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edg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blinds(horizontal)">
                                      <p:cBhvr>
                                        <p:cTn id="12" dur="500"/>
                                        <p:tgtEl>
                                          <p:spTgt spid="122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305"/>
                                        </p:tgtEl>
                                        <p:attrNameLst>
                                          <p:attrName>style.visibility</p:attrName>
                                        </p:attrNameLst>
                                      </p:cBhvr>
                                      <p:to>
                                        <p:strVal val="visible"/>
                                      </p:to>
                                    </p:set>
                                    <p:anim calcmode="lin" valueType="num">
                                      <p:cBhvr additive="base">
                                        <p:cTn id="17" dur="500" fill="hold"/>
                                        <p:tgtEl>
                                          <p:spTgt spid="12305"/>
                                        </p:tgtEl>
                                        <p:attrNameLst>
                                          <p:attrName>ppt_x</p:attrName>
                                        </p:attrNameLst>
                                      </p:cBhvr>
                                      <p:tavLst>
                                        <p:tav tm="0">
                                          <p:val>
                                            <p:strVal val="#ppt_x"/>
                                          </p:val>
                                        </p:tav>
                                        <p:tav tm="100000">
                                          <p:val>
                                            <p:strVal val="#ppt_x"/>
                                          </p:val>
                                        </p:tav>
                                      </p:tavLst>
                                    </p:anim>
                                    <p:anim calcmode="lin" valueType="num">
                                      <p:cBhvr additive="base">
                                        <p:cTn id="18" dur="500" fill="hold"/>
                                        <p:tgtEl>
                                          <p:spTgt spid="123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304"/>
                                        </p:tgtEl>
                                        <p:attrNameLst>
                                          <p:attrName>style.visibility</p:attrName>
                                        </p:attrNameLst>
                                      </p:cBhvr>
                                      <p:to>
                                        <p:strVal val="visible"/>
                                      </p:to>
                                    </p:set>
                                    <p:anim calcmode="lin" valueType="num">
                                      <p:cBhvr additive="base">
                                        <p:cTn id="23" dur="500" fill="hold"/>
                                        <p:tgtEl>
                                          <p:spTgt spid="12304"/>
                                        </p:tgtEl>
                                        <p:attrNameLst>
                                          <p:attrName>ppt_x</p:attrName>
                                        </p:attrNameLst>
                                      </p:cBhvr>
                                      <p:tavLst>
                                        <p:tav tm="0">
                                          <p:val>
                                            <p:strVal val="#ppt_x"/>
                                          </p:val>
                                        </p:tav>
                                        <p:tav tm="100000">
                                          <p:val>
                                            <p:strVal val="#ppt_x"/>
                                          </p:val>
                                        </p:tav>
                                      </p:tavLst>
                                    </p:anim>
                                    <p:anim calcmode="lin" valueType="num">
                                      <p:cBhvr additive="base">
                                        <p:cTn id="24" dur="500" fill="hold"/>
                                        <p:tgtEl>
                                          <p:spTgt spid="1230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292"/>
                                        </p:tgtEl>
                                        <p:attrNameLst>
                                          <p:attrName>style.visibility</p:attrName>
                                        </p:attrNameLst>
                                      </p:cBhvr>
                                      <p:to>
                                        <p:strVal val="visible"/>
                                      </p:to>
                                    </p:set>
                                    <p:anim calcmode="lin" valueType="num">
                                      <p:cBhvr additive="base">
                                        <p:cTn id="29" dur="500" fill="hold"/>
                                        <p:tgtEl>
                                          <p:spTgt spid="12292"/>
                                        </p:tgtEl>
                                        <p:attrNameLst>
                                          <p:attrName>ppt_x</p:attrName>
                                        </p:attrNameLst>
                                      </p:cBhvr>
                                      <p:tavLst>
                                        <p:tav tm="0">
                                          <p:val>
                                            <p:strVal val="#ppt_x"/>
                                          </p:val>
                                        </p:tav>
                                        <p:tav tm="100000">
                                          <p:val>
                                            <p:strVal val="#ppt_x"/>
                                          </p:val>
                                        </p:tav>
                                      </p:tavLst>
                                    </p:anim>
                                    <p:anim calcmode="lin" valueType="num">
                                      <p:cBhvr additive="base">
                                        <p:cTn id="30" dur="500" fill="hold"/>
                                        <p:tgtEl>
                                          <p:spTgt spid="1229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293"/>
                                        </p:tgtEl>
                                        <p:attrNameLst>
                                          <p:attrName>style.visibility</p:attrName>
                                        </p:attrNameLst>
                                      </p:cBhvr>
                                      <p:to>
                                        <p:strVal val="visible"/>
                                      </p:to>
                                    </p:set>
                                    <p:anim calcmode="lin" valueType="num">
                                      <p:cBhvr additive="base">
                                        <p:cTn id="33" dur="500" fill="hold"/>
                                        <p:tgtEl>
                                          <p:spTgt spid="12293"/>
                                        </p:tgtEl>
                                        <p:attrNameLst>
                                          <p:attrName>ppt_x</p:attrName>
                                        </p:attrNameLst>
                                      </p:cBhvr>
                                      <p:tavLst>
                                        <p:tav tm="0">
                                          <p:val>
                                            <p:strVal val="#ppt_x"/>
                                          </p:val>
                                        </p:tav>
                                        <p:tav tm="100000">
                                          <p:val>
                                            <p:strVal val="#ppt_x"/>
                                          </p:val>
                                        </p:tav>
                                      </p:tavLst>
                                    </p:anim>
                                    <p:anim calcmode="lin" valueType="num">
                                      <p:cBhvr additive="base">
                                        <p:cTn id="34" dur="500" fill="hold"/>
                                        <p:tgtEl>
                                          <p:spTgt spid="1229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294"/>
                                        </p:tgtEl>
                                        <p:attrNameLst>
                                          <p:attrName>style.visibility</p:attrName>
                                        </p:attrNameLst>
                                      </p:cBhvr>
                                      <p:to>
                                        <p:strVal val="visible"/>
                                      </p:to>
                                    </p:set>
                                    <p:anim calcmode="lin" valueType="num">
                                      <p:cBhvr additive="base">
                                        <p:cTn id="37" dur="500" fill="hold"/>
                                        <p:tgtEl>
                                          <p:spTgt spid="12294"/>
                                        </p:tgtEl>
                                        <p:attrNameLst>
                                          <p:attrName>ppt_x</p:attrName>
                                        </p:attrNameLst>
                                      </p:cBhvr>
                                      <p:tavLst>
                                        <p:tav tm="0">
                                          <p:val>
                                            <p:strVal val="#ppt_x"/>
                                          </p:val>
                                        </p:tav>
                                        <p:tav tm="100000">
                                          <p:val>
                                            <p:strVal val="#ppt_x"/>
                                          </p:val>
                                        </p:tav>
                                      </p:tavLst>
                                    </p:anim>
                                    <p:anim calcmode="lin" valueType="num">
                                      <p:cBhvr additive="base">
                                        <p:cTn id="3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6"/>
                                        </p:tgtEl>
                                        <p:attrNameLst>
                                          <p:attrName>style.visibility</p:attrName>
                                        </p:attrNameLst>
                                      </p:cBhvr>
                                      <p:to>
                                        <p:strVal val="visible"/>
                                      </p:to>
                                    </p:set>
                                    <p:anim calcmode="lin" valueType="num">
                                      <p:cBhvr additive="base">
                                        <p:cTn id="43" dur="500" fill="hold"/>
                                        <p:tgtEl>
                                          <p:spTgt spid="12296"/>
                                        </p:tgtEl>
                                        <p:attrNameLst>
                                          <p:attrName>ppt_x</p:attrName>
                                        </p:attrNameLst>
                                      </p:cBhvr>
                                      <p:tavLst>
                                        <p:tav tm="0">
                                          <p:val>
                                            <p:strVal val="#ppt_x"/>
                                          </p:val>
                                        </p:tav>
                                        <p:tav tm="100000">
                                          <p:val>
                                            <p:strVal val="#ppt_x"/>
                                          </p:val>
                                        </p:tav>
                                      </p:tavLst>
                                    </p:anim>
                                    <p:anim calcmode="lin" valueType="num">
                                      <p:cBhvr additive="base">
                                        <p:cTn id="44" dur="500" fill="hold"/>
                                        <p:tgtEl>
                                          <p:spTgt spid="1229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300"/>
                                        </p:tgtEl>
                                        <p:attrNameLst>
                                          <p:attrName>style.visibility</p:attrName>
                                        </p:attrNameLst>
                                      </p:cBhvr>
                                      <p:to>
                                        <p:strVal val="visible"/>
                                      </p:to>
                                    </p:set>
                                    <p:anim calcmode="lin" valueType="num">
                                      <p:cBhvr additive="base">
                                        <p:cTn id="47" dur="500" fill="hold"/>
                                        <p:tgtEl>
                                          <p:spTgt spid="12300"/>
                                        </p:tgtEl>
                                        <p:attrNameLst>
                                          <p:attrName>ppt_x</p:attrName>
                                        </p:attrNameLst>
                                      </p:cBhvr>
                                      <p:tavLst>
                                        <p:tav tm="0">
                                          <p:val>
                                            <p:strVal val="#ppt_x"/>
                                          </p:val>
                                        </p:tav>
                                        <p:tav tm="100000">
                                          <p:val>
                                            <p:strVal val="#ppt_x"/>
                                          </p:val>
                                        </p:tav>
                                      </p:tavLst>
                                    </p:anim>
                                    <p:anim calcmode="lin" valueType="num">
                                      <p:cBhvr additive="base">
                                        <p:cTn id="48"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299"/>
                                        </p:tgtEl>
                                        <p:attrNameLst>
                                          <p:attrName>style.visibility</p:attrName>
                                        </p:attrNameLst>
                                      </p:cBhvr>
                                      <p:to>
                                        <p:strVal val="visible"/>
                                      </p:to>
                                    </p:set>
                                    <p:anim calcmode="lin" valueType="num">
                                      <p:cBhvr additive="base">
                                        <p:cTn id="53" dur="500" fill="hold"/>
                                        <p:tgtEl>
                                          <p:spTgt spid="12299"/>
                                        </p:tgtEl>
                                        <p:attrNameLst>
                                          <p:attrName>ppt_x</p:attrName>
                                        </p:attrNameLst>
                                      </p:cBhvr>
                                      <p:tavLst>
                                        <p:tav tm="0">
                                          <p:val>
                                            <p:strVal val="#ppt_x"/>
                                          </p:val>
                                        </p:tav>
                                        <p:tav tm="100000">
                                          <p:val>
                                            <p:strVal val="#ppt_x"/>
                                          </p:val>
                                        </p:tav>
                                      </p:tavLst>
                                    </p:anim>
                                    <p:anim calcmode="lin" valueType="num">
                                      <p:cBhvr additive="base">
                                        <p:cTn id="54"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2301"/>
                                        </p:tgtEl>
                                        <p:attrNameLst>
                                          <p:attrName>style.visibility</p:attrName>
                                        </p:attrNameLst>
                                      </p:cBhvr>
                                      <p:to>
                                        <p:strVal val="visible"/>
                                      </p:to>
                                    </p:set>
                                    <p:animEffect transition="in" filter="wipe(down)">
                                      <p:cBhvr>
                                        <p:cTn id="59" dur="580">
                                          <p:stCondLst>
                                            <p:cond delay="0"/>
                                          </p:stCondLst>
                                        </p:cTn>
                                        <p:tgtEl>
                                          <p:spTgt spid="12301"/>
                                        </p:tgtEl>
                                      </p:cBhvr>
                                    </p:animEffect>
                                    <p:anim calcmode="lin" valueType="num">
                                      <p:cBhvr>
                                        <p:cTn id="60" dur="1822" tmFilter="0,0; 0.14,0.36; 0.43,0.73; 0.71,0.91; 1.0,1.0">
                                          <p:stCondLst>
                                            <p:cond delay="0"/>
                                          </p:stCondLst>
                                        </p:cTn>
                                        <p:tgtEl>
                                          <p:spTgt spid="1230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230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230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230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2301"/>
                                        </p:tgtEl>
                                        <p:attrNameLst>
                                          <p:attrName>ppt_y</p:attrName>
                                        </p:attrNameLst>
                                      </p:cBhvr>
                                      <p:tavLst>
                                        <p:tav tm="0" fmla="#ppt_y-sin(pi*$)/81">
                                          <p:val>
                                            <p:fltVal val="0"/>
                                          </p:val>
                                        </p:tav>
                                        <p:tav tm="100000">
                                          <p:val>
                                            <p:fltVal val="1"/>
                                          </p:val>
                                        </p:tav>
                                      </p:tavLst>
                                    </p:anim>
                                    <p:animScale>
                                      <p:cBhvr>
                                        <p:cTn id="65" dur="26">
                                          <p:stCondLst>
                                            <p:cond delay="650"/>
                                          </p:stCondLst>
                                        </p:cTn>
                                        <p:tgtEl>
                                          <p:spTgt spid="12301"/>
                                        </p:tgtEl>
                                      </p:cBhvr>
                                      <p:to x="100000" y="60000"/>
                                    </p:animScale>
                                    <p:animScale>
                                      <p:cBhvr>
                                        <p:cTn id="66" dur="166" decel="50000">
                                          <p:stCondLst>
                                            <p:cond delay="676"/>
                                          </p:stCondLst>
                                        </p:cTn>
                                        <p:tgtEl>
                                          <p:spTgt spid="12301"/>
                                        </p:tgtEl>
                                      </p:cBhvr>
                                      <p:to x="100000" y="100000"/>
                                    </p:animScale>
                                    <p:animScale>
                                      <p:cBhvr>
                                        <p:cTn id="67" dur="26">
                                          <p:stCondLst>
                                            <p:cond delay="1312"/>
                                          </p:stCondLst>
                                        </p:cTn>
                                        <p:tgtEl>
                                          <p:spTgt spid="12301"/>
                                        </p:tgtEl>
                                      </p:cBhvr>
                                      <p:to x="100000" y="80000"/>
                                    </p:animScale>
                                    <p:animScale>
                                      <p:cBhvr>
                                        <p:cTn id="68" dur="166" decel="50000">
                                          <p:stCondLst>
                                            <p:cond delay="1338"/>
                                          </p:stCondLst>
                                        </p:cTn>
                                        <p:tgtEl>
                                          <p:spTgt spid="12301"/>
                                        </p:tgtEl>
                                      </p:cBhvr>
                                      <p:to x="100000" y="100000"/>
                                    </p:animScale>
                                    <p:animScale>
                                      <p:cBhvr>
                                        <p:cTn id="69" dur="26">
                                          <p:stCondLst>
                                            <p:cond delay="1642"/>
                                          </p:stCondLst>
                                        </p:cTn>
                                        <p:tgtEl>
                                          <p:spTgt spid="12301"/>
                                        </p:tgtEl>
                                      </p:cBhvr>
                                      <p:to x="100000" y="90000"/>
                                    </p:animScale>
                                    <p:animScale>
                                      <p:cBhvr>
                                        <p:cTn id="70" dur="166" decel="50000">
                                          <p:stCondLst>
                                            <p:cond delay="1668"/>
                                          </p:stCondLst>
                                        </p:cTn>
                                        <p:tgtEl>
                                          <p:spTgt spid="12301"/>
                                        </p:tgtEl>
                                      </p:cBhvr>
                                      <p:to x="100000" y="100000"/>
                                    </p:animScale>
                                    <p:animScale>
                                      <p:cBhvr>
                                        <p:cTn id="71" dur="26">
                                          <p:stCondLst>
                                            <p:cond delay="1808"/>
                                          </p:stCondLst>
                                        </p:cTn>
                                        <p:tgtEl>
                                          <p:spTgt spid="12301"/>
                                        </p:tgtEl>
                                      </p:cBhvr>
                                      <p:to x="100000" y="95000"/>
                                    </p:animScale>
                                    <p:animScale>
                                      <p:cBhvr>
                                        <p:cTn id="72" dur="166" decel="50000">
                                          <p:stCondLst>
                                            <p:cond delay="1834"/>
                                          </p:stCondLst>
                                        </p:cTn>
                                        <p:tgtEl>
                                          <p:spTgt spid="12301"/>
                                        </p:tgtEl>
                                      </p:cBhvr>
                                      <p:to x="100000" y="100000"/>
                                    </p:animScale>
                                  </p:childTnLst>
                                </p:cTn>
                              </p:par>
                              <p:par>
                                <p:cTn id="73" presetID="2" presetClass="entr" presetSubtype="4" fill="hold" nodeType="withEffect">
                                  <p:stCondLst>
                                    <p:cond delay="0"/>
                                  </p:stCondLst>
                                  <p:childTnLst>
                                    <p:set>
                                      <p:cBhvr>
                                        <p:cTn id="74" dur="1" fill="hold">
                                          <p:stCondLst>
                                            <p:cond delay="0"/>
                                          </p:stCondLst>
                                        </p:cTn>
                                        <p:tgtEl>
                                          <p:spTgt spid="12301"/>
                                        </p:tgtEl>
                                        <p:attrNameLst>
                                          <p:attrName>style.visibility</p:attrName>
                                        </p:attrNameLst>
                                      </p:cBhvr>
                                      <p:to>
                                        <p:strVal val="visible"/>
                                      </p:to>
                                    </p:set>
                                    <p:anim calcmode="lin" valueType="num">
                                      <p:cBhvr additive="base">
                                        <p:cTn id="75" dur="500" fill="hold"/>
                                        <p:tgtEl>
                                          <p:spTgt spid="12301"/>
                                        </p:tgtEl>
                                        <p:attrNameLst>
                                          <p:attrName>ppt_x</p:attrName>
                                        </p:attrNameLst>
                                      </p:cBhvr>
                                      <p:tavLst>
                                        <p:tav tm="0">
                                          <p:val>
                                            <p:strVal val="#ppt_x"/>
                                          </p:val>
                                        </p:tav>
                                        <p:tav tm="100000">
                                          <p:val>
                                            <p:strVal val="#ppt_x"/>
                                          </p:val>
                                        </p:tav>
                                      </p:tavLst>
                                    </p:anim>
                                    <p:anim calcmode="lin" valueType="num">
                                      <p:cBhvr additive="base">
                                        <p:cTn id="76"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2303"/>
                                        </p:tgtEl>
                                        <p:attrNameLst>
                                          <p:attrName>style.visibility</p:attrName>
                                        </p:attrNameLst>
                                      </p:cBhvr>
                                      <p:to>
                                        <p:strVal val="visible"/>
                                      </p:to>
                                    </p:set>
                                    <p:animEffect transition="in" filter="wipe(down)">
                                      <p:cBhvr>
                                        <p:cTn id="81" dur="580">
                                          <p:stCondLst>
                                            <p:cond delay="0"/>
                                          </p:stCondLst>
                                        </p:cTn>
                                        <p:tgtEl>
                                          <p:spTgt spid="12303"/>
                                        </p:tgtEl>
                                      </p:cBhvr>
                                    </p:animEffect>
                                    <p:anim calcmode="lin" valueType="num">
                                      <p:cBhvr>
                                        <p:cTn id="82" dur="1822" tmFilter="0,0; 0.14,0.36; 0.43,0.73; 0.71,0.91; 1.0,1.0">
                                          <p:stCondLst>
                                            <p:cond delay="0"/>
                                          </p:stCondLst>
                                        </p:cTn>
                                        <p:tgtEl>
                                          <p:spTgt spid="12303"/>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2303"/>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2303"/>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2303"/>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2303"/>
                                        </p:tgtEl>
                                        <p:attrNameLst>
                                          <p:attrName>ppt_y</p:attrName>
                                        </p:attrNameLst>
                                      </p:cBhvr>
                                      <p:tavLst>
                                        <p:tav tm="0" fmla="#ppt_y-sin(pi*$)/81">
                                          <p:val>
                                            <p:fltVal val="0"/>
                                          </p:val>
                                        </p:tav>
                                        <p:tav tm="100000">
                                          <p:val>
                                            <p:fltVal val="1"/>
                                          </p:val>
                                        </p:tav>
                                      </p:tavLst>
                                    </p:anim>
                                    <p:animScale>
                                      <p:cBhvr>
                                        <p:cTn id="87" dur="26">
                                          <p:stCondLst>
                                            <p:cond delay="650"/>
                                          </p:stCondLst>
                                        </p:cTn>
                                        <p:tgtEl>
                                          <p:spTgt spid="12303"/>
                                        </p:tgtEl>
                                      </p:cBhvr>
                                      <p:to x="100000" y="60000"/>
                                    </p:animScale>
                                    <p:animScale>
                                      <p:cBhvr>
                                        <p:cTn id="88" dur="166" decel="50000">
                                          <p:stCondLst>
                                            <p:cond delay="676"/>
                                          </p:stCondLst>
                                        </p:cTn>
                                        <p:tgtEl>
                                          <p:spTgt spid="12303"/>
                                        </p:tgtEl>
                                      </p:cBhvr>
                                      <p:to x="100000" y="100000"/>
                                    </p:animScale>
                                    <p:animScale>
                                      <p:cBhvr>
                                        <p:cTn id="89" dur="26">
                                          <p:stCondLst>
                                            <p:cond delay="1312"/>
                                          </p:stCondLst>
                                        </p:cTn>
                                        <p:tgtEl>
                                          <p:spTgt spid="12303"/>
                                        </p:tgtEl>
                                      </p:cBhvr>
                                      <p:to x="100000" y="80000"/>
                                    </p:animScale>
                                    <p:animScale>
                                      <p:cBhvr>
                                        <p:cTn id="90" dur="166" decel="50000">
                                          <p:stCondLst>
                                            <p:cond delay="1338"/>
                                          </p:stCondLst>
                                        </p:cTn>
                                        <p:tgtEl>
                                          <p:spTgt spid="12303"/>
                                        </p:tgtEl>
                                      </p:cBhvr>
                                      <p:to x="100000" y="100000"/>
                                    </p:animScale>
                                    <p:animScale>
                                      <p:cBhvr>
                                        <p:cTn id="91" dur="26">
                                          <p:stCondLst>
                                            <p:cond delay="1642"/>
                                          </p:stCondLst>
                                        </p:cTn>
                                        <p:tgtEl>
                                          <p:spTgt spid="12303"/>
                                        </p:tgtEl>
                                      </p:cBhvr>
                                      <p:to x="100000" y="90000"/>
                                    </p:animScale>
                                    <p:animScale>
                                      <p:cBhvr>
                                        <p:cTn id="92" dur="166" decel="50000">
                                          <p:stCondLst>
                                            <p:cond delay="1668"/>
                                          </p:stCondLst>
                                        </p:cTn>
                                        <p:tgtEl>
                                          <p:spTgt spid="12303"/>
                                        </p:tgtEl>
                                      </p:cBhvr>
                                      <p:to x="100000" y="100000"/>
                                    </p:animScale>
                                    <p:animScale>
                                      <p:cBhvr>
                                        <p:cTn id="93" dur="26">
                                          <p:stCondLst>
                                            <p:cond delay="1808"/>
                                          </p:stCondLst>
                                        </p:cTn>
                                        <p:tgtEl>
                                          <p:spTgt spid="12303"/>
                                        </p:tgtEl>
                                      </p:cBhvr>
                                      <p:to x="100000" y="95000"/>
                                    </p:animScale>
                                    <p:animScale>
                                      <p:cBhvr>
                                        <p:cTn id="94" dur="166" decel="50000">
                                          <p:stCondLst>
                                            <p:cond delay="1834"/>
                                          </p:stCondLst>
                                        </p:cTn>
                                        <p:tgtEl>
                                          <p:spTgt spid="12303"/>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2302"/>
                                        </p:tgtEl>
                                        <p:attrNameLst>
                                          <p:attrName>style.visibility</p:attrName>
                                        </p:attrNameLst>
                                      </p:cBhvr>
                                      <p:to>
                                        <p:strVal val="visible"/>
                                      </p:to>
                                    </p:set>
                                    <p:animEffect transition="in" filter="wipe(down)">
                                      <p:cBhvr>
                                        <p:cTn id="99" dur="580">
                                          <p:stCondLst>
                                            <p:cond delay="0"/>
                                          </p:stCondLst>
                                        </p:cTn>
                                        <p:tgtEl>
                                          <p:spTgt spid="12302"/>
                                        </p:tgtEl>
                                      </p:cBhvr>
                                    </p:animEffect>
                                    <p:anim calcmode="lin" valueType="num">
                                      <p:cBhvr>
                                        <p:cTn id="100" dur="1822" tmFilter="0,0; 0.14,0.36; 0.43,0.73; 0.71,0.91; 1.0,1.0">
                                          <p:stCondLst>
                                            <p:cond delay="0"/>
                                          </p:stCondLst>
                                        </p:cTn>
                                        <p:tgtEl>
                                          <p:spTgt spid="12302"/>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2302"/>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2302"/>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2302"/>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2302"/>
                                        </p:tgtEl>
                                        <p:attrNameLst>
                                          <p:attrName>ppt_y</p:attrName>
                                        </p:attrNameLst>
                                      </p:cBhvr>
                                      <p:tavLst>
                                        <p:tav tm="0" fmla="#ppt_y-sin(pi*$)/81">
                                          <p:val>
                                            <p:fltVal val="0"/>
                                          </p:val>
                                        </p:tav>
                                        <p:tav tm="100000">
                                          <p:val>
                                            <p:fltVal val="1"/>
                                          </p:val>
                                        </p:tav>
                                      </p:tavLst>
                                    </p:anim>
                                    <p:animScale>
                                      <p:cBhvr>
                                        <p:cTn id="105" dur="26">
                                          <p:stCondLst>
                                            <p:cond delay="650"/>
                                          </p:stCondLst>
                                        </p:cTn>
                                        <p:tgtEl>
                                          <p:spTgt spid="12302"/>
                                        </p:tgtEl>
                                      </p:cBhvr>
                                      <p:to x="100000" y="60000"/>
                                    </p:animScale>
                                    <p:animScale>
                                      <p:cBhvr>
                                        <p:cTn id="106" dur="166" decel="50000">
                                          <p:stCondLst>
                                            <p:cond delay="676"/>
                                          </p:stCondLst>
                                        </p:cTn>
                                        <p:tgtEl>
                                          <p:spTgt spid="12302"/>
                                        </p:tgtEl>
                                      </p:cBhvr>
                                      <p:to x="100000" y="100000"/>
                                    </p:animScale>
                                    <p:animScale>
                                      <p:cBhvr>
                                        <p:cTn id="107" dur="26">
                                          <p:stCondLst>
                                            <p:cond delay="1312"/>
                                          </p:stCondLst>
                                        </p:cTn>
                                        <p:tgtEl>
                                          <p:spTgt spid="12302"/>
                                        </p:tgtEl>
                                      </p:cBhvr>
                                      <p:to x="100000" y="80000"/>
                                    </p:animScale>
                                    <p:animScale>
                                      <p:cBhvr>
                                        <p:cTn id="108" dur="166" decel="50000">
                                          <p:stCondLst>
                                            <p:cond delay="1338"/>
                                          </p:stCondLst>
                                        </p:cTn>
                                        <p:tgtEl>
                                          <p:spTgt spid="12302"/>
                                        </p:tgtEl>
                                      </p:cBhvr>
                                      <p:to x="100000" y="100000"/>
                                    </p:animScale>
                                    <p:animScale>
                                      <p:cBhvr>
                                        <p:cTn id="109" dur="26">
                                          <p:stCondLst>
                                            <p:cond delay="1642"/>
                                          </p:stCondLst>
                                        </p:cTn>
                                        <p:tgtEl>
                                          <p:spTgt spid="12302"/>
                                        </p:tgtEl>
                                      </p:cBhvr>
                                      <p:to x="100000" y="90000"/>
                                    </p:animScale>
                                    <p:animScale>
                                      <p:cBhvr>
                                        <p:cTn id="110" dur="166" decel="50000">
                                          <p:stCondLst>
                                            <p:cond delay="1668"/>
                                          </p:stCondLst>
                                        </p:cTn>
                                        <p:tgtEl>
                                          <p:spTgt spid="12302"/>
                                        </p:tgtEl>
                                      </p:cBhvr>
                                      <p:to x="100000" y="100000"/>
                                    </p:animScale>
                                    <p:animScale>
                                      <p:cBhvr>
                                        <p:cTn id="111" dur="26">
                                          <p:stCondLst>
                                            <p:cond delay="1808"/>
                                          </p:stCondLst>
                                        </p:cTn>
                                        <p:tgtEl>
                                          <p:spTgt spid="12302"/>
                                        </p:tgtEl>
                                      </p:cBhvr>
                                      <p:to x="100000" y="95000"/>
                                    </p:animScale>
                                    <p:animScale>
                                      <p:cBhvr>
                                        <p:cTn id="112" dur="166" decel="50000">
                                          <p:stCondLst>
                                            <p:cond delay="1834"/>
                                          </p:stCondLst>
                                        </p:cTn>
                                        <p:tgtEl>
                                          <p:spTgt spid="123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3" restart="whenNotActive" fill="hold" evtFilter="cancelBubble" nodeType="interactiveSeq">
                <p:stCondLst>
                  <p:cond evt="onClick" delay="0">
                    <p:tgtEl>
                      <p:spTgt spid="18"/>
                    </p:tgtEl>
                  </p:cond>
                </p:stCondLst>
                <p:endSync evt="end" delay="0">
                  <p:rtn val="all"/>
                </p:endSync>
                <p:childTnLst>
                  <p:par>
                    <p:cTn id="114" fill="hold">
                      <p:stCondLst>
                        <p:cond delay="0"/>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129359" fill="hold"/>
                                        <p:tgtEl>
                                          <p:spTgt spid="18"/>
                                        </p:tgtEl>
                                      </p:cBhvr>
                                    </p:cmd>
                                  </p:childTnLst>
                                </p:cTn>
                              </p:par>
                            </p:childTnLst>
                          </p:cTn>
                        </p:par>
                      </p:childTnLst>
                    </p:cTn>
                  </p:par>
                </p:childTnLst>
              </p:cTn>
              <p:nextCondLst>
                <p:cond evt="onClick" delay="0">
                  <p:tgtEl>
                    <p:spTgt spid="18"/>
                  </p:tgtEl>
                </p:cond>
              </p:nextCondLst>
            </p:seq>
            <p:audio>
              <p:cMediaNode>
                <p:cTn id="118"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2290" grpId="0" animBg="1"/>
      <p:bldP spid="12295" grpId="0" animBg="1"/>
      <p:bldP spid="12296" grpId="0" animBg="1"/>
      <p:bldP spid="12299" grpId="0" animBg="1"/>
      <p:bldP spid="12300" grpId="0" animBg="1"/>
      <p:bldP spid="12302" grpId="0"/>
      <p:bldP spid="12303" grpId="0"/>
      <p:bldP spid="12304" grpId="0" animBg="1"/>
      <p:bldP spid="123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10"/>
          <p:cNvSpPr>
            <a:spLocks noGrp="1" noChangeArrowheads="1"/>
          </p:cNvSpPr>
          <p:nvPr>
            <p:ph type="title"/>
          </p:nvPr>
        </p:nvSpPr>
        <p:spPr>
          <a:xfrm>
            <a:off x="457448" y="815181"/>
            <a:ext cx="8229600" cy="941388"/>
          </a:xfrm>
          <a:noFill/>
          <a:ln>
            <a:solidFill>
              <a:schemeClr val="tx1"/>
            </a:solidFill>
            <a:miter lim="800000"/>
          </a:ln>
        </p:spPr>
        <p:txBody>
          <a:bodyPr/>
          <a:lstStyle/>
          <a:p>
            <a:pPr algn="l" eaLnBrk="1" hangingPunct="1"/>
            <a:r>
              <a:rPr lang="en-GB" altLang="zh-CN" sz="3200" b="1" dirty="0" smtClean="0">
                <a:solidFill>
                  <a:srgbClr val="FF0000"/>
                </a:solidFill>
              </a:rPr>
              <a:t>Read Paragraph 1 again, and then mark True (T) or False (F).</a:t>
            </a:r>
            <a:r>
              <a:rPr lang="en-GB" altLang="zh-CN" sz="3200" dirty="0" smtClean="0">
                <a:solidFill>
                  <a:srgbClr val="FF0000"/>
                </a:solidFill>
              </a:rPr>
              <a:t> </a:t>
            </a:r>
            <a:endParaRPr lang="en-US" altLang="zh-CN" sz="3200" dirty="0" smtClean="0">
              <a:solidFill>
                <a:srgbClr val="FF0000"/>
              </a:solidFill>
            </a:endParaRPr>
          </a:p>
        </p:txBody>
      </p:sp>
      <p:sp>
        <p:nvSpPr>
          <p:cNvPr id="13323" name="Rectangle 11"/>
          <p:cNvSpPr>
            <a:spLocks noGrp="1" noChangeArrowheads="1"/>
          </p:cNvSpPr>
          <p:nvPr>
            <p:ph idx="1"/>
          </p:nvPr>
        </p:nvSpPr>
        <p:spPr>
          <a:xfrm>
            <a:off x="395536" y="1896269"/>
            <a:ext cx="8229600" cy="4525962"/>
          </a:xfrm>
        </p:spPr>
        <p:txBody>
          <a:bodyPr/>
          <a:lstStyle/>
          <a:p>
            <a:pPr eaLnBrk="1" hangingPunct="1"/>
            <a:r>
              <a:rPr lang="en-GB" altLang="zh-CN" sz="3200" dirty="0" smtClean="0">
                <a:solidFill>
                  <a:srgbClr val="660066"/>
                </a:solidFill>
              </a:rPr>
              <a:t>(   ) It’s good that people produce power from coal. </a:t>
            </a:r>
          </a:p>
          <a:p>
            <a:pPr eaLnBrk="1" hangingPunct="1"/>
            <a:r>
              <a:rPr lang="en-GB" altLang="zh-CN" sz="3200" dirty="0" smtClean="0">
                <a:solidFill>
                  <a:srgbClr val="660066"/>
                </a:solidFill>
              </a:rPr>
              <a:t>(   ) Nuclear power is dangerous. So we can’t use it. </a:t>
            </a:r>
          </a:p>
          <a:p>
            <a:pPr eaLnBrk="1" hangingPunct="1"/>
            <a:r>
              <a:rPr lang="en-GB" altLang="zh-CN" sz="3200" dirty="0" smtClean="0">
                <a:solidFill>
                  <a:srgbClr val="660066"/>
                </a:solidFill>
              </a:rPr>
              <a:t>(   ) To solve the energy problem, people all over the world are looking for new ways to produce power.  </a:t>
            </a:r>
            <a:endParaRPr lang="en-US" altLang="zh-CN" sz="3200" dirty="0" smtClean="0">
              <a:solidFill>
                <a:srgbClr val="660066"/>
              </a:solidFill>
            </a:endParaRPr>
          </a:p>
        </p:txBody>
      </p:sp>
      <p:sp>
        <p:nvSpPr>
          <p:cNvPr id="13324" name="Text Box 12"/>
          <p:cNvSpPr txBox="1">
            <a:spLocks noChangeArrowheads="1"/>
          </p:cNvSpPr>
          <p:nvPr/>
        </p:nvSpPr>
        <p:spPr bwMode="auto">
          <a:xfrm>
            <a:off x="828923" y="3983831"/>
            <a:ext cx="647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800">
                <a:solidFill>
                  <a:srgbClr val="FF0000"/>
                </a:solidFill>
              </a:rPr>
              <a:t>T</a:t>
            </a:r>
          </a:p>
        </p:txBody>
      </p:sp>
      <p:sp>
        <p:nvSpPr>
          <p:cNvPr id="13328" name="Text Box 16"/>
          <p:cNvSpPr txBox="1">
            <a:spLocks noChangeArrowheads="1"/>
          </p:cNvSpPr>
          <p:nvPr/>
        </p:nvSpPr>
        <p:spPr bwMode="auto">
          <a:xfrm>
            <a:off x="900361" y="1823244"/>
            <a:ext cx="7207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800">
                <a:solidFill>
                  <a:srgbClr val="FF0000"/>
                </a:solidFill>
              </a:rPr>
              <a:t>F</a:t>
            </a:r>
          </a:p>
        </p:txBody>
      </p:sp>
      <p:sp>
        <p:nvSpPr>
          <p:cNvPr id="13329" name="Text Box 17"/>
          <p:cNvSpPr txBox="1">
            <a:spLocks noChangeArrowheads="1"/>
          </p:cNvSpPr>
          <p:nvPr/>
        </p:nvSpPr>
        <p:spPr bwMode="auto">
          <a:xfrm>
            <a:off x="827336" y="2904331"/>
            <a:ext cx="647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800">
                <a:solidFill>
                  <a:srgbClr val="FF0000"/>
                </a:solidFill>
              </a:rPr>
              <a:t>T</a:t>
            </a:r>
          </a:p>
        </p:txBody>
      </p:sp>
      <p:sp>
        <p:nvSpPr>
          <p:cNvPr id="10247" name="WordArt 18"/>
          <p:cNvSpPr>
            <a:spLocks noChangeArrowheads="1" noChangeShapeType="1" noTextEdit="1"/>
          </p:cNvSpPr>
          <p:nvPr/>
        </p:nvSpPr>
        <p:spPr bwMode="auto">
          <a:xfrm>
            <a:off x="860624" y="5696744"/>
            <a:ext cx="4392612" cy="609600"/>
          </a:xfrm>
          <a:prstGeom prst="rect">
            <a:avLst/>
          </a:prstGeom>
        </p:spPr>
        <p:txBody>
          <a:bodyPr wrap="none" fromWordArt="1">
            <a:prstTxWarp prst="textPlain">
              <a:avLst>
                <a:gd name="adj" fmla="val 50000"/>
              </a:avLst>
            </a:prstTxWarp>
          </a:bodyPr>
          <a:lstStyle/>
          <a:p>
            <a:pPr algn="ctr"/>
            <a:r>
              <a:rPr lang="en-US" altLang="zh-CN" sz="4800" b="1" kern="10" dirty="0">
                <a:ln w="9525">
                  <a:solidFill>
                    <a:srgbClr val="800080"/>
                  </a:solidFill>
                  <a:round/>
                </a:ln>
                <a:solidFill>
                  <a:srgbClr val="FF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Paragraph 1</a:t>
            </a:r>
            <a:endParaRPr lang="zh-CN" altLang="en-US" sz="4800" b="1" kern="10" dirty="0">
              <a:ln w="9525">
                <a:solidFill>
                  <a:srgbClr val="800080"/>
                </a:solidFill>
                <a:round/>
              </a:ln>
              <a:solidFill>
                <a:srgbClr val="FF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edge">
                                      <p:cBhvr>
                                        <p:cTn id="7" dur="2000"/>
                                        <p:tgtEl>
                                          <p:spTgt spid="1332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323">
                                            <p:txEl>
                                              <p:pRg st="0" end="0"/>
                                            </p:txEl>
                                          </p:spTgt>
                                        </p:tgtEl>
                                        <p:attrNameLst>
                                          <p:attrName>style.visibility</p:attrName>
                                        </p:attrNameLst>
                                      </p:cBhvr>
                                      <p:to>
                                        <p:strVal val="visible"/>
                                      </p:to>
                                    </p:set>
                                    <p:animEffect transition="in" filter="wedge">
                                      <p:cBhvr>
                                        <p:cTn id="12" dur="2000"/>
                                        <p:tgtEl>
                                          <p:spTgt spid="133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323">
                                            <p:txEl>
                                              <p:pRg st="1" end="1"/>
                                            </p:txEl>
                                          </p:spTgt>
                                        </p:tgtEl>
                                        <p:attrNameLst>
                                          <p:attrName>style.visibility</p:attrName>
                                        </p:attrNameLst>
                                      </p:cBhvr>
                                      <p:to>
                                        <p:strVal val="visible"/>
                                      </p:to>
                                    </p:set>
                                    <p:animEffect transition="in" filter="wedge">
                                      <p:cBhvr>
                                        <p:cTn id="17" dur="2000"/>
                                        <p:tgtEl>
                                          <p:spTgt spid="133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3323">
                                            <p:txEl>
                                              <p:pRg st="2" end="2"/>
                                            </p:txEl>
                                          </p:spTgt>
                                        </p:tgtEl>
                                        <p:attrNameLst>
                                          <p:attrName>style.visibility</p:attrName>
                                        </p:attrNameLst>
                                      </p:cBhvr>
                                      <p:to>
                                        <p:strVal val="visible"/>
                                      </p:to>
                                    </p:set>
                                    <p:animEffect transition="in" filter="wedge">
                                      <p:cBhvr>
                                        <p:cTn id="22" dur="2000"/>
                                        <p:tgtEl>
                                          <p:spTgt spid="133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328"/>
                                        </p:tgtEl>
                                        <p:attrNameLst>
                                          <p:attrName>style.visibility</p:attrName>
                                        </p:attrNameLst>
                                      </p:cBhvr>
                                      <p:to>
                                        <p:strVal val="visible"/>
                                      </p:to>
                                    </p:set>
                                    <p:animEffect transition="in" filter="wipe(down)">
                                      <p:cBhvr>
                                        <p:cTn id="27" dur="580">
                                          <p:stCondLst>
                                            <p:cond delay="0"/>
                                          </p:stCondLst>
                                        </p:cTn>
                                        <p:tgtEl>
                                          <p:spTgt spid="13328"/>
                                        </p:tgtEl>
                                      </p:cBhvr>
                                    </p:animEffect>
                                    <p:anim calcmode="lin" valueType="num">
                                      <p:cBhvr>
                                        <p:cTn id="28" dur="1822" tmFilter="0,0; 0.14,0.36; 0.43,0.73; 0.71,0.91; 1.0,1.0">
                                          <p:stCondLst>
                                            <p:cond delay="0"/>
                                          </p:stCondLst>
                                        </p:cTn>
                                        <p:tgtEl>
                                          <p:spTgt spid="1332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32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32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32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328"/>
                                        </p:tgtEl>
                                        <p:attrNameLst>
                                          <p:attrName>ppt_y</p:attrName>
                                        </p:attrNameLst>
                                      </p:cBhvr>
                                      <p:tavLst>
                                        <p:tav tm="0" fmla="#ppt_y-sin(pi*$)/81">
                                          <p:val>
                                            <p:fltVal val="0"/>
                                          </p:val>
                                        </p:tav>
                                        <p:tav tm="100000">
                                          <p:val>
                                            <p:fltVal val="1"/>
                                          </p:val>
                                        </p:tav>
                                      </p:tavLst>
                                    </p:anim>
                                    <p:animScale>
                                      <p:cBhvr>
                                        <p:cTn id="33" dur="26">
                                          <p:stCondLst>
                                            <p:cond delay="650"/>
                                          </p:stCondLst>
                                        </p:cTn>
                                        <p:tgtEl>
                                          <p:spTgt spid="13328"/>
                                        </p:tgtEl>
                                      </p:cBhvr>
                                      <p:to x="100000" y="60000"/>
                                    </p:animScale>
                                    <p:animScale>
                                      <p:cBhvr>
                                        <p:cTn id="34" dur="166" decel="50000">
                                          <p:stCondLst>
                                            <p:cond delay="676"/>
                                          </p:stCondLst>
                                        </p:cTn>
                                        <p:tgtEl>
                                          <p:spTgt spid="13328"/>
                                        </p:tgtEl>
                                      </p:cBhvr>
                                      <p:to x="100000" y="100000"/>
                                    </p:animScale>
                                    <p:animScale>
                                      <p:cBhvr>
                                        <p:cTn id="35" dur="26">
                                          <p:stCondLst>
                                            <p:cond delay="1312"/>
                                          </p:stCondLst>
                                        </p:cTn>
                                        <p:tgtEl>
                                          <p:spTgt spid="13328"/>
                                        </p:tgtEl>
                                      </p:cBhvr>
                                      <p:to x="100000" y="80000"/>
                                    </p:animScale>
                                    <p:animScale>
                                      <p:cBhvr>
                                        <p:cTn id="36" dur="166" decel="50000">
                                          <p:stCondLst>
                                            <p:cond delay="1338"/>
                                          </p:stCondLst>
                                        </p:cTn>
                                        <p:tgtEl>
                                          <p:spTgt spid="13328"/>
                                        </p:tgtEl>
                                      </p:cBhvr>
                                      <p:to x="100000" y="100000"/>
                                    </p:animScale>
                                    <p:animScale>
                                      <p:cBhvr>
                                        <p:cTn id="37" dur="26">
                                          <p:stCondLst>
                                            <p:cond delay="1642"/>
                                          </p:stCondLst>
                                        </p:cTn>
                                        <p:tgtEl>
                                          <p:spTgt spid="13328"/>
                                        </p:tgtEl>
                                      </p:cBhvr>
                                      <p:to x="100000" y="90000"/>
                                    </p:animScale>
                                    <p:animScale>
                                      <p:cBhvr>
                                        <p:cTn id="38" dur="166" decel="50000">
                                          <p:stCondLst>
                                            <p:cond delay="1668"/>
                                          </p:stCondLst>
                                        </p:cTn>
                                        <p:tgtEl>
                                          <p:spTgt spid="13328"/>
                                        </p:tgtEl>
                                      </p:cBhvr>
                                      <p:to x="100000" y="100000"/>
                                    </p:animScale>
                                    <p:animScale>
                                      <p:cBhvr>
                                        <p:cTn id="39" dur="26">
                                          <p:stCondLst>
                                            <p:cond delay="1808"/>
                                          </p:stCondLst>
                                        </p:cTn>
                                        <p:tgtEl>
                                          <p:spTgt spid="13328"/>
                                        </p:tgtEl>
                                      </p:cBhvr>
                                      <p:to x="100000" y="95000"/>
                                    </p:animScale>
                                    <p:animScale>
                                      <p:cBhvr>
                                        <p:cTn id="40" dur="166" decel="50000">
                                          <p:stCondLst>
                                            <p:cond delay="1834"/>
                                          </p:stCondLst>
                                        </p:cTn>
                                        <p:tgtEl>
                                          <p:spTgt spid="1332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329"/>
                                        </p:tgtEl>
                                        <p:attrNameLst>
                                          <p:attrName>style.visibility</p:attrName>
                                        </p:attrNameLst>
                                      </p:cBhvr>
                                      <p:to>
                                        <p:strVal val="visible"/>
                                      </p:to>
                                    </p:set>
                                    <p:animEffect transition="in" filter="wipe(down)">
                                      <p:cBhvr>
                                        <p:cTn id="45" dur="580">
                                          <p:stCondLst>
                                            <p:cond delay="0"/>
                                          </p:stCondLst>
                                        </p:cTn>
                                        <p:tgtEl>
                                          <p:spTgt spid="13329"/>
                                        </p:tgtEl>
                                      </p:cBhvr>
                                    </p:animEffect>
                                    <p:anim calcmode="lin" valueType="num">
                                      <p:cBhvr>
                                        <p:cTn id="46" dur="1822" tmFilter="0,0; 0.14,0.36; 0.43,0.73; 0.71,0.91; 1.0,1.0">
                                          <p:stCondLst>
                                            <p:cond delay="0"/>
                                          </p:stCondLst>
                                        </p:cTn>
                                        <p:tgtEl>
                                          <p:spTgt spid="13329"/>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329"/>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329"/>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329"/>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329"/>
                                        </p:tgtEl>
                                        <p:attrNameLst>
                                          <p:attrName>ppt_y</p:attrName>
                                        </p:attrNameLst>
                                      </p:cBhvr>
                                      <p:tavLst>
                                        <p:tav tm="0" fmla="#ppt_y-sin(pi*$)/81">
                                          <p:val>
                                            <p:fltVal val="0"/>
                                          </p:val>
                                        </p:tav>
                                        <p:tav tm="100000">
                                          <p:val>
                                            <p:fltVal val="1"/>
                                          </p:val>
                                        </p:tav>
                                      </p:tavLst>
                                    </p:anim>
                                    <p:animScale>
                                      <p:cBhvr>
                                        <p:cTn id="51" dur="26">
                                          <p:stCondLst>
                                            <p:cond delay="650"/>
                                          </p:stCondLst>
                                        </p:cTn>
                                        <p:tgtEl>
                                          <p:spTgt spid="13329"/>
                                        </p:tgtEl>
                                      </p:cBhvr>
                                      <p:to x="100000" y="60000"/>
                                    </p:animScale>
                                    <p:animScale>
                                      <p:cBhvr>
                                        <p:cTn id="52" dur="166" decel="50000">
                                          <p:stCondLst>
                                            <p:cond delay="676"/>
                                          </p:stCondLst>
                                        </p:cTn>
                                        <p:tgtEl>
                                          <p:spTgt spid="13329"/>
                                        </p:tgtEl>
                                      </p:cBhvr>
                                      <p:to x="100000" y="100000"/>
                                    </p:animScale>
                                    <p:animScale>
                                      <p:cBhvr>
                                        <p:cTn id="53" dur="26">
                                          <p:stCondLst>
                                            <p:cond delay="1312"/>
                                          </p:stCondLst>
                                        </p:cTn>
                                        <p:tgtEl>
                                          <p:spTgt spid="13329"/>
                                        </p:tgtEl>
                                      </p:cBhvr>
                                      <p:to x="100000" y="80000"/>
                                    </p:animScale>
                                    <p:animScale>
                                      <p:cBhvr>
                                        <p:cTn id="54" dur="166" decel="50000">
                                          <p:stCondLst>
                                            <p:cond delay="1338"/>
                                          </p:stCondLst>
                                        </p:cTn>
                                        <p:tgtEl>
                                          <p:spTgt spid="13329"/>
                                        </p:tgtEl>
                                      </p:cBhvr>
                                      <p:to x="100000" y="100000"/>
                                    </p:animScale>
                                    <p:animScale>
                                      <p:cBhvr>
                                        <p:cTn id="55" dur="26">
                                          <p:stCondLst>
                                            <p:cond delay="1642"/>
                                          </p:stCondLst>
                                        </p:cTn>
                                        <p:tgtEl>
                                          <p:spTgt spid="13329"/>
                                        </p:tgtEl>
                                      </p:cBhvr>
                                      <p:to x="100000" y="90000"/>
                                    </p:animScale>
                                    <p:animScale>
                                      <p:cBhvr>
                                        <p:cTn id="56" dur="166" decel="50000">
                                          <p:stCondLst>
                                            <p:cond delay="1668"/>
                                          </p:stCondLst>
                                        </p:cTn>
                                        <p:tgtEl>
                                          <p:spTgt spid="13329"/>
                                        </p:tgtEl>
                                      </p:cBhvr>
                                      <p:to x="100000" y="100000"/>
                                    </p:animScale>
                                    <p:animScale>
                                      <p:cBhvr>
                                        <p:cTn id="57" dur="26">
                                          <p:stCondLst>
                                            <p:cond delay="1808"/>
                                          </p:stCondLst>
                                        </p:cTn>
                                        <p:tgtEl>
                                          <p:spTgt spid="13329"/>
                                        </p:tgtEl>
                                      </p:cBhvr>
                                      <p:to x="100000" y="95000"/>
                                    </p:animScale>
                                    <p:animScale>
                                      <p:cBhvr>
                                        <p:cTn id="58" dur="166" decel="50000">
                                          <p:stCondLst>
                                            <p:cond delay="1834"/>
                                          </p:stCondLst>
                                        </p:cTn>
                                        <p:tgtEl>
                                          <p:spTgt spid="13329"/>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3324"/>
                                        </p:tgtEl>
                                        <p:attrNameLst>
                                          <p:attrName>style.visibility</p:attrName>
                                        </p:attrNameLst>
                                      </p:cBhvr>
                                      <p:to>
                                        <p:strVal val="visible"/>
                                      </p:to>
                                    </p:set>
                                    <p:animEffect transition="in" filter="wipe(down)">
                                      <p:cBhvr>
                                        <p:cTn id="63" dur="580">
                                          <p:stCondLst>
                                            <p:cond delay="0"/>
                                          </p:stCondLst>
                                        </p:cTn>
                                        <p:tgtEl>
                                          <p:spTgt spid="13324"/>
                                        </p:tgtEl>
                                      </p:cBhvr>
                                    </p:animEffect>
                                    <p:anim calcmode="lin" valueType="num">
                                      <p:cBhvr>
                                        <p:cTn id="64" dur="1822" tmFilter="0,0; 0.14,0.36; 0.43,0.73; 0.71,0.91; 1.0,1.0">
                                          <p:stCondLst>
                                            <p:cond delay="0"/>
                                          </p:stCondLst>
                                        </p:cTn>
                                        <p:tgtEl>
                                          <p:spTgt spid="1332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332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332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332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3324"/>
                                        </p:tgtEl>
                                        <p:attrNameLst>
                                          <p:attrName>ppt_y</p:attrName>
                                        </p:attrNameLst>
                                      </p:cBhvr>
                                      <p:tavLst>
                                        <p:tav tm="0" fmla="#ppt_y-sin(pi*$)/81">
                                          <p:val>
                                            <p:fltVal val="0"/>
                                          </p:val>
                                        </p:tav>
                                        <p:tav tm="100000">
                                          <p:val>
                                            <p:fltVal val="1"/>
                                          </p:val>
                                        </p:tav>
                                      </p:tavLst>
                                    </p:anim>
                                    <p:animScale>
                                      <p:cBhvr>
                                        <p:cTn id="69" dur="26">
                                          <p:stCondLst>
                                            <p:cond delay="650"/>
                                          </p:stCondLst>
                                        </p:cTn>
                                        <p:tgtEl>
                                          <p:spTgt spid="13324"/>
                                        </p:tgtEl>
                                      </p:cBhvr>
                                      <p:to x="100000" y="60000"/>
                                    </p:animScale>
                                    <p:animScale>
                                      <p:cBhvr>
                                        <p:cTn id="70" dur="166" decel="50000">
                                          <p:stCondLst>
                                            <p:cond delay="676"/>
                                          </p:stCondLst>
                                        </p:cTn>
                                        <p:tgtEl>
                                          <p:spTgt spid="13324"/>
                                        </p:tgtEl>
                                      </p:cBhvr>
                                      <p:to x="100000" y="100000"/>
                                    </p:animScale>
                                    <p:animScale>
                                      <p:cBhvr>
                                        <p:cTn id="71" dur="26">
                                          <p:stCondLst>
                                            <p:cond delay="1312"/>
                                          </p:stCondLst>
                                        </p:cTn>
                                        <p:tgtEl>
                                          <p:spTgt spid="13324"/>
                                        </p:tgtEl>
                                      </p:cBhvr>
                                      <p:to x="100000" y="80000"/>
                                    </p:animScale>
                                    <p:animScale>
                                      <p:cBhvr>
                                        <p:cTn id="72" dur="166" decel="50000">
                                          <p:stCondLst>
                                            <p:cond delay="1338"/>
                                          </p:stCondLst>
                                        </p:cTn>
                                        <p:tgtEl>
                                          <p:spTgt spid="13324"/>
                                        </p:tgtEl>
                                      </p:cBhvr>
                                      <p:to x="100000" y="100000"/>
                                    </p:animScale>
                                    <p:animScale>
                                      <p:cBhvr>
                                        <p:cTn id="73" dur="26">
                                          <p:stCondLst>
                                            <p:cond delay="1642"/>
                                          </p:stCondLst>
                                        </p:cTn>
                                        <p:tgtEl>
                                          <p:spTgt spid="13324"/>
                                        </p:tgtEl>
                                      </p:cBhvr>
                                      <p:to x="100000" y="90000"/>
                                    </p:animScale>
                                    <p:animScale>
                                      <p:cBhvr>
                                        <p:cTn id="74" dur="166" decel="50000">
                                          <p:stCondLst>
                                            <p:cond delay="1668"/>
                                          </p:stCondLst>
                                        </p:cTn>
                                        <p:tgtEl>
                                          <p:spTgt spid="13324"/>
                                        </p:tgtEl>
                                      </p:cBhvr>
                                      <p:to x="100000" y="100000"/>
                                    </p:animScale>
                                    <p:animScale>
                                      <p:cBhvr>
                                        <p:cTn id="75" dur="26">
                                          <p:stCondLst>
                                            <p:cond delay="1808"/>
                                          </p:stCondLst>
                                        </p:cTn>
                                        <p:tgtEl>
                                          <p:spTgt spid="13324"/>
                                        </p:tgtEl>
                                      </p:cBhvr>
                                      <p:to x="100000" y="95000"/>
                                    </p:animScale>
                                    <p:animScale>
                                      <p:cBhvr>
                                        <p:cTn id="76" dur="166" decel="50000">
                                          <p:stCondLst>
                                            <p:cond delay="1834"/>
                                          </p:stCondLst>
                                        </p:cTn>
                                        <p:tgtEl>
                                          <p:spTgt spid="133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23" grpId="0" build="p"/>
      <p:bldP spid="13324" grpId="0"/>
      <p:bldP spid="13328" grpId="0"/>
      <p:bldP spid="13329" grpId="0"/>
    </p:bldLst>
  </p:timing>
</p:sld>
</file>

<file path=ppt/theme/theme1.xml><?xml version="1.0" encoding="utf-8"?>
<a:theme xmlns:a="http://schemas.openxmlformats.org/drawingml/2006/main" name="WWW.2PPT.COM&#10;">
  <a:themeElements>
    <a:clrScheme name="蓝色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蓝色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蓝色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主题49</Template>
  <TotalTime>0</TotalTime>
  <Words>1164</Words>
  <Application>Microsoft Office PowerPoint</Application>
  <PresentationFormat>全屏显示(4:3)</PresentationFormat>
  <Paragraphs>128</Paragraphs>
  <Slides>21</Slides>
  <Notes>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宋体</vt:lpstr>
      <vt:lpstr>微软雅黑</vt:lpstr>
      <vt:lpstr>Arial</vt:lpstr>
      <vt:lpstr>Calibri</vt:lpstr>
      <vt:lpstr>Times New Roman</vt:lpstr>
      <vt:lpstr>WWW.2PPT.COM
</vt:lpstr>
      <vt:lpstr>What can we do at home to protect the environment? </vt:lpstr>
      <vt:lpstr>Are you a greener person?</vt:lpstr>
      <vt:lpstr>How can we become a greener person?</vt:lpstr>
      <vt:lpstr>PowerPoint 演示文稿</vt:lpstr>
      <vt:lpstr>PowerPoint 演示文稿</vt:lpstr>
      <vt:lpstr>PowerPoint 演示文稿</vt:lpstr>
      <vt:lpstr>1a Read and understand.  Look at the pictures. Do you know what they are? Choose the right picture for each paragraph. </vt:lpstr>
      <vt:lpstr>1b Read 1a and match the words with the pictures on Page 48.</vt:lpstr>
      <vt:lpstr>Read Paragraph 1 again, and then mark True (T) or False (F). </vt:lpstr>
      <vt:lpstr>PowerPoint 演示文稿</vt:lpstr>
      <vt:lpstr>PowerPoint 演示文稿</vt:lpstr>
      <vt:lpstr>PowerPoint 演示文稿</vt:lpstr>
      <vt:lpstr>1c Read 1a again and complete the table. </vt:lpstr>
      <vt:lpstr>  </vt:lpstr>
      <vt:lpstr>PowerPoint 演示文稿</vt:lpstr>
      <vt:lpstr>2a Read the passage below and match the pictures with the sentences. Then discuss in detail the use of one energy source.</vt:lpstr>
      <vt:lpstr>2a Read the passage below and match the pictures with the sentences. Then discuss in detail the use of one energy source.</vt:lpstr>
      <vt:lpstr>2b Take notes on your discussion and write a passage with them.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2014-02-14T09:39:00Z</dcterms:created>
  <dcterms:modified xsi:type="dcterms:W3CDTF">2023-01-17T00:12:37Z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A370D3DE85414F15BF177482999E13CC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