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AA709-6C26-4783-8335-658102B2C3B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3D3A4-FA18-4A58-80FC-A74F464695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62D23-4E3B-48D9-B103-08B6BB08F476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EE4CDB-EBCB-4378-A0BC-F311CB96E5B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717194-43F1-4DD1-A09D-4D7215AA0848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0944DA-7ECF-40D1-9AEF-B68B72346E48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90074C-6ABA-4049-B94D-974C048E3AD8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C6D898-0834-4221-AAD3-8BD795DBAF43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CDB1126-EDA3-4A97-AD88-94C963A4CE5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5DEB3E-22D7-4589-A5C6-480BFC057829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FF2AA9-8526-4B4D-A484-7C19B8223EA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E42ED5-2C56-4E8E-821F-D1CF123E74AF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563B28-E4FC-4FF8-A532-DB141CCDC379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DB6EC9-9D23-4BDC-A612-5CCDCC125DFD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7162ED-0659-43DB-A0D9-E251A9E5942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8238D53-0627-426A-A9C8-2CC943E5E2A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副标题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755576" y="3212976"/>
            <a:ext cx="7643813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Section A 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3a</a:t>
            </a:r>
            <a:r>
              <a:rPr lang="en-US" sz="4400" b="1" dirty="0" smtClean="0">
                <a:solidFill>
                  <a:srgbClr val="FF0000"/>
                </a:solidFill>
                <a:latin typeface="Calibri" panose="020F0502020204030204"/>
                <a:sym typeface="Times New Roman" panose="02020603050405020304" pitchFamily="18" charset="0"/>
              </a:rPr>
              <a:t>—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4c</a:t>
            </a:r>
            <a:endParaRPr lang="zh-CN" altLang="en-US" sz="4400" b="1" dirty="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19139" name="内容占位符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052736"/>
            <a:ext cx="9144000" cy="1470025"/>
          </a:xfrm>
          <a:noFill/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Unit 8</a:t>
            </a:r>
            <a:r>
              <a:rPr lang="en-US" sz="3200" b="1" dirty="0" smtClean="0">
                <a:latin typeface="Arial" panose="020B0604020202020204" pitchFamily="34" charset="0"/>
                <a:sym typeface="Arial" panose="020B0604020202020204" pitchFamily="34" charset="0"/>
              </a:rPr>
              <a:t/>
            </a:r>
            <a:br>
              <a:rPr lang="en-US" sz="3200" b="1" dirty="0" smtClean="0">
                <a:latin typeface="Arial" panose="020B0604020202020204" pitchFamily="34" charset="0"/>
                <a:sym typeface="Arial" panose="020B0604020202020204" pitchFamily="34" charset="0"/>
              </a:rPr>
            </a:br>
            <a:r>
              <a:rPr lang="en-US" sz="4000" b="1" spc="-150" dirty="0" smtClean="0">
                <a:solidFill>
                  <a:srgbClr val="00206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Have </a:t>
            </a:r>
            <a:r>
              <a:rPr lang="en-US" sz="4000" b="1" spc="-150" dirty="0">
                <a:solidFill>
                  <a:srgbClr val="00206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you read </a:t>
            </a:r>
            <a:r>
              <a:rPr lang="en-US" sz="4000" b="1" i="1" spc="-150" dirty="0">
                <a:solidFill>
                  <a:srgbClr val="00206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Treasure Island </a:t>
            </a:r>
            <a:r>
              <a:rPr lang="en-US" sz="4000" b="1" spc="-150" dirty="0">
                <a:solidFill>
                  <a:srgbClr val="00206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yet</a:t>
            </a:r>
            <a:r>
              <a:rPr lang="en-US" sz="4000" b="1" spc="-150" dirty="0" smtClean="0">
                <a:solidFill>
                  <a:srgbClr val="00206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?</a:t>
            </a:r>
            <a:endParaRPr lang="zh-CN" altLang="en-US" sz="6000" spc="-150" dirty="0"/>
          </a:p>
        </p:txBody>
      </p:sp>
      <p:sp>
        <p:nvSpPr>
          <p:cNvPr id="4" name="矩形 3"/>
          <p:cNvSpPr/>
          <p:nvPr/>
        </p:nvSpPr>
        <p:spPr>
          <a:xfrm>
            <a:off x="2645861" y="5308879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矩形 6"/>
          <p:cNvSpPr>
            <a:spLocks noChangeArrowheads="1"/>
          </p:cNvSpPr>
          <p:nvPr/>
        </p:nvSpPr>
        <p:spPr bwMode="auto">
          <a:xfrm>
            <a:off x="500063" y="1571625"/>
            <a:ext cx="8429625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ABF8E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D8EEC6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28356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500063" y="403126"/>
            <a:ext cx="8229600" cy="1143000"/>
          </a:xfrm>
          <a:noFill/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  <a:latin typeface="Monotype Corsiva" panose="03010101010201010101" pitchFamily="66" charset="0"/>
                <a:sym typeface="Monotype Corsiva" panose="03010101010201010101" pitchFamily="66" charset="0"/>
              </a:rPr>
              <a:t>gun &amp;knife</a:t>
            </a:r>
            <a:endParaRPr lang="zh-CN" altLang="en-US" dirty="0"/>
          </a:p>
        </p:txBody>
      </p:sp>
      <p:sp>
        <p:nvSpPr>
          <p:cNvPr id="228357" name="内容占位符 2"/>
          <p:cNvSpPr>
            <a:spLocks noGrp="1" noChangeArrowheads="1"/>
          </p:cNvSpPr>
          <p:nvPr>
            <p:ph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4400" dirty="0">
                <a:solidFill>
                  <a:srgbClr val="7030A0"/>
                </a:solidFill>
                <a:latin typeface="Monotype Corsiva" panose="03010101010201010101" pitchFamily="66" charset="0"/>
                <a:sym typeface="Monotype Corsiva" panose="03010101010201010101" pitchFamily="66" charset="0"/>
              </a:rPr>
              <a:t>I have brought back many things I can use</a:t>
            </a:r>
            <a:r>
              <a:rPr lang="en-US" sz="4400" dirty="0">
                <a:solidFill>
                  <a:srgbClr val="7030A0"/>
                </a:solidFill>
                <a:latin typeface="Calibri" panose="020F0502020204030204"/>
                <a:sym typeface="Monotype Corsiva" panose="03010101010201010101" pitchFamily="66" charset="0"/>
              </a:rPr>
              <a:t>—</a:t>
            </a:r>
            <a:r>
              <a:rPr lang="en-US" sz="4400" dirty="0">
                <a:solidFill>
                  <a:srgbClr val="7030A0"/>
                </a:solidFill>
                <a:latin typeface="Monotype Corsiva" panose="03010101010201010101" pitchFamily="66" charset="0"/>
                <a:sym typeface="Monotype Corsiva" panose="03010101010201010101" pitchFamily="66" charset="0"/>
              </a:rPr>
              <a:t>food and drink, tools, knives and guns.( tools)</a:t>
            </a:r>
            <a:endParaRPr lang="zh-CN" altLang="en-US" sz="4400" dirty="0">
              <a:solidFill>
                <a:srgbClr val="7030A0"/>
              </a:solidFill>
              <a:latin typeface="Monotype Corsiva" panose="03010101010201010101" pitchFamily="66" charset="0"/>
              <a:sym typeface="Monotype Corsiva" panose="03010101010201010101" pitchFamily="66" charset="0"/>
            </a:endParaRPr>
          </a:p>
          <a:p>
            <a:r>
              <a:rPr lang="en-US" sz="4400" dirty="0">
                <a:solidFill>
                  <a:srgbClr val="7030A0"/>
                </a:solidFill>
                <a:latin typeface="Monotype Corsiva" panose="03010101010201010101" pitchFamily="66" charset="0"/>
                <a:sym typeface="Monotype Corsiva" panose="03010101010201010101" pitchFamily="66" charset="0"/>
              </a:rPr>
              <a:t>I go out with my gun almost every day to kill animals and birds for food. </a:t>
            </a:r>
            <a:endParaRPr lang="zh-CN" altLang="en-US" sz="4400" dirty="0">
              <a:solidFill>
                <a:srgbClr val="7030A0"/>
              </a:solidFill>
              <a:latin typeface="Monotype Corsiva" panose="03010101010201010101" pitchFamily="66" charset="0"/>
              <a:sym typeface="Monotype Corsiva" panose="03010101010201010101" pitchFamily="66" charset="0"/>
            </a:endParaRPr>
          </a:p>
          <a:p>
            <a:endParaRPr lang="zh-CN" altLang="en-US" dirty="0"/>
          </a:p>
        </p:txBody>
      </p:sp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矩形 4"/>
          <p:cNvSpPr>
            <a:spLocks noChangeArrowheads="1"/>
          </p:cNvSpPr>
          <p:nvPr/>
        </p:nvSpPr>
        <p:spPr bwMode="auto">
          <a:xfrm>
            <a:off x="571500" y="1714500"/>
            <a:ext cx="8358188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C0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D8EEC6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29380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332656"/>
            <a:ext cx="8229600" cy="1143000"/>
          </a:xfrm>
          <a:noFill/>
        </p:spPr>
        <p:txBody>
          <a:bodyPr/>
          <a:lstStyle/>
          <a:p>
            <a:r>
              <a:rPr lang="en-US" sz="6000" dirty="0">
                <a:solidFill>
                  <a:srgbClr val="7030A0"/>
                </a:solidFill>
                <a:latin typeface="Monotype Corsiva" panose="03010101010201010101" pitchFamily="66" charset="0"/>
                <a:sym typeface="Monotype Corsiva" panose="03010101010201010101" pitchFamily="66" charset="0"/>
              </a:rPr>
              <a:t>ship</a:t>
            </a:r>
            <a:endParaRPr lang="zh-CN" altLang="en-US" dirty="0"/>
          </a:p>
        </p:txBody>
      </p:sp>
      <p:sp>
        <p:nvSpPr>
          <p:cNvPr id="229381" name="内容占位符 2"/>
          <p:cNvSpPr>
            <a:spLocks noGrp="1" noChangeArrowheads="1"/>
          </p:cNvSpPr>
          <p:nvPr>
            <p:ph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4400" dirty="0">
                <a:solidFill>
                  <a:srgbClr val="205867"/>
                </a:solidFill>
                <a:latin typeface="Monotype Corsiva" panose="03010101010201010101" pitchFamily="66" charset="0"/>
                <a:sym typeface="Monotype Corsiva" panose="03010101010201010101" pitchFamily="66" charset="0"/>
              </a:rPr>
              <a:t>But I have found the ship and make a small boat.</a:t>
            </a:r>
            <a:endParaRPr lang="zh-CN" altLang="en-US" sz="4400" dirty="0">
              <a:solidFill>
                <a:srgbClr val="205867"/>
              </a:solidFill>
              <a:latin typeface="Monotype Corsiva" panose="03010101010201010101" pitchFamily="66" charset="0"/>
              <a:sym typeface="Monotype Corsiva" panose="03010101010201010101" pitchFamily="66" charset="0"/>
            </a:endParaRPr>
          </a:p>
          <a:p>
            <a:r>
              <a:rPr lang="en-US" sz="4400" dirty="0">
                <a:solidFill>
                  <a:srgbClr val="205867"/>
                </a:solidFill>
                <a:latin typeface="Monotype Corsiva" panose="03010101010201010101" pitchFamily="66" charset="0"/>
                <a:sym typeface="Monotype Corsiva" panose="03010101010201010101" pitchFamily="66" charset="0"/>
              </a:rPr>
              <a:t>So I will not give up and I will wait for another ship. (hope)</a:t>
            </a:r>
            <a:endParaRPr lang="zh-CN" altLang="en-US" sz="4400" dirty="0">
              <a:solidFill>
                <a:srgbClr val="205867"/>
              </a:solidFill>
              <a:latin typeface="Monotype Corsiva" panose="03010101010201010101" pitchFamily="66" charset="0"/>
              <a:sym typeface="Monotype Corsiva" panose="03010101010201010101" pitchFamily="66" charset="0"/>
            </a:endParaRPr>
          </a:p>
          <a:p>
            <a:r>
              <a:rPr lang="en-US" sz="4400" dirty="0">
                <a:solidFill>
                  <a:srgbClr val="205867"/>
                </a:solidFill>
                <a:latin typeface="Monotype Corsiva" panose="03010101010201010101" pitchFamily="66" charset="0"/>
                <a:sym typeface="Monotype Corsiva" panose="03010101010201010101" pitchFamily="66" charset="0"/>
              </a:rPr>
              <a:t>I saw some cannibals trying to kill two men from a broken ship.</a:t>
            </a:r>
            <a:endParaRPr lang="zh-CN" altLang="en-US" dirty="0"/>
          </a:p>
        </p:txBody>
      </p:sp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497805" y="404664"/>
            <a:ext cx="8229600" cy="1143000"/>
          </a:xfrm>
          <a:noFill/>
        </p:spPr>
        <p:txBody>
          <a:bodyPr/>
          <a:lstStyle/>
          <a:p>
            <a:r>
              <a:rPr lang="zh-CN" altLang="en-US" sz="5400" dirty="0">
                <a:latin typeface="Monotype Corsiva" panose="03010101010201010101" pitchFamily="66" charset="0"/>
                <a:sym typeface="Monotype Corsiva" panose="03010101010201010101" pitchFamily="66" charset="0"/>
              </a:rPr>
              <a:t/>
            </a:r>
            <a:br>
              <a:rPr lang="zh-CN" altLang="en-US" sz="5400" dirty="0">
                <a:latin typeface="Monotype Corsiva" panose="03010101010201010101" pitchFamily="66" charset="0"/>
                <a:sym typeface="Monotype Corsiva" panose="03010101010201010101" pitchFamily="66" charset="0"/>
              </a:rPr>
            </a:br>
            <a:r>
              <a:rPr lang="en-US" sz="5400" dirty="0" smtClean="0">
                <a:solidFill>
                  <a:srgbClr val="FF0000"/>
                </a:solidFill>
                <a:latin typeface="Monotype Corsiva" panose="03010101010201010101" pitchFamily="66" charset="0"/>
                <a:sym typeface="Monotype Corsiva" panose="03010101010201010101" pitchFamily="66" charset="0"/>
              </a:rPr>
              <a:t>Homework </a:t>
            </a:r>
            <a:r>
              <a:rPr lang="zh-CN" altLang="en-US" sz="5400" dirty="0">
                <a:solidFill>
                  <a:srgbClr val="FF0000"/>
                </a:solidFill>
                <a:latin typeface="Monotype Corsiva" panose="03010101010201010101" pitchFamily="66" charset="0"/>
                <a:sym typeface="Monotype Corsiva" panose="03010101010201010101" pitchFamily="66" charset="0"/>
              </a:rPr>
              <a:t/>
            </a:r>
            <a:br>
              <a:rPr lang="zh-CN" altLang="en-US" sz="5400" dirty="0">
                <a:solidFill>
                  <a:srgbClr val="FF0000"/>
                </a:solidFill>
                <a:latin typeface="Monotype Corsiva" panose="03010101010201010101" pitchFamily="66" charset="0"/>
                <a:sym typeface="Monotype Corsiva" panose="03010101010201010101" pitchFamily="66" charset="0"/>
              </a:rPr>
            </a:br>
            <a:endParaRPr lang="zh-CN" altLang="en-US" sz="5400" dirty="0">
              <a:solidFill>
                <a:srgbClr val="FF0000"/>
              </a:solidFill>
              <a:latin typeface="Monotype Corsiva" panose="03010101010201010101" pitchFamily="66" charset="0"/>
              <a:sym typeface="Monotype Corsiva" panose="03010101010201010101" pitchFamily="66" charset="0"/>
            </a:endParaRPr>
          </a:p>
        </p:txBody>
      </p:sp>
      <p:pic>
        <p:nvPicPr>
          <p:cNvPr id="230403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59632" y="3068960"/>
            <a:ext cx="6072187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404" name="Rectangle 3"/>
          <p:cNvSpPr>
            <a:spLocks noChangeArrowheads="1"/>
          </p:cNvSpPr>
          <p:nvPr/>
        </p:nvSpPr>
        <p:spPr bwMode="auto">
          <a:xfrm>
            <a:off x="179512" y="1772816"/>
            <a:ext cx="8866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i="1" dirty="0">
                <a:solidFill>
                  <a:srgbClr val="FF0000"/>
                </a:solidFill>
                <a:latin typeface="Monotype Corsiva" panose="03010101010201010101" pitchFamily="66" charset="0"/>
                <a:sym typeface="Times New Roman" panose="02020603050405020304" pitchFamily="18" charset="0"/>
              </a:rPr>
              <a:t>Complete the chart with information about you and a friend</a:t>
            </a:r>
            <a:r>
              <a:rPr lang="en-US" sz="2800" b="1" i="1" dirty="0">
                <a:solidFill>
                  <a:srgbClr val="000000"/>
                </a:solidFill>
                <a:latin typeface="Monotype Corsiva" panose="03010101010201010101" pitchFamily="66" charset="0"/>
                <a:sym typeface="Times New Roman" panose="02020603050405020304" pitchFamily="18" charset="0"/>
              </a:rPr>
              <a:t>.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3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404664"/>
            <a:ext cx="8229600" cy="1143000"/>
          </a:xfrm>
          <a:noFill/>
        </p:spPr>
        <p:txBody>
          <a:bodyPr/>
          <a:lstStyle/>
          <a:p>
            <a:r>
              <a:rPr lang="en-US" sz="6000" dirty="0">
                <a:latin typeface="Forte" panose="03060902040502070203" pitchFamily="66" charset="0"/>
                <a:ea typeface="华文彩云" panose="02010800040101010101" pitchFamily="2" charset="-122"/>
                <a:sym typeface="Arial Unicode MS" pitchFamily="2" charset="-122"/>
              </a:rPr>
              <a:t>A survey</a:t>
            </a:r>
            <a:endParaRPr lang="zh-CN" altLang="en-US" dirty="0"/>
          </a:p>
        </p:txBody>
      </p:sp>
      <p:sp>
        <p:nvSpPr>
          <p:cNvPr id="220164" name="内容占位符 4"/>
          <p:cNvSpPr>
            <a:spLocks noGrp="1" noChangeArrowheads="1"/>
          </p:cNvSpPr>
          <p:nvPr>
            <p:ph idx="4294967295"/>
          </p:nvPr>
        </p:nvSpPr>
        <p:spPr bwMode="auto">
          <a:xfrm>
            <a:off x="107504" y="1988840"/>
            <a:ext cx="8901113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US" dirty="0" smtClean="0">
                <a:latin typeface="Monotype Corsiva" panose="03010101010201010101" pitchFamily="66" charset="0"/>
                <a:sym typeface="Monotype Corsiva" panose="03010101010201010101" pitchFamily="66" charset="0"/>
              </a:rPr>
              <a:t>Please </a:t>
            </a:r>
            <a:r>
              <a:rPr lang="en-US" dirty="0">
                <a:latin typeface="Monotype Corsiva" panose="03010101010201010101" pitchFamily="66" charset="0"/>
                <a:sym typeface="Monotype Corsiva" panose="03010101010201010101" pitchFamily="66" charset="0"/>
              </a:rPr>
              <a:t>report  your result of the survey to the whole class</a:t>
            </a:r>
            <a:r>
              <a:rPr lang="en-US" dirty="0" smtClean="0">
                <a:latin typeface="Forte" panose="03060902040502070203" pitchFamily="66" charset="0"/>
                <a:sym typeface="Forte" panose="03060902040502070203" pitchFamily="66" charset="0"/>
              </a:rPr>
              <a:t>.</a:t>
            </a:r>
            <a:endParaRPr lang="zh-CN" altLang="en-US" dirty="0">
              <a:latin typeface="Forte" panose="03060902040502070203" pitchFamily="66" charset="0"/>
              <a:sym typeface="Forte" panose="03060902040502070203" pitchFamily="66" charset="0"/>
            </a:endParaRPr>
          </a:p>
        </p:txBody>
      </p:sp>
      <p:graphicFrame>
        <p:nvGraphicFramePr>
          <p:cNvPr id="220165" name="表格 6"/>
          <p:cNvGraphicFramePr>
            <a:graphicFrameLocks noGrp="1"/>
          </p:cNvGraphicFramePr>
          <p:nvPr/>
        </p:nvGraphicFramePr>
        <p:xfrm>
          <a:off x="827584" y="3140968"/>
          <a:ext cx="7000875" cy="1928813"/>
        </p:xfrm>
        <a:graphic>
          <a:graphicData uri="http://schemas.openxmlformats.org/drawingml/2006/table">
            <a:tbl>
              <a:tblPr/>
              <a:tblGrid>
                <a:gridCol w="2333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65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宋体" panose="02010600030101010101" pitchFamily="2" charset="-122"/>
                        </a:rPr>
                        <a:t>Friend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宋体" panose="02010600030101010101" pitchFamily="2" charset="-122"/>
                        </a:rPr>
                        <a:t>’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宋体" panose="02010600030101010101" pitchFamily="2" charset="-122"/>
                        </a:rPr>
                        <a:t>s name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3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宋体" panose="02010600030101010101" pitchFamily="2" charset="-122"/>
                        </a:rPr>
                        <a:t>Book</a:t>
                      </a: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TextBox 6"/>
          <p:cNvSpPr>
            <a:spLocks noChangeArrowheads="1"/>
          </p:cNvSpPr>
          <p:nvPr/>
        </p:nvSpPr>
        <p:spPr bwMode="auto">
          <a:xfrm>
            <a:off x="2483768" y="980728"/>
            <a:ext cx="475357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7200" b="1" dirty="0">
                <a:solidFill>
                  <a:srgbClr val="FF0000"/>
                </a:solidFill>
                <a:latin typeface="Monotype Corsiva" panose="03010101010201010101" pitchFamily="66" charset="0"/>
                <a:sym typeface="Monotype Corsiva" panose="03010101010201010101" pitchFamily="66" charset="0"/>
              </a:rPr>
              <a:t>Brainstorm</a:t>
            </a:r>
            <a:endParaRPr lang="en-US" altLang="zh-CN" sz="3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爆炸形 2 3"/>
          <p:cNvSpPr>
            <a:spLocks noChangeArrowheads="1"/>
          </p:cNvSpPr>
          <p:nvPr/>
        </p:nvSpPr>
        <p:spPr bwMode="auto">
          <a:xfrm>
            <a:off x="1928813" y="0"/>
            <a:ext cx="5572125" cy="1857375"/>
          </a:xfrm>
          <a:prstGeom prst="irregularSeal2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D8EEC6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22211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428625" y="642938"/>
            <a:ext cx="8229600" cy="1143000"/>
          </a:xfrm>
          <a:noFill/>
        </p:spPr>
        <p:txBody>
          <a:bodyPr/>
          <a:lstStyle/>
          <a:p>
            <a:r>
              <a:rPr lang="zh-CN" altLang="en-US" sz="4000" b="1" dirty="0"/>
              <a:t> </a:t>
            </a:r>
            <a:r>
              <a:rPr lang="en-US" sz="5400" b="1" dirty="0">
                <a:latin typeface="Monotype Corsiva" panose="03010101010201010101" pitchFamily="66" charset="0"/>
                <a:sym typeface="Monotype Corsiva" panose="03010101010201010101" pitchFamily="66" charset="0"/>
              </a:rPr>
              <a:t>Dr. </a:t>
            </a:r>
            <a:r>
              <a:rPr lang="en-US" sz="5400" b="1" dirty="0" smtClean="0">
                <a:latin typeface="Monotype Corsiva" panose="03010101010201010101" pitchFamily="66" charset="0"/>
                <a:sym typeface="Monotype Corsiva" panose="03010101010201010101" pitchFamily="66" charset="0"/>
              </a:rPr>
              <a:t>Known</a:t>
            </a:r>
            <a:endParaRPr lang="zh-CN" altLang="en-US" sz="4000" dirty="0">
              <a:solidFill>
                <a:srgbClr val="00B050"/>
              </a:solidFill>
            </a:endParaRPr>
          </a:p>
        </p:txBody>
      </p:sp>
      <p:pic>
        <p:nvPicPr>
          <p:cNvPr id="222212" name="内容占位符 4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928938" y="1916832"/>
            <a:ext cx="3500437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3" name="矩形 5"/>
          <p:cNvSpPr>
            <a:spLocks noChangeArrowheads="1"/>
          </p:cNvSpPr>
          <p:nvPr/>
        </p:nvSpPr>
        <p:spPr bwMode="auto">
          <a:xfrm>
            <a:off x="1000125" y="5500688"/>
            <a:ext cx="74295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5D8F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>
                <a:solidFill>
                  <a:srgbClr val="002060"/>
                </a:solidFill>
                <a:sym typeface="Calibri" panose="020F0502020204030204" pitchFamily="34" charset="0"/>
              </a:rPr>
              <a:t>I  have known … </a:t>
            </a:r>
            <a:endParaRPr lang="en-US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234" name="图片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60362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3235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4214813" y="548680"/>
            <a:ext cx="4371975" cy="1285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5400" b="1" dirty="0">
                <a:latin typeface="Monotype Corsiva" panose="03010101010201010101" pitchFamily="66" charset="0"/>
                <a:sym typeface="Monotype Corsiva" panose="03010101010201010101" pitchFamily="66" charset="0"/>
              </a:rPr>
              <a:t>                     </a:t>
            </a:r>
            <a:r>
              <a:rPr lang="en-US" sz="5400" b="1" dirty="0">
                <a:solidFill>
                  <a:srgbClr val="FF0000"/>
                </a:solidFill>
                <a:latin typeface="Monotype Corsiva" panose="03010101010201010101" pitchFamily="66" charset="0"/>
                <a:sym typeface="Monotype Corsiva" panose="03010101010201010101" pitchFamily="66" charset="0"/>
              </a:rPr>
              <a:t>Guessing</a:t>
            </a:r>
            <a:r>
              <a:rPr lang="en-US" sz="5400" b="1" dirty="0">
                <a:latin typeface="Monotype Corsiva" panose="03010101010201010101" pitchFamily="66" charset="0"/>
                <a:sym typeface="Monotype Corsiva" panose="03010101010201010101" pitchFamily="66" charset="0"/>
              </a:rPr>
              <a:t> </a:t>
            </a:r>
            <a:r>
              <a:rPr lang="en-US" sz="5400" b="1" dirty="0">
                <a:solidFill>
                  <a:srgbClr val="FF0000"/>
                </a:solidFill>
                <a:latin typeface="Monotype Corsiva" panose="03010101010201010101" pitchFamily="66" charset="0"/>
                <a:sym typeface="Monotype Corsiva" panose="03010101010201010101" pitchFamily="66" charset="0"/>
              </a:rPr>
              <a:t>game</a:t>
            </a:r>
            <a:r>
              <a:rPr lang="zh-CN" altLang="en-US" sz="5400" b="1" dirty="0">
                <a:solidFill>
                  <a:srgbClr val="FF0000"/>
                </a:solidFill>
                <a:latin typeface="Monotype Corsiva" panose="03010101010201010101" pitchFamily="66" charset="0"/>
                <a:sym typeface="Monotype Corsiva" panose="03010101010201010101" pitchFamily="66" charset="0"/>
              </a:rPr>
              <a:t/>
            </a:r>
            <a:br>
              <a:rPr lang="zh-CN" altLang="en-US" sz="5400" b="1" dirty="0">
                <a:solidFill>
                  <a:srgbClr val="FF0000"/>
                </a:solidFill>
                <a:latin typeface="Monotype Corsiva" panose="03010101010201010101" pitchFamily="66" charset="0"/>
                <a:sym typeface="Monotype Corsiva" panose="03010101010201010101" pitchFamily="66" charset="0"/>
              </a:rPr>
            </a:br>
            <a:endParaRPr lang="zh-CN" altLang="en-US" sz="5400" b="1" dirty="0">
              <a:solidFill>
                <a:srgbClr val="FF0000"/>
              </a:solidFill>
              <a:latin typeface="Monotype Corsiva" panose="03010101010201010101" pitchFamily="66" charset="0"/>
              <a:sym typeface="Monotype Corsiva" panose="03010101010201010101" pitchFamily="66" charset="0"/>
            </a:endParaRPr>
          </a:p>
        </p:txBody>
      </p:sp>
      <p:pic>
        <p:nvPicPr>
          <p:cNvPr id="22323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88" y="3071813"/>
            <a:ext cx="2803525" cy="3532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3237" name="TextBox 6"/>
          <p:cNvSpPr>
            <a:spLocks noChangeArrowheads="1"/>
          </p:cNvSpPr>
          <p:nvPr/>
        </p:nvSpPr>
        <p:spPr bwMode="auto">
          <a:xfrm>
            <a:off x="3347864" y="3071813"/>
            <a:ext cx="529607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solidFill>
                  <a:srgbClr val="FF0000"/>
                </a:solidFill>
                <a:latin typeface="Monotype Corsiva" panose="03010101010201010101" pitchFamily="66" charset="0"/>
                <a:sym typeface="Monotype Corsiva" panose="03010101010201010101" pitchFamily="66" charset="0"/>
              </a:rPr>
              <a:t>   What has happened </a:t>
            </a:r>
            <a:r>
              <a:rPr lang="en-US" sz="4400" dirty="0">
                <a:solidFill>
                  <a:srgbClr val="FF0000"/>
                </a:solidFill>
                <a:sym typeface="Calibri" panose="020F0502020204030204" pitchFamily="34" charset="0"/>
              </a:rPr>
              <a:t>?</a:t>
            </a:r>
            <a:endParaRPr lang="en-US" altLang="zh-CN" sz="2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3238" name="TextBox 7"/>
          <p:cNvSpPr>
            <a:spLocks noChangeArrowheads="1"/>
          </p:cNvSpPr>
          <p:nvPr/>
        </p:nvSpPr>
        <p:spPr bwMode="auto">
          <a:xfrm>
            <a:off x="3718173" y="4537794"/>
            <a:ext cx="43576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800" b="1" dirty="0">
                <a:solidFill>
                  <a:srgbClr val="FF0000"/>
                </a:solidFill>
                <a:latin typeface="Lucida Calligraphy" panose="03010101010101010101" pitchFamily="2" charset="0"/>
                <a:sym typeface="Lucida Calligraphy" panose="03010101010101010101" pitchFamily="2" charset="0"/>
              </a:rPr>
              <a:t>Who are they?</a:t>
            </a:r>
            <a:endParaRPr lang="en-US" altLang="zh-CN" sz="3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3239" name="右箭头 8"/>
          <p:cNvSpPr>
            <a:spLocks noChangeArrowheads="1"/>
          </p:cNvSpPr>
          <p:nvPr/>
        </p:nvSpPr>
        <p:spPr bwMode="auto">
          <a:xfrm>
            <a:off x="3214688" y="3071813"/>
            <a:ext cx="1000125" cy="857250"/>
          </a:xfrm>
          <a:prstGeom prst="rightArrow">
            <a:avLst>
              <a:gd name="adj1" fmla="val 50000"/>
              <a:gd name="adj2" fmla="val 4999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D8EEC6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23240" name="右箭头 9"/>
          <p:cNvSpPr>
            <a:spLocks noChangeArrowheads="1"/>
          </p:cNvSpPr>
          <p:nvPr/>
        </p:nvSpPr>
        <p:spPr bwMode="auto">
          <a:xfrm>
            <a:off x="3214688" y="5000625"/>
            <a:ext cx="1000125" cy="785813"/>
          </a:xfrm>
          <a:prstGeom prst="rightArrow">
            <a:avLst>
              <a:gd name="adj1" fmla="val 50000"/>
              <a:gd name="adj2" fmla="val 5001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D8EEC6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258" name="图片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8144" y="330993"/>
            <a:ext cx="2928937" cy="262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4259" name="五边形 3"/>
          <p:cNvSpPr>
            <a:spLocks noChangeArrowheads="1"/>
          </p:cNvSpPr>
          <p:nvPr/>
        </p:nvSpPr>
        <p:spPr bwMode="auto">
          <a:xfrm>
            <a:off x="428625" y="1143000"/>
            <a:ext cx="4929188" cy="1000125"/>
          </a:xfrm>
          <a:prstGeom prst="homePlate">
            <a:avLst>
              <a:gd name="adj" fmla="val 6468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FF00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24260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611561" y="548680"/>
            <a:ext cx="4603378" cy="1439863"/>
          </a:xfrm>
          <a:noFill/>
        </p:spPr>
        <p:txBody>
          <a:bodyPr/>
          <a:lstStyle/>
          <a:p>
            <a:pPr algn="l"/>
            <a:r>
              <a:rPr lang="en-US" sz="6000" b="1" i="1" dirty="0" smtClean="0">
                <a:solidFill>
                  <a:srgbClr val="FF0000"/>
                </a:solidFill>
              </a:rPr>
              <a:t>Have </a:t>
            </a:r>
            <a:r>
              <a:rPr lang="en-US" sz="6000" b="1" i="1" dirty="0">
                <a:solidFill>
                  <a:srgbClr val="FF0000"/>
                </a:solidFill>
              </a:rPr>
              <a:t>a race!</a:t>
            </a:r>
            <a:endParaRPr lang="zh-CN" altLang="en-US" sz="6000" b="1" i="1" dirty="0">
              <a:solidFill>
                <a:srgbClr val="FF0000"/>
              </a:solidFill>
            </a:endParaRPr>
          </a:p>
        </p:txBody>
      </p:sp>
      <p:sp>
        <p:nvSpPr>
          <p:cNvPr id="224261" name="内容占位符 2"/>
          <p:cNvSpPr>
            <a:spLocks noGrp="1" noChangeArrowheads="1"/>
          </p:cNvSpPr>
          <p:nvPr>
            <p:ph idx="4294967295"/>
          </p:nvPr>
        </p:nvSpPr>
        <p:spPr bwMode="auto">
          <a:xfrm>
            <a:off x="107504" y="2708920"/>
            <a:ext cx="8820472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Questions: </a:t>
            </a:r>
            <a:endParaRPr lang="zh-CN" altLang="en-US" sz="4000" dirty="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1. What does Robinson Crusoe wait for?</a:t>
            </a:r>
            <a:endParaRPr lang="zh-CN" altLang="en-US" sz="4000" dirty="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2. Why does Robinson Crusoe call the man Friday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?</a:t>
            </a:r>
            <a:endParaRPr lang="zh-CN" altLang="en-US" sz="4000" dirty="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908720"/>
            <a:ext cx="5762625" cy="358775"/>
          </a:xfrm>
          <a:noFill/>
        </p:spPr>
        <p:txBody>
          <a:bodyPr/>
          <a:lstStyle/>
          <a:p>
            <a:pPr algn="l"/>
            <a:r>
              <a:rPr lang="en-US" sz="6000" b="1" dirty="0" smtClean="0">
                <a:solidFill>
                  <a:srgbClr val="FF0000"/>
                </a:solidFill>
              </a:rPr>
              <a:t>Read </a:t>
            </a:r>
            <a:r>
              <a:rPr lang="en-US" sz="6000" b="1" dirty="0">
                <a:solidFill>
                  <a:srgbClr val="FF0000"/>
                </a:solidFill>
              </a:rPr>
              <a:t>and Find</a:t>
            </a:r>
            <a:endParaRPr lang="zh-CN" altLang="en-US" sz="4800" b="1" dirty="0">
              <a:solidFill>
                <a:srgbClr val="FF0000"/>
              </a:solidFill>
            </a:endParaRPr>
          </a:p>
        </p:txBody>
      </p:sp>
      <p:sp>
        <p:nvSpPr>
          <p:cNvPr id="225283" name="内容占位符 2"/>
          <p:cNvSpPr>
            <a:spLocks noGrp="1" noChangeArrowheads="1"/>
          </p:cNvSpPr>
          <p:nvPr>
            <p:ph idx="4294967295"/>
          </p:nvPr>
        </p:nvSpPr>
        <p:spPr bwMode="auto">
          <a:xfrm>
            <a:off x="428625" y="1535113"/>
            <a:ext cx="7816850" cy="4919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C5D8F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3600" b="1" i="1" dirty="0">
                <a:solidFill>
                  <a:srgbClr val="FF0000"/>
                </a:solidFill>
              </a:rPr>
              <a:t>You can use these to shoot things:</a:t>
            </a:r>
            <a:endParaRPr lang="zh-CN" altLang="en-US" sz="3600" b="1" i="1" dirty="0">
              <a:solidFill>
                <a:srgbClr val="FF0000"/>
              </a:solidFill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3600" b="1" i="1" dirty="0">
                <a:solidFill>
                  <a:srgbClr val="FF0000"/>
                </a:solidFill>
              </a:rPr>
              <a:t>Something you use to travel in the sea:</a:t>
            </a:r>
            <a:endParaRPr lang="zh-CN" altLang="en-US" sz="3600" b="1" i="1" dirty="0">
              <a:solidFill>
                <a:srgbClr val="FF0000"/>
              </a:solidFill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3600" b="1" i="1" dirty="0">
                <a:solidFill>
                  <a:srgbClr val="FF0000"/>
                </a:solidFill>
              </a:rPr>
              <a:t>A piece of land in the middle of the sea:</a:t>
            </a:r>
            <a:endParaRPr lang="zh-CN" altLang="en-US" sz="3600" b="1" i="1" dirty="0">
              <a:solidFill>
                <a:srgbClr val="FF0000"/>
              </a:solidFill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3600" b="1" i="1" dirty="0">
                <a:solidFill>
                  <a:srgbClr val="FF0000"/>
                </a:solidFill>
              </a:rPr>
              <a:t>You can use these to cut things:</a:t>
            </a:r>
            <a:endParaRPr lang="zh-CN" altLang="en-US" sz="3600" b="1" i="1" dirty="0">
              <a:solidFill>
                <a:srgbClr val="FF0000"/>
              </a:solidFill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3600" b="1" i="1" dirty="0">
                <a:solidFill>
                  <a:srgbClr val="FF0000"/>
                </a:solidFill>
              </a:rPr>
              <a:t>Signs left behind by someone or something</a:t>
            </a:r>
            <a:r>
              <a:rPr lang="en-US" sz="3600" b="1" i="1" dirty="0" smtClean="0">
                <a:solidFill>
                  <a:srgbClr val="FF0000"/>
                </a:solidFill>
              </a:rPr>
              <a:t>:</a:t>
            </a:r>
            <a:endParaRPr lang="zh-CN" altLang="en-US" sz="3600" b="1" i="1" dirty="0">
              <a:solidFill>
                <a:srgbClr val="FF0000"/>
              </a:solidFill>
            </a:endParaRPr>
          </a:p>
        </p:txBody>
      </p:sp>
      <p:sp>
        <p:nvSpPr>
          <p:cNvPr id="225284" name="下箭头 3"/>
          <p:cNvSpPr>
            <a:spLocks noChangeArrowheads="1"/>
          </p:cNvSpPr>
          <p:nvPr/>
        </p:nvSpPr>
        <p:spPr bwMode="auto">
          <a:xfrm>
            <a:off x="6013450" y="0"/>
            <a:ext cx="928688" cy="1571625"/>
          </a:xfrm>
          <a:prstGeom prst="downArrow">
            <a:avLst>
              <a:gd name="adj1" fmla="val 50000"/>
              <a:gd name="adj2" fmla="val 5001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FF00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25285" name="矩形 5"/>
          <p:cNvSpPr>
            <a:spLocks noChangeArrowheads="1"/>
          </p:cNvSpPr>
          <p:nvPr/>
        </p:nvSpPr>
        <p:spPr bwMode="auto">
          <a:xfrm>
            <a:off x="7429499" y="1597025"/>
            <a:ext cx="128587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5D8F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0000"/>
                </a:solidFill>
                <a:sym typeface="Calibri" panose="020F0502020204030204" pitchFamily="34" charset="0"/>
              </a:rPr>
              <a:t>gun</a:t>
            </a:r>
            <a:endParaRPr lang="en-US" altLang="zh-CN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5286" name="矩形 6"/>
          <p:cNvSpPr>
            <a:spLocks noChangeArrowheads="1"/>
          </p:cNvSpPr>
          <p:nvPr/>
        </p:nvSpPr>
        <p:spPr bwMode="auto">
          <a:xfrm>
            <a:off x="1972592" y="2852936"/>
            <a:ext cx="128587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5D8F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0000"/>
                </a:solidFill>
                <a:sym typeface="Calibri" panose="020F0502020204030204" pitchFamily="34" charset="0"/>
              </a:rPr>
              <a:t>ship</a:t>
            </a:r>
            <a:endParaRPr lang="en-US" altLang="zh-CN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5287" name="矩形 7"/>
          <p:cNvSpPr>
            <a:spLocks noChangeArrowheads="1"/>
          </p:cNvSpPr>
          <p:nvPr/>
        </p:nvSpPr>
        <p:spPr bwMode="auto">
          <a:xfrm>
            <a:off x="1928812" y="4005064"/>
            <a:ext cx="128587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5D8F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0000"/>
                </a:solidFill>
                <a:sym typeface="Calibri" panose="020F0502020204030204" pitchFamily="34" charset="0"/>
              </a:rPr>
              <a:t>island</a:t>
            </a:r>
            <a:endParaRPr lang="en-US" altLang="zh-CN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5288" name="矩形 8"/>
          <p:cNvSpPr>
            <a:spLocks noChangeArrowheads="1"/>
          </p:cNvSpPr>
          <p:nvPr/>
        </p:nvSpPr>
        <p:spPr bwMode="auto">
          <a:xfrm>
            <a:off x="7092280" y="4725144"/>
            <a:ext cx="128587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5D8F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0000"/>
                </a:solidFill>
                <a:sym typeface="Calibri" panose="020F0502020204030204" pitchFamily="34" charset="0"/>
              </a:rPr>
              <a:t>knife</a:t>
            </a:r>
            <a:endParaRPr lang="en-US" altLang="zh-CN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5289" name="矩形 9"/>
          <p:cNvSpPr>
            <a:spLocks noChangeArrowheads="1"/>
          </p:cNvSpPr>
          <p:nvPr/>
        </p:nvSpPr>
        <p:spPr bwMode="auto">
          <a:xfrm>
            <a:off x="3214687" y="5877272"/>
            <a:ext cx="128587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5D8F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0000"/>
                </a:solidFill>
                <a:sym typeface="Calibri" panose="020F0502020204030204" pitchFamily="34" charset="0"/>
              </a:rPr>
              <a:t>mark</a:t>
            </a:r>
            <a:endParaRPr lang="en-US" altLang="zh-CN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28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28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28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28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9" dur="500"/>
                                        <p:tgtEl>
                                          <p:spTgt spid="2252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4" dur="500"/>
                                        <p:tgtEl>
                                          <p:spTgt spid="2252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528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528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5" grpId="0" build="allAtOnce" bldLvl="0"/>
      <p:bldP spid="225286" grpId="0" build="allAtOnce" bldLvl="0"/>
      <p:bldP spid="225287" grpId="0" build="allAtOnce" bldLvl="0"/>
      <p:bldP spid="225288" grpId="0" build="allAtOnce" bldLvl="0"/>
      <p:bldP spid="225289" grpId="0" build="allAtOnce" bldLvl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6306" name="Group 2"/>
          <p:cNvGrpSpPr/>
          <p:nvPr/>
        </p:nvGrpSpPr>
        <p:grpSpPr bwMode="auto">
          <a:xfrm>
            <a:off x="3071813" y="3286125"/>
            <a:ext cx="3357562" cy="1096963"/>
            <a:chOff x="0" y="0"/>
            <a:chExt cx="3071834" cy="1096983"/>
          </a:xfrm>
        </p:grpSpPr>
        <p:sp>
          <p:nvSpPr>
            <p:cNvPr id="226307" name="矩形 4"/>
            <p:cNvSpPr>
              <a:spLocks noChangeArrowheads="1"/>
            </p:cNvSpPr>
            <p:nvPr/>
          </p:nvSpPr>
          <p:spPr bwMode="auto">
            <a:xfrm>
              <a:off x="500066" y="142876"/>
              <a:ext cx="2357454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i="1">
                  <a:solidFill>
                    <a:srgbClr val="5F497A"/>
                  </a:solidFill>
                  <a:sym typeface="Calibri" panose="020F0502020204030204" pitchFamily="34" charset="0"/>
                </a:rPr>
                <a:t>Robinson Crusoe</a:t>
              </a:r>
              <a:endParaRPr lang="en-US" altLang="zh-CN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6308" name="椭圆 5"/>
            <p:cNvSpPr>
              <a:spLocks noChangeArrowheads="1"/>
            </p:cNvSpPr>
            <p:nvPr/>
          </p:nvSpPr>
          <p:spPr bwMode="auto">
            <a:xfrm>
              <a:off x="0" y="0"/>
              <a:ext cx="3071834" cy="857256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395E8A"/>
              </a:solidFill>
              <a:rou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>
                <a:solidFill>
                  <a:srgbClr val="D8EEC6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26309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235742" y="214313"/>
            <a:ext cx="8686800" cy="1143000"/>
          </a:xfrm>
          <a:noFill/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Monotype Corsiva" panose="03010101010201010101" pitchFamily="66" charset="0"/>
                <a:sym typeface="Monotype Corsiva" panose="03010101010201010101" pitchFamily="66" charset="0"/>
              </a:rPr>
              <a:t>Try to find the sentences using the words </a:t>
            </a:r>
            <a:endParaRPr lang="zh-CN" altLang="en-US" dirty="0"/>
          </a:p>
        </p:txBody>
      </p:sp>
      <p:grpSp>
        <p:nvGrpSpPr>
          <p:cNvPr id="226310" name="Group 6"/>
          <p:cNvGrpSpPr/>
          <p:nvPr/>
        </p:nvGrpSpPr>
        <p:grpSpPr bwMode="auto">
          <a:xfrm>
            <a:off x="785813" y="3286125"/>
            <a:ext cx="1428750" cy="857250"/>
            <a:chOff x="0" y="0"/>
            <a:chExt cx="1428760" cy="857256"/>
          </a:xfrm>
        </p:grpSpPr>
        <p:sp>
          <p:nvSpPr>
            <p:cNvPr id="226311" name="椭圆 3"/>
            <p:cNvSpPr>
              <a:spLocks noChangeArrowheads="1"/>
            </p:cNvSpPr>
            <p:nvPr/>
          </p:nvSpPr>
          <p:spPr bwMode="auto">
            <a:xfrm>
              <a:off x="0" y="0"/>
              <a:ext cx="1428760" cy="857256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rgbClr val="395E8A"/>
              </a:solidFill>
              <a:rou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>
                <a:solidFill>
                  <a:srgbClr val="D8EEC6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26312" name="矩形 6"/>
            <p:cNvSpPr>
              <a:spLocks noChangeArrowheads="1"/>
            </p:cNvSpPr>
            <p:nvPr/>
          </p:nvSpPr>
          <p:spPr bwMode="auto">
            <a:xfrm>
              <a:off x="214314" y="142876"/>
              <a:ext cx="1000132" cy="52322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FF0000"/>
                  </a:solidFill>
                  <a:sym typeface="Calibri" panose="020F0502020204030204" pitchFamily="34" charset="0"/>
                </a:rPr>
                <a:t>ship</a:t>
              </a:r>
              <a:endParaRPr lang="en-US" altLang="zh-CN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226313" name="Group 9"/>
          <p:cNvGrpSpPr/>
          <p:nvPr/>
        </p:nvGrpSpPr>
        <p:grpSpPr bwMode="auto">
          <a:xfrm>
            <a:off x="3714750" y="1357313"/>
            <a:ext cx="1857375" cy="1000125"/>
            <a:chOff x="0" y="0"/>
            <a:chExt cx="1428760" cy="857256"/>
          </a:xfrm>
        </p:grpSpPr>
        <p:sp>
          <p:nvSpPr>
            <p:cNvPr id="226314" name="椭圆 7"/>
            <p:cNvSpPr>
              <a:spLocks noChangeArrowheads="1"/>
            </p:cNvSpPr>
            <p:nvPr/>
          </p:nvSpPr>
          <p:spPr bwMode="auto">
            <a:xfrm>
              <a:off x="0" y="0"/>
              <a:ext cx="1428760" cy="857256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rgbClr val="395E8A"/>
              </a:solidFill>
              <a:rou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>
                <a:solidFill>
                  <a:srgbClr val="D8EEC6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26315" name="矩形 8"/>
            <p:cNvSpPr>
              <a:spLocks noChangeArrowheads="1"/>
            </p:cNvSpPr>
            <p:nvPr/>
          </p:nvSpPr>
          <p:spPr bwMode="auto">
            <a:xfrm>
              <a:off x="219808" y="244931"/>
              <a:ext cx="890228" cy="44847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sym typeface="Calibri" panose="020F0502020204030204" pitchFamily="34" charset="0"/>
                </a:rPr>
                <a:t>   </a:t>
              </a:r>
              <a:r>
                <a:rPr lang="en-US" sz="2800" b="1">
                  <a:solidFill>
                    <a:srgbClr val="FF0000"/>
                  </a:solidFill>
                  <a:sym typeface="Calibri" panose="020F0502020204030204" pitchFamily="34" charset="0"/>
                </a:rPr>
                <a:t>gun</a:t>
              </a:r>
              <a:endParaRPr lang="en-US" altLang="zh-CN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226316" name="Group 12"/>
          <p:cNvGrpSpPr/>
          <p:nvPr/>
        </p:nvGrpSpPr>
        <p:grpSpPr bwMode="auto">
          <a:xfrm>
            <a:off x="2428875" y="5072063"/>
            <a:ext cx="1428750" cy="857250"/>
            <a:chOff x="0" y="0"/>
            <a:chExt cx="1428760" cy="857256"/>
          </a:xfrm>
        </p:grpSpPr>
        <p:sp>
          <p:nvSpPr>
            <p:cNvPr id="226317" name="椭圆 9"/>
            <p:cNvSpPr>
              <a:spLocks noChangeArrowheads="1"/>
            </p:cNvSpPr>
            <p:nvPr/>
          </p:nvSpPr>
          <p:spPr bwMode="auto">
            <a:xfrm>
              <a:off x="0" y="0"/>
              <a:ext cx="1428760" cy="857256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rgbClr val="395E8A"/>
              </a:solidFill>
              <a:rou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>
                <a:solidFill>
                  <a:srgbClr val="D8EEC6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26318" name="矩形 10"/>
            <p:cNvSpPr>
              <a:spLocks noChangeArrowheads="1"/>
            </p:cNvSpPr>
            <p:nvPr/>
          </p:nvSpPr>
          <p:spPr bwMode="auto">
            <a:xfrm>
              <a:off x="285752" y="214314"/>
              <a:ext cx="926985" cy="52322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FF0000"/>
                  </a:solidFill>
                  <a:sym typeface="Calibri" panose="020F0502020204030204" pitchFamily="34" charset="0"/>
                </a:rPr>
                <a:t>knife</a:t>
              </a:r>
              <a:endParaRPr lang="en-US" altLang="zh-CN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26319" name="椭圆 11"/>
          <p:cNvSpPr>
            <a:spLocks noChangeArrowheads="1"/>
          </p:cNvSpPr>
          <p:nvPr/>
        </p:nvSpPr>
        <p:spPr bwMode="auto">
          <a:xfrm>
            <a:off x="5500688" y="5214938"/>
            <a:ext cx="1428750" cy="8572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rou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FF0000"/>
                </a:solidFill>
                <a:sym typeface="Calibri" panose="020F0502020204030204" pitchFamily="34" charset="0"/>
              </a:rPr>
              <a:t>mark</a:t>
            </a:r>
            <a:endParaRPr lang="en-US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6320" name="椭圆 12"/>
          <p:cNvSpPr>
            <a:spLocks noChangeArrowheads="1"/>
          </p:cNvSpPr>
          <p:nvPr/>
        </p:nvSpPr>
        <p:spPr bwMode="auto">
          <a:xfrm>
            <a:off x="7215188" y="3286125"/>
            <a:ext cx="1643062" cy="8572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rou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FF0000"/>
                </a:solidFill>
                <a:sym typeface="Calibri" panose="020F0502020204030204" pitchFamily="34" charset="0"/>
              </a:rPr>
              <a:t>island</a:t>
            </a:r>
            <a:endParaRPr lang="en-US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6321" name="直接箭头连接符 19"/>
          <p:cNvSpPr>
            <a:spLocks noChangeShapeType="1"/>
          </p:cNvSpPr>
          <p:nvPr/>
        </p:nvSpPr>
        <p:spPr bwMode="auto">
          <a:xfrm rot="5400000" flipH="1" flipV="1">
            <a:off x="4286250" y="2784475"/>
            <a:ext cx="714375" cy="3175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round/>
                <a:tailEnd type="arrow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6322" name="直接箭头连接符 20"/>
          <p:cNvSpPr>
            <a:spLocks noChangeShapeType="1"/>
          </p:cNvSpPr>
          <p:nvPr/>
        </p:nvSpPr>
        <p:spPr bwMode="auto">
          <a:xfrm rot="10800000">
            <a:off x="2357438" y="3714750"/>
            <a:ext cx="714375" cy="1588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round/>
                <a:tailEnd type="arrow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6323" name="直接箭头连接符 22"/>
          <p:cNvSpPr>
            <a:spLocks noChangeShapeType="1"/>
          </p:cNvSpPr>
          <p:nvPr/>
        </p:nvSpPr>
        <p:spPr bwMode="auto">
          <a:xfrm>
            <a:off x="6500813" y="3714750"/>
            <a:ext cx="714375" cy="1588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round/>
                <a:tailEnd type="arrow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6324" name="直接箭头连接符 24"/>
          <p:cNvSpPr>
            <a:spLocks noChangeShapeType="1"/>
          </p:cNvSpPr>
          <p:nvPr/>
        </p:nvSpPr>
        <p:spPr bwMode="auto">
          <a:xfrm rot="5400000">
            <a:off x="3643313" y="4214812"/>
            <a:ext cx="642938" cy="500063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round/>
                <a:tailEnd type="arrow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6325" name="上箭头 21"/>
          <p:cNvSpPr>
            <a:spLocks noChangeArrowheads="1"/>
          </p:cNvSpPr>
          <p:nvPr/>
        </p:nvSpPr>
        <p:spPr bwMode="auto">
          <a:xfrm>
            <a:off x="4357688" y="2357438"/>
            <a:ext cx="500062" cy="785812"/>
          </a:xfrm>
          <a:prstGeom prst="upArrow">
            <a:avLst>
              <a:gd name="adj1" fmla="val 50000"/>
              <a:gd name="adj2" fmla="val 5000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D8EEC6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26326" name="右箭头 26"/>
          <p:cNvSpPr>
            <a:spLocks noChangeArrowheads="1"/>
          </p:cNvSpPr>
          <p:nvPr/>
        </p:nvSpPr>
        <p:spPr bwMode="auto">
          <a:xfrm>
            <a:off x="6429375" y="3429000"/>
            <a:ext cx="785813" cy="428625"/>
          </a:xfrm>
          <a:prstGeom prst="rightArrow">
            <a:avLst>
              <a:gd name="adj1" fmla="val 50000"/>
              <a:gd name="adj2" fmla="val 4997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D8EEC6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26327" name="左箭头 28"/>
          <p:cNvSpPr>
            <a:spLocks noChangeArrowheads="1"/>
          </p:cNvSpPr>
          <p:nvPr/>
        </p:nvSpPr>
        <p:spPr bwMode="auto">
          <a:xfrm>
            <a:off x="2286000" y="3429000"/>
            <a:ext cx="714375" cy="428625"/>
          </a:xfrm>
          <a:prstGeom prst="leftArrow">
            <a:avLst>
              <a:gd name="adj1" fmla="val 50000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D8EEC6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26328" name="下箭头 29"/>
          <p:cNvSpPr>
            <a:spLocks noChangeArrowheads="1"/>
          </p:cNvSpPr>
          <p:nvPr/>
        </p:nvSpPr>
        <p:spPr bwMode="auto">
          <a:xfrm rot="2165999">
            <a:off x="3568700" y="4059238"/>
            <a:ext cx="571500" cy="1143000"/>
          </a:xfrm>
          <a:prstGeom prst="downArrow">
            <a:avLst>
              <a:gd name="adj1" fmla="val 50000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D8EEC6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26329" name="下箭头 30"/>
          <p:cNvSpPr>
            <a:spLocks noChangeArrowheads="1"/>
          </p:cNvSpPr>
          <p:nvPr/>
        </p:nvSpPr>
        <p:spPr bwMode="auto">
          <a:xfrm rot="19132225">
            <a:off x="5264150" y="4106863"/>
            <a:ext cx="571500" cy="1236662"/>
          </a:xfrm>
          <a:prstGeom prst="downArrow">
            <a:avLst>
              <a:gd name="adj1" fmla="val 50000"/>
              <a:gd name="adj2" fmla="val 5003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D8EEC6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26330" name="TextBox 31"/>
          <p:cNvSpPr>
            <a:spLocks noChangeArrowheads="1"/>
          </p:cNvSpPr>
          <p:nvPr/>
        </p:nvSpPr>
        <p:spPr bwMode="auto">
          <a:xfrm>
            <a:off x="3571875" y="3357563"/>
            <a:ext cx="36433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sym typeface="Calibri" panose="020F0502020204030204" pitchFamily="34" charset="0"/>
              </a:rPr>
              <a:t>Robinson  Crusoe</a:t>
            </a:r>
            <a:endParaRPr lang="en-US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矩形 4"/>
          <p:cNvSpPr>
            <a:spLocks noChangeArrowheads="1"/>
          </p:cNvSpPr>
          <p:nvPr/>
        </p:nvSpPr>
        <p:spPr bwMode="auto">
          <a:xfrm>
            <a:off x="285750" y="2143125"/>
            <a:ext cx="8429625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D8EEC6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27332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385762" y="404664"/>
            <a:ext cx="8229600" cy="1143000"/>
          </a:xfrm>
          <a:noFill/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  <a:latin typeface="Monotype Corsiva" panose="03010101010201010101" pitchFamily="66" charset="0"/>
                <a:sym typeface="Monotype Corsiva" panose="03010101010201010101" pitchFamily="66" charset="0"/>
              </a:rPr>
              <a:t>island</a:t>
            </a:r>
            <a:endParaRPr lang="zh-CN" altLang="en-US" dirty="0"/>
          </a:p>
        </p:txBody>
      </p:sp>
      <p:sp>
        <p:nvSpPr>
          <p:cNvPr id="227333" name="内容占位符 2"/>
          <p:cNvSpPr>
            <a:spLocks noGrp="1" noChangeArrowheads="1"/>
          </p:cNvSpPr>
          <p:nvPr>
            <p:ph idx="4294967295"/>
          </p:nvPr>
        </p:nvSpPr>
        <p:spPr bwMode="auto">
          <a:xfrm>
            <a:off x="385762" y="1844825"/>
            <a:ext cx="8434710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4400" dirty="0">
                <a:solidFill>
                  <a:srgbClr val="595959"/>
                </a:solidFill>
                <a:latin typeface="Monotype Corsiva" panose="03010101010201010101" pitchFamily="66" charset="0"/>
                <a:sym typeface="Monotype Corsiva" panose="03010101010201010101" pitchFamily="66" charset="0"/>
              </a:rPr>
              <a:t>When I first arrived on this island, I had nothing.( place)</a:t>
            </a:r>
            <a:endParaRPr lang="zh-CN" altLang="en-US" sz="4400" dirty="0">
              <a:solidFill>
                <a:srgbClr val="595959"/>
              </a:solidFill>
              <a:latin typeface="Monotype Corsiva" panose="03010101010201010101" pitchFamily="66" charset="0"/>
              <a:sym typeface="Monotype Corsiva" panose="03010101010201010101" pitchFamily="66" charset="0"/>
            </a:endParaRPr>
          </a:p>
          <a:p>
            <a:r>
              <a:rPr lang="en-US" sz="4400" dirty="0">
                <a:solidFill>
                  <a:srgbClr val="595959"/>
                </a:solidFill>
                <a:latin typeface="Monotype Corsiva" panose="03010101010201010101" pitchFamily="66" charset="0"/>
                <a:sym typeface="Monotype Corsiva" panose="03010101010201010101" pitchFamily="66" charset="0"/>
              </a:rPr>
              <a:t>Who else on the island?( refer to some characters</a:t>
            </a:r>
            <a:r>
              <a:rPr lang="en-US" sz="4400" dirty="0" smtClean="0">
                <a:solidFill>
                  <a:srgbClr val="595959"/>
                </a:solidFill>
                <a:latin typeface="Monotype Corsiva" panose="03010101010201010101" pitchFamily="66" charset="0"/>
                <a:sym typeface="Monotype Corsiva" panose="03010101010201010101" pitchFamily="66" charset="0"/>
              </a:rPr>
              <a:t>) </a:t>
            </a:r>
            <a:endParaRPr lang="zh-CN" altLang="en-US" dirty="0"/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WWW.2PPT.COM&#10;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263</Words>
  <Application>Microsoft Office PowerPoint</Application>
  <PresentationFormat>全屏显示(4:3)</PresentationFormat>
  <Paragraphs>49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3" baseType="lpstr">
      <vt:lpstr>Arial Unicode MS</vt:lpstr>
      <vt:lpstr>华文彩云</vt:lpstr>
      <vt:lpstr>宋体</vt:lpstr>
      <vt:lpstr>微软雅黑</vt:lpstr>
      <vt:lpstr>Arial</vt:lpstr>
      <vt:lpstr>Calibri</vt:lpstr>
      <vt:lpstr>Forte</vt:lpstr>
      <vt:lpstr>Lucida Calligraphy</vt:lpstr>
      <vt:lpstr>Monotype Corsiva</vt:lpstr>
      <vt:lpstr>Times New Roman</vt:lpstr>
      <vt:lpstr>WWW.2PPT.COM
</vt:lpstr>
      <vt:lpstr>Unit 8 Have you read Treasure Island yet?</vt:lpstr>
      <vt:lpstr>A survey</vt:lpstr>
      <vt:lpstr>PowerPoint 演示文稿</vt:lpstr>
      <vt:lpstr> Dr. Known</vt:lpstr>
      <vt:lpstr>                     Guessing game </vt:lpstr>
      <vt:lpstr>Have a race!</vt:lpstr>
      <vt:lpstr>Read and Find</vt:lpstr>
      <vt:lpstr>Try to find the sentences using the words </vt:lpstr>
      <vt:lpstr>island</vt:lpstr>
      <vt:lpstr>gun &amp;knife</vt:lpstr>
      <vt:lpstr>ship</vt:lpstr>
      <vt:lpstr> Homework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2017-10-22T01:42:00Z</dcterms:created>
  <dcterms:modified xsi:type="dcterms:W3CDTF">2023-01-17T00:12:47Z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FBD2010412404397BD100A5499B011AA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