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63" r:id="rId3"/>
    <p:sldId id="264" r:id="rId4"/>
    <p:sldId id="330" r:id="rId5"/>
    <p:sldId id="331" r:id="rId6"/>
    <p:sldId id="338" r:id="rId7"/>
    <p:sldId id="332" r:id="rId8"/>
    <p:sldId id="323" r:id="rId9"/>
    <p:sldId id="333" r:id="rId10"/>
    <p:sldId id="324" r:id="rId11"/>
    <p:sldId id="334" r:id="rId12"/>
    <p:sldId id="335" r:id="rId13"/>
    <p:sldId id="336" r:id="rId14"/>
    <p:sldId id="320" r:id="rId15"/>
    <p:sldId id="328" r:id="rId16"/>
    <p:sldId id="329" r:id="rId17"/>
    <p:sldId id="33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37197A6-CDC4-4380-9E1D-9A85375B7A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16B30E-D69B-42B1-9C98-65CBFDEF17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A0F036D2-1330-4D83-B55D-D1AC30B99753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6B30E-D69B-42B1-9C98-65CBFDEF175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E1BCFD6D-1915-4518-B540-30F3EF483C13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668156C-FF48-44F3-ACFC-D295E69867BB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A380A645-6398-418E-9366-D1FAE48F58F4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2638CE8-41B1-476F-9356-B2E59985F13E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1CC2-3738-4CAD-93D3-8A75CE22B2A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D9F9-ADBD-4FD3-8B34-591CC73B9C2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FB34-1B24-4340-A02B-68E8EBEF387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FF67-743F-4F08-9357-2D3E4B0475D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478A-16FE-4750-8A72-E017F295979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D828-083F-49E6-902E-29B7502A0A5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D65D-AD45-4E92-AC0D-0AC7D9679E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DCCC-FFEA-4468-AFD8-632D8143C96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AF85-2340-4CC9-88CB-065410A5A8E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6E7A-FFC0-4DB1-A482-31C9C59F6D8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5A2A-5942-4C63-8EAD-C8A41FD3DC2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35FCD6-BBB1-424C-B6DD-0AE8344A7DDC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3&#35838;&#26102;&#21442;&#32771;&#35838;&#20214;\T.mp3" TargetMode="External"/><Relationship Id="rId1" Type="http://schemas.microsoft.com/office/2007/relationships/media" Target="file:///C:\Documents%20and%20Settings\Administrator\&#26700;&#38754;\&#38485;&#26053;&#29256;&#19977;&#19978;3\&#35838;&#20214;\Unit3%20&#31532;3&#35838;&#26102;&#21442;&#32771;&#35838;&#20214;\T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C:\Documents%20and%20Settings\Administrator\&#26700;&#38754;\&#38485;&#26053;&#29256;&#19977;&#19978;3\&#35838;&#20214;\Unit3%20&#31532;3&#35838;&#26102;&#21442;&#32771;&#35838;&#20214;\Unit3PartCListenandtick&#35838;&#25991;&#24405;&#38899;.mp3" TargetMode="External"/><Relationship Id="rId1" Type="http://schemas.microsoft.com/office/2007/relationships/media" Target="file:///C:\Documents%20and%20Settings\Administrator\&#26700;&#38754;\&#38485;&#26053;&#29256;&#19977;&#19978;3\&#35838;&#20214;\Unit3%20&#31532;3&#35838;&#26102;&#21442;&#32771;&#35838;&#20214;\Unit3PartCListenandtick&#35838;&#25991;&#24405;&#3889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3&#35838;&#26102;&#21442;&#32771;&#35838;&#20214;\Unit3PartCListenandnumber&#35838;&#25991;&#24405;&#38899;.mp3" TargetMode="External"/><Relationship Id="rId1" Type="http://schemas.microsoft.com/office/2007/relationships/media" Target="file:///C:\Documents%20and%20Settings\Administrator\&#26700;&#38754;\&#38485;&#26053;&#29256;&#19977;&#19978;3\&#35838;&#20214;\Unit3%20&#31532;3&#35838;&#26102;&#21442;&#32771;&#35838;&#20214;\Unit3PartCListenandnumber&#35838;&#25991;&#24405;&#38899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23548;&#20837;&#27468;&#26354;&#65306;ICanSayMyABC.mp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3&#35838;&#26102;&#21442;&#32771;&#35838;&#20214;\R.mp3" TargetMode="External"/><Relationship Id="rId1" Type="http://schemas.microsoft.com/office/2007/relationships/media" Target="file:///C:\Documents%20and%20Settings\Administrator\&#26700;&#38754;\&#38485;&#26053;&#29256;&#19977;&#19978;3\&#35838;&#20214;\Unit3%20&#31532;3&#35838;&#26102;&#21442;&#32771;&#35838;&#20214;\R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3\&#35838;&#20214;\Unit3%20&#31532;3&#35838;&#26102;&#21442;&#32771;&#35838;&#20214;\S.mp3" TargetMode="External"/><Relationship Id="rId1" Type="http://schemas.microsoft.com/office/2007/relationships/media" Target="file:///C:\Documents%20and%20Settings\Administrator\&#26700;&#38754;\&#38485;&#26053;&#29256;&#19977;&#19978;3\&#35838;&#20214;\Unit3%20&#31532;3&#35838;&#26102;&#21442;&#32771;&#35838;&#20214;\S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20688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 </a:t>
            </a:r>
            <a:r>
              <a:rPr lang="en-US" altLang="zh-CN" sz="60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Unit3 Good Morning! </a:t>
            </a:r>
            <a: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60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3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r>
              <a:rPr lang="en-US" altLang="zh-CN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 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8089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356100" y="2565400"/>
            <a:ext cx="4176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 err="1">
                <a:solidFill>
                  <a:srgbClr val="FF0000"/>
                </a:solidFill>
              </a:rPr>
              <a:t>Tt</a:t>
            </a:r>
            <a:r>
              <a:rPr lang="en-US" altLang="zh-CN" sz="4000" dirty="0"/>
              <a:t>. </a:t>
            </a:r>
            <a:r>
              <a:rPr lang="en-US" altLang="zh-CN" sz="4000" dirty="0" err="1"/>
              <a:t>Tt</a:t>
            </a:r>
            <a:r>
              <a:rPr lang="en-US" altLang="zh-CN" sz="4000" dirty="0"/>
              <a:t> is in “</a:t>
            </a:r>
            <a:r>
              <a:rPr lang="en-US" altLang="zh-CN" sz="4000" dirty="0">
                <a:solidFill>
                  <a:srgbClr val="FF0000"/>
                </a:solidFill>
              </a:rPr>
              <a:t>t</a:t>
            </a:r>
            <a:r>
              <a:rPr lang="en-US" altLang="zh-CN" sz="4000" dirty="0"/>
              <a:t>iger”.</a:t>
            </a:r>
            <a:endParaRPr lang="zh-CN" altLang="en-US" sz="4000" dirty="0"/>
          </a:p>
        </p:txBody>
      </p:sp>
      <p:pic>
        <p:nvPicPr>
          <p:cNvPr id="11267" name="图片 4" descr="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5"/>
            <a:ext cx="4357688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4476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214438"/>
            <a:ext cx="6470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900113" y="1989138"/>
            <a:ext cx="8001000" cy="3540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sz="3200" dirty="0">
              <a:latin typeface="楷体_GB2312" pitchFamily="49" charset="-122"/>
            </a:endParaRPr>
          </a:p>
          <a:p>
            <a:pPr>
              <a:defRPr/>
            </a:pPr>
            <a:r>
              <a:rPr lang="zh-CN" altLang="en-US" sz="3200" dirty="0">
                <a:latin typeface="楷体_GB2312" pitchFamily="49" charset="-122"/>
              </a:rPr>
              <a:t>全班同学分为两队，每队队首的同学会听到一句话如：</a:t>
            </a:r>
            <a:r>
              <a:rPr lang="en-US" altLang="zh-CN" sz="3200" dirty="0" err="1">
                <a:latin typeface="+mn-lt"/>
              </a:rPr>
              <a:t>Rr</a:t>
            </a:r>
            <a:r>
              <a:rPr lang="en-US" altLang="zh-CN" sz="3200" dirty="0">
                <a:latin typeface="+mn-lt"/>
              </a:rPr>
              <a:t> is in “rabbit”</a:t>
            </a:r>
            <a:r>
              <a:rPr lang="zh-CN" altLang="en-US" sz="3200" dirty="0">
                <a:latin typeface="楷体_GB2312" pitchFamily="49" charset="-122"/>
              </a:rPr>
              <a:t>，听到的同学把这句话传给下一个，传到最后一个的同学要</a:t>
            </a:r>
            <a:r>
              <a:rPr lang="zh-CN" altLang="zh-CN" sz="3200" dirty="0">
                <a:latin typeface="楷体_GB2312" pitchFamily="49" charset="-122"/>
              </a:rPr>
              <a:t>迅速跑到教师跟前大声将自己得到的信息反馈给</a:t>
            </a:r>
            <a:r>
              <a:rPr lang="zh-CN" altLang="en-US" sz="3200" dirty="0">
                <a:latin typeface="楷体_GB2312" pitchFamily="49" charset="-122"/>
              </a:rPr>
              <a:t>老</a:t>
            </a:r>
            <a:r>
              <a:rPr lang="zh-CN" altLang="zh-CN" sz="3200" dirty="0">
                <a:latin typeface="楷体_GB2312" pitchFamily="49" charset="-122"/>
              </a:rPr>
              <a:t>师</a:t>
            </a:r>
            <a:r>
              <a:rPr lang="zh-CN" altLang="en-US" sz="3200" dirty="0">
                <a:latin typeface="楷体_GB2312" pitchFamily="49" charset="-122"/>
              </a:rPr>
              <a:t>，又快又对的那组获胜！</a:t>
            </a:r>
            <a:endParaRPr lang="zh-CN" altLang="zh-CN" sz="3200" dirty="0">
              <a:latin typeface="楷体_GB2312" pitchFamily="49" charset="-122"/>
            </a:endParaRPr>
          </a:p>
          <a:p>
            <a:pPr>
              <a:defRPr/>
            </a:pPr>
            <a:endParaRPr lang="zh-CN" altLang="en-US" sz="3200" dirty="0">
              <a:latin typeface="楷体_GB2312" pitchFamily="49" charset="-122"/>
            </a:endParaRPr>
          </a:p>
        </p:txBody>
      </p:sp>
      <p:sp>
        <p:nvSpPr>
          <p:cNvPr id="13315" name="横卷形 3"/>
          <p:cNvSpPr>
            <a:spLocks noChangeArrowheads="1"/>
          </p:cNvSpPr>
          <p:nvPr/>
        </p:nvSpPr>
        <p:spPr bwMode="auto">
          <a:xfrm>
            <a:off x="2700338" y="476250"/>
            <a:ext cx="4305300" cy="1000125"/>
          </a:xfrm>
          <a:prstGeom prst="horizontalScroll">
            <a:avLst>
              <a:gd name="adj" fmla="val 125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600" dirty="0">
                <a:latin typeface="楷体_GB2312" pitchFamily="49" charset="-122"/>
              </a:rPr>
              <a:t>游戏一</a:t>
            </a:r>
            <a:r>
              <a:rPr lang="en-US" altLang="zh-CN" sz="3600" dirty="0">
                <a:latin typeface="楷体_GB2312" pitchFamily="49" charset="-122"/>
              </a:rPr>
              <a:t>: </a:t>
            </a:r>
            <a:r>
              <a:rPr lang="zh-CN" altLang="zh-CN" sz="3600" dirty="0">
                <a:latin typeface="楷体_GB2312" pitchFamily="49" charset="-122"/>
              </a:rPr>
              <a:t>耳音接力</a:t>
            </a:r>
            <a:endParaRPr lang="en-US" altLang="zh-CN" sz="3600" dirty="0"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33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42988" y="2205038"/>
            <a:ext cx="7572375" cy="3416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/>
              <a:t>黑板上有</a:t>
            </a:r>
            <a:r>
              <a:rPr lang="en-US" altLang="zh-CN" sz="3600"/>
              <a:t>6</a:t>
            </a:r>
            <a:r>
              <a:rPr lang="zh-CN" altLang="en-US" sz="3600"/>
              <a:t>张单词卡片：</a:t>
            </a:r>
            <a:r>
              <a:rPr lang="en-US" altLang="zh-CN" sz="3600"/>
              <a:t>orange</a:t>
            </a:r>
            <a:r>
              <a:rPr lang="zh-CN" altLang="en-US" sz="3600"/>
              <a:t>，</a:t>
            </a:r>
            <a:r>
              <a:rPr lang="en-US" altLang="zh-CN" sz="3600"/>
              <a:t>pear</a:t>
            </a:r>
            <a:r>
              <a:rPr lang="zh-CN" altLang="en-US" sz="3600"/>
              <a:t>，</a:t>
            </a:r>
            <a:r>
              <a:rPr lang="en-US" altLang="zh-CN" sz="3600"/>
              <a:t>question</a:t>
            </a:r>
            <a:r>
              <a:rPr lang="zh-CN" altLang="en-US" sz="3600"/>
              <a:t>，</a:t>
            </a:r>
            <a:r>
              <a:rPr lang="en-US" altLang="zh-CN" sz="3600"/>
              <a:t>tiger</a:t>
            </a:r>
            <a:r>
              <a:rPr lang="zh-CN" altLang="en-US" sz="3600"/>
              <a:t>，</a:t>
            </a:r>
            <a:r>
              <a:rPr lang="en-US" altLang="zh-CN" sz="3600"/>
              <a:t>sun</a:t>
            </a:r>
            <a:r>
              <a:rPr lang="zh-CN" altLang="en-US" sz="3600"/>
              <a:t>和</a:t>
            </a:r>
            <a:r>
              <a:rPr lang="en-US" altLang="zh-CN" sz="3600"/>
              <a:t>rabbit</a:t>
            </a:r>
            <a:r>
              <a:rPr lang="zh-CN" altLang="en-US" sz="3600"/>
              <a:t>，当老师指向除了</a:t>
            </a:r>
            <a:r>
              <a:rPr lang="en-US" altLang="zh-CN" sz="3600"/>
              <a:t>orange</a:t>
            </a:r>
            <a:r>
              <a:rPr lang="zh-CN" altLang="en-US" sz="3600"/>
              <a:t>的</a:t>
            </a:r>
            <a:r>
              <a:rPr lang="en-US" altLang="zh-CN" sz="3600"/>
              <a:t>5</a:t>
            </a:r>
            <a:r>
              <a:rPr lang="zh-CN" altLang="en-US" sz="3600"/>
              <a:t>个卡片时，同学们要说</a:t>
            </a:r>
            <a:r>
              <a:rPr lang="en-US" altLang="zh-CN" sz="3600"/>
              <a:t>orange</a:t>
            </a:r>
            <a:r>
              <a:rPr lang="zh-CN" altLang="en-US" sz="3600"/>
              <a:t>。</a:t>
            </a:r>
            <a:r>
              <a:rPr lang="zh-CN" altLang="zh-CN" sz="3600"/>
              <a:t>当</a:t>
            </a:r>
            <a:r>
              <a:rPr lang="zh-CN" altLang="en-US" sz="3600"/>
              <a:t>老</a:t>
            </a:r>
            <a:r>
              <a:rPr lang="zh-CN" altLang="zh-CN" sz="3600"/>
              <a:t>师指向真正图片</a:t>
            </a:r>
            <a:r>
              <a:rPr lang="en-US" altLang="zh-CN" sz="3600"/>
              <a:t>orange</a:t>
            </a:r>
            <a:r>
              <a:rPr lang="zh-CN" altLang="zh-CN" sz="3600"/>
              <a:t>时，</a:t>
            </a:r>
            <a:r>
              <a:rPr lang="zh-CN" altLang="en-US" sz="3600"/>
              <a:t>同学们</a:t>
            </a:r>
            <a:r>
              <a:rPr lang="zh-CN" altLang="zh-CN" sz="3600"/>
              <a:t>要迅速站起来并大声喊出单词</a:t>
            </a:r>
            <a:r>
              <a:rPr lang="en-US" altLang="zh-CN" sz="3600"/>
              <a:t>orange!</a:t>
            </a:r>
            <a:endParaRPr lang="zh-CN" altLang="en-US" sz="3600"/>
          </a:p>
        </p:txBody>
      </p:sp>
      <p:sp>
        <p:nvSpPr>
          <p:cNvPr id="14339" name="横卷形 2"/>
          <p:cNvSpPr>
            <a:spLocks noChangeArrowheads="1"/>
          </p:cNvSpPr>
          <p:nvPr/>
        </p:nvSpPr>
        <p:spPr bwMode="auto">
          <a:xfrm>
            <a:off x="1187450" y="765175"/>
            <a:ext cx="7000875" cy="1000125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600">
                <a:latin typeface="楷体_GB2312" pitchFamily="49" charset="-122"/>
              </a:rPr>
              <a:t>游戏二：</a:t>
            </a:r>
            <a:r>
              <a:rPr lang="en-US" altLang="zh-CN" sz="3600"/>
              <a:t>Point, stand up and say!</a:t>
            </a:r>
            <a:endParaRPr lang="en-US" altLang="zh-CN" sz="3600"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700338" y="1125538"/>
            <a:ext cx="482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想一想学过的单词哪些是以</a:t>
            </a:r>
            <a:r>
              <a:rPr lang="en-US" altLang="zh-CN" sz="4000">
                <a:solidFill>
                  <a:schemeClr val="bg1"/>
                </a:solidFill>
              </a:rPr>
              <a:t>H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I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J,K</a:t>
            </a:r>
            <a:r>
              <a:rPr lang="zh-CN" altLang="en-US" sz="4000">
                <a:solidFill>
                  <a:schemeClr val="bg1"/>
                </a:solidFill>
              </a:rPr>
              <a:t>开头的？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571625" y="785813"/>
            <a:ext cx="59769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0000"/>
                </a:solidFill>
                <a:ea typeface="宋体" panose="02010600030101010101" pitchFamily="2" charset="-122"/>
                <a:sym typeface="Calibri" panose="020F0502020204030204" pitchFamily="34" charset="0"/>
              </a:rPr>
              <a:t>Listen and tick the letters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0"/>
            <a:ext cx="30241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9169" y="1532186"/>
            <a:ext cx="7181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nit3PartCListenandtic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08050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700338" y="1125538"/>
            <a:ext cx="482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想一想学过的单词哪些是以</a:t>
            </a:r>
            <a:r>
              <a:rPr lang="en-US" altLang="zh-CN" sz="4000">
                <a:solidFill>
                  <a:schemeClr val="bg1"/>
                </a:solidFill>
              </a:rPr>
              <a:t>H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I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J,K</a:t>
            </a:r>
            <a:r>
              <a:rPr lang="zh-CN" altLang="en-US" sz="4000">
                <a:solidFill>
                  <a:schemeClr val="bg1"/>
                </a:solidFill>
              </a:rPr>
              <a:t>开头的？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643063" y="357188"/>
            <a:ext cx="597693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6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kern="0" dirty="0">
                <a:solidFill>
                  <a:srgbClr val="FF0000"/>
                </a:solidFill>
                <a:ea typeface="宋体" panose="02010600030101010101" pitchFamily="2" charset="-122"/>
                <a:sym typeface="Calibri" panose="020F0502020204030204" pitchFamily="34" charset="0"/>
              </a:rPr>
              <a:t>Read and color the letters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71563"/>
            <a:ext cx="64992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700338" y="1125538"/>
            <a:ext cx="482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想一想学过的单词哪些是以</a:t>
            </a:r>
            <a:r>
              <a:rPr lang="en-US" altLang="zh-CN" sz="4000">
                <a:solidFill>
                  <a:schemeClr val="bg1"/>
                </a:solidFill>
              </a:rPr>
              <a:t>H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I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J,K</a:t>
            </a:r>
            <a:r>
              <a:rPr lang="zh-CN" altLang="en-US" sz="4000">
                <a:solidFill>
                  <a:schemeClr val="bg1"/>
                </a:solidFill>
              </a:rPr>
              <a:t>开头的？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692275" y="620713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Listen and number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412875"/>
            <a:ext cx="62007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428750" y="14287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284663" y="386080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429125" y="135731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1331913" y="386080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4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9" name="Unit3PartCListenandnumber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9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413" grpId="0"/>
      <p:bldP spid="17414" grpId="0"/>
      <p:bldP spid="17415" grpId="0"/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700338" y="1125538"/>
            <a:ext cx="482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</a:rPr>
              <a:t>想一想学过的单词哪些是以</a:t>
            </a:r>
            <a:r>
              <a:rPr lang="en-US" altLang="zh-CN" sz="4000">
                <a:solidFill>
                  <a:schemeClr val="bg1"/>
                </a:solidFill>
              </a:rPr>
              <a:t>H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I</a:t>
            </a:r>
            <a:r>
              <a:rPr lang="zh-CN" altLang="en-US" sz="4000">
                <a:solidFill>
                  <a:schemeClr val="bg1"/>
                </a:solidFill>
              </a:rPr>
              <a:t>，</a:t>
            </a:r>
            <a:r>
              <a:rPr lang="en-US" altLang="zh-CN" sz="4000">
                <a:solidFill>
                  <a:schemeClr val="bg1"/>
                </a:solidFill>
              </a:rPr>
              <a:t>J,K</a:t>
            </a:r>
            <a:r>
              <a:rPr lang="zh-CN" altLang="en-US" sz="4000">
                <a:solidFill>
                  <a:schemeClr val="bg1"/>
                </a:solidFill>
              </a:rPr>
              <a:t>开头的？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63713" y="404813"/>
            <a:ext cx="5976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Listen and number</a:t>
            </a:r>
            <a:r>
              <a:rPr lang="zh-CN" altLang="en-US" sz="3600" dirty="0">
                <a:solidFill>
                  <a:srgbClr val="FF0000"/>
                </a:solidFill>
              </a:rPr>
              <a:t>录音材料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1835150" y="1052513"/>
            <a:ext cx="692943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1. </a:t>
            </a:r>
            <a:r>
              <a:rPr lang="zh-CN" altLang="zh-CN" sz="3200" dirty="0"/>
              <a:t>—</a:t>
            </a:r>
            <a:r>
              <a:rPr lang="en-US" altLang="zh-CN" sz="3200" dirty="0"/>
              <a:t>Good night, Mom.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Good night</a:t>
            </a:r>
            <a:r>
              <a:rPr lang="zh-CN" altLang="zh-CN" sz="3200" dirty="0"/>
              <a:t>，</a:t>
            </a:r>
            <a:r>
              <a:rPr lang="en-US" altLang="zh-CN" sz="3200" dirty="0"/>
              <a:t>dear.</a:t>
            </a:r>
            <a:endParaRPr lang="zh-CN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2. </a:t>
            </a:r>
            <a:r>
              <a:rPr lang="zh-CN" altLang="zh-CN" sz="3200" dirty="0"/>
              <a:t>—</a:t>
            </a:r>
            <a:r>
              <a:rPr lang="en-US" altLang="zh-CN" sz="3200" dirty="0"/>
              <a:t>Good afternoon, Miss White.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Good afternoon.</a:t>
            </a:r>
            <a:endParaRPr lang="zh-CN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3. </a:t>
            </a:r>
            <a:r>
              <a:rPr lang="zh-CN" altLang="zh-CN" sz="3200" dirty="0"/>
              <a:t>—</a:t>
            </a:r>
            <a:r>
              <a:rPr lang="en-US" altLang="zh-CN" sz="3200" dirty="0"/>
              <a:t>Good morning, Mom.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Good morning, dear.</a:t>
            </a:r>
            <a:endParaRPr lang="zh-CN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4. </a:t>
            </a:r>
            <a:r>
              <a:rPr lang="zh-CN" altLang="zh-CN" sz="3200" dirty="0"/>
              <a:t>—</a:t>
            </a:r>
            <a:r>
              <a:rPr lang="en-US" altLang="zh-CN" sz="3200" dirty="0"/>
              <a:t>Good evening, Dad.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zh-CN" sz="3200" dirty="0"/>
              <a:t>—</a:t>
            </a:r>
            <a:r>
              <a:rPr lang="en-US" altLang="zh-CN" sz="3200" dirty="0"/>
              <a:t>Good evening</a:t>
            </a:r>
            <a:r>
              <a:rPr lang="en-US" altLang="zh-CN" sz="3200" dirty="0" smtClean="0"/>
              <a:t>. 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981075"/>
            <a:ext cx="831691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atin typeface="+mn-lt"/>
                <a:ea typeface="楷体_GB2312"/>
              </a:rPr>
              <a:t>教学目标</a:t>
            </a:r>
            <a:endParaRPr lang="en-US" altLang="zh-CN" sz="4000" b="1" dirty="0">
              <a:latin typeface="+mn-lt"/>
              <a:ea typeface="楷体_GB2312"/>
            </a:endParaRPr>
          </a:p>
          <a:p>
            <a:pPr>
              <a:defRPr/>
            </a:pPr>
            <a:r>
              <a:rPr lang="en-US" altLang="zh-CN" sz="4000" dirty="0">
                <a:ea typeface="楷体_GB2312"/>
              </a:rPr>
              <a:t>1</a:t>
            </a:r>
            <a:r>
              <a:rPr lang="zh-CN" altLang="zh-CN" sz="4000" dirty="0">
                <a:ea typeface="楷体_GB2312"/>
              </a:rPr>
              <a:t>．能正确认读、书写字母</a:t>
            </a:r>
            <a:r>
              <a:rPr lang="en-US" altLang="zh-CN" sz="4000" dirty="0" err="1">
                <a:ea typeface="楷体_GB2312"/>
              </a:rPr>
              <a:t>Rr</a:t>
            </a:r>
            <a:r>
              <a:rPr lang="zh-CN" altLang="zh-CN" sz="4000" dirty="0">
                <a:ea typeface="楷体_GB2312"/>
              </a:rPr>
              <a:t>，</a:t>
            </a:r>
            <a:r>
              <a:rPr lang="en-US" altLang="zh-CN" sz="4000" dirty="0">
                <a:ea typeface="楷体_GB2312"/>
              </a:rPr>
              <a:t>Ss, </a:t>
            </a:r>
            <a:r>
              <a:rPr lang="en-US" altLang="zh-CN" sz="4000" dirty="0" err="1">
                <a:ea typeface="楷体_GB2312"/>
              </a:rPr>
              <a:t>Tt</a:t>
            </a:r>
            <a:r>
              <a:rPr lang="zh-CN" altLang="zh-CN" sz="4000" dirty="0">
                <a:ea typeface="楷体_GB2312"/>
              </a:rPr>
              <a:t>，并通过相关词汇了解这些字母的基本读音规则。</a:t>
            </a:r>
          </a:p>
          <a:p>
            <a:pPr>
              <a:defRPr/>
            </a:pPr>
            <a:r>
              <a:rPr lang="en-US" altLang="zh-CN" sz="4000" dirty="0">
                <a:ea typeface="楷体_GB2312"/>
              </a:rPr>
              <a:t>2</a:t>
            </a:r>
            <a:r>
              <a:rPr lang="zh-CN" altLang="zh-CN" sz="4000" dirty="0">
                <a:ea typeface="楷体_GB2312"/>
              </a:rPr>
              <a:t>．能听、说、读、写单词</a:t>
            </a:r>
            <a:r>
              <a:rPr lang="en-US" altLang="zh-CN" sz="4000" dirty="0">
                <a:ea typeface="楷体_GB2312"/>
              </a:rPr>
              <a:t>rabbit, sun, tiger</a:t>
            </a:r>
            <a:r>
              <a:rPr lang="zh-CN" altLang="zh-CN" sz="4000" dirty="0">
                <a:ea typeface="楷体_GB2312"/>
              </a:rPr>
              <a:t>并能在日常会话中灵活运用</a:t>
            </a:r>
            <a:r>
              <a:rPr lang="zh-CN" altLang="zh-CN" sz="4000" dirty="0" smtClean="0">
                <a:ea typeface="楷体_GB2312"/>
              </a:rPr>
              <a:t>。</a:t>
            </a:r>
            <a:endParaRPr lang="zh-CN" altLang="zh-CN" sz="4000" dirty="0"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116012" y="1090610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sing---I Can Say My A B C </a:t>
            </a:r>
            <a:endParaRPr lang="zh-CN" altLang="en-US" sz="4000" dirty="0"/>
          </a:p>
        </p:txBody>
      </p:sp>
      <p:pic>
        <p:nvPicPr>
          <p:cNvPr id="4100" name="Picture 5" descr="C:\Documents and Settings\Administrator\桌面\【紧急】20140707 小学英语陕旅版资源优化单 李娟（需制作）\素材\导入歌曲：ICanSayMyABC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2276475"/>
            <a:ext cx="489585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771775" y="188913"/>
            <a:ext cx="3384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FF0066"/>
                </a:solidFill>
              </a:rPr>
              <a:t>Let’s play</a:t>
            </a:r>
            <a:endParaRPr lang="zh-CN" altLang="en-US" sz="4400" dirty="0">
              <a:solidFill>
                <a:srgbClr val="FF0066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31913" y="908050"/>
            <a:ext cx="7358062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6600"/>
                </a:solidFill>
              </a:rPr>
              <a:t>Orange: Hello, Pear!</a:t>
            </a:r>
            <a:endParaRPr lang="zh-CN" altLang="zh-CN" sz="3200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C000"/>
                </a:solidFill>
              </a:rPr>
              <a:t>Pear: Hi, Orange!</a:t>
            </a:r>
            <a:endParaRPr lang="zh-CN" altLang="zh-CN" sz="32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6600"/>
                </a:solidFill>
              </a:rPr>
              <a:t>Orange: Nice to meet you!</a:t>
            </a:r>
            <a:endParaRPr lang="zh-CN" altLang="zh-CN" sz="3200" dirty="0">
              <a:solidFill>
                <a:srgbClr val="FF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C000"/>
                </a:solidFill>
              </a:rPr>
              <a:t>Pear: Nice to meet you, too. This is Question . Mr. Question, this is Orange.</a:t>
            </a:r>
            <a:endParaRPr lang="zh-CN" altLang="zh-CN" sz="3200" dirty="0">
              <a:solidFill>
                <a:srgbClr val="FFC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B050"/>
                </a:solidFill>
              </a:rPr>
              <a:t>Mr. Question: Glad to meet you.</a:t>
            </a:r>
            <a:endParaRPr lang="zh-CN" altLang="zh-CN" sz="3200" dirty="0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B050"/>
                </a:solidFill>
              </a:rPr>
              <a:t>Orange: Me, too.</a:t>
            </a:r>
            <a:endParaRPr lang="zh-CN" altLang="zh-CN" sz="3200" dirty="0">
              <a:solidFill>
                <a:srgbClr val="00B050"/>
              </a:solidFill>
            </a:endParaRPr>
          </a:p>
          <a:p>
            <a:pPr eaLnBrk="1" hangingPunct="1"/>
            <a:endParaRPr lang="zh-CN" altLang="en-US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477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77125" y="0"/>
            <a:ext cx="16668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339975" y="765175"/>
            <a:ext cx="478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dirty="0"/>
              <a:t>Let’s learn</a:t>
            </a:r>
            <a:endParaRPr lang="zh-CN" altLang="en-US" sz="7200" dirty="0"/>
          </a:p>
        </p:txBody>
      </p:sp>
      <p:sp>
        <p:nvSpPr>
          <p:cNvPr id="5" name="心形 4"/>
          <p:cNvSpPr/>
          <p:nvPr/>
        </p:nvSpPr>
        <p:spPr bwMode="auto">
          <a:xfrm>
            <a:off x="971550" y="2492375"/>
            <a:ext cx="1800225" cy="1274763"/>
          </a:xfrm>
          <a:prstGeom prst="hear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心形 5"/>
          <p:cNvSpPr/>
          <p:nvPr/>
        </p:nvSpPr>
        <p:spPr bwMode="auto">
          <a:xfrm>
            <a:off x="3708400" y="2565400"/>
            <a:ext cx="1800225" cy="1223963"/>
          </a:xfrm>
          <a:prstGeom prst="hear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心形 6"/>
          <p:cNvSpPr/>
          <p:nvPr/>
        </p:nvSpPr>
        <p:spPr bwMode="auto">
          <a:xfrm>
            <a:off x="6156325" y="2492375"/>
            <a:ext cx="1728788" cy="1130300"/>
          </a:xfrm>
          <a:prstGeom prst="hear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403350" y="2708275"/>
            <a:ext cx="936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/>
              <a:t>Rr</a:t>
            </a:r>
            <a:endParaRPr lang="zh-CN" altLang="en-US" sz="4800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140200" y="2708275"/>
            <a:ext cx="1008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/>
              <a:t>Ss</a:t>
            </a:r>
            <a:endParaRPr lang="zh-CN" altLang="en-US" sz="4800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6659563" y="2636838"/>
            <a:ext cx="865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/>
              <a:t>Tt</a:t>
            </a:r>
            <a:endParaRPr lang="zh-CN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150" grpId="0"/>
      <p:bldP spid="6151" grpId="0"/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140200" y="2636838"/>
            <a:ext cx="4787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 err="1">
                <a:solidFill>
                  <a:srgbClr val="FF0000"/>
                </a:solidFill>
              </a:rPr>
              <a:t>Rr</a:t>
            </a:r>
            <a:r>
              <a:rPr lang="en-US" altLang="zh-CN" sz="4000" dirty="0"/>
              <a:t>. </a:t>
            </a:r>
            <a:r>
              <a:rPr lang="en-US" altLang="zh-CN" sz="4000" dirty="0" err="1"/>
              <a:t>Rr</a:t>
            </a:r>
            <a:r>
              <a:rPr lang="en-US" altLang="zh-CN" sz="4000" dirty="0"/>
              <a:t> is in “</a:t>
            </a:r>
            <a:r>
              <a:rPr lang="en-US" altLang="zh-CN" sz="4800" dirty="0">
                <a:solidFill>
                  <a:srgbClr val="FF0000"/>
                </a:solidFill>
              </a:rPr>
              <a:t>r</a:t>
            </a:r>
            <a:r>
              <a:rPr lang="en-US" altLang="zh-CN" sz="4800" dirty="0"/>
              <a:t>abbit</a:t>
            </a:r>
            <a:r>
              <a:rPr lang="en-US" altLang="zh-CN" sz="4000" dirty="0"/>
              <a:t>”</a:t>
            </a:r>
            <a:r>
              <a:rPr lang="zh-CN" altLang="zh-CN" sz="4000" dirty="0"/>
              <a:t>．</a:t>
            </a:r>
            <a:endParaRPr lang="zh-CN" altLang="en-US" sz="4000" dirty="0"/>
          </a:p>
        </p:txBody>
      </p:sp>
      <p:pic>
        <p:nvPicPr>
          <p:cNvPr id="7171" name="图片 4" descr="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3929063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6610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181100"/>
            <a:ext cx="60420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643438" y="2492375"/>
            <a:ext cx="4248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>
                <a:solidFill>
                  <a:srgbClr val="FF0000"/>
                </a:solidFill>
              </a:rPr>
              <a:t>Ss</a:t>
            </a:r>
            <a:r>
              <a:rPr lang="en-US" altLang="zh-CN" sz="4000" dirty="0"/>
              <a:t>. </a:t>
            </a:r>
            <a:r>
              <a:rPr lang="en-US" altLang="zh-CN" sz="4000" dirty="0" err="1"/>
              <a:t>Ss</a:t>
            </a:r>
            <a:r>
              <a:rPr lang="en-US" altLang="zh-CN" sz="4000" dirty="0"/>
              <a:t> is in “</a:t>
            </a:r>
            <a:r>
              <a:rPr lang="en-US" altLang="zh-CN" sz="4800" dirty="0">
                <a:solidFill>
                  <a:srgbClr val="FF0000"/>
                </a:solidFill>
              </a:rPr>
              <a:t>sun</a:t>
            </a:r>
            <a:r>
              <a:rPr lang="en-US" altLang="zh-CN" sz="4000" dirty="0"/>
              <a:t>”</a:t>
            </a:r>
            <a:r>
              <a:rPr lang="zh-CN" altLang="zh-CN" sz="4000" dirty="0"/>
              <a:t>．</a:t>
            </a:r>
            <a:endParaRPr lang="zh-CN" altLang="en-US" sz="4000" dirty="0"/>
          </a:p>
        </p:txBody>
      </p:sp>
      <p:pic>
        <p:nvPicPr>
          <p:cNvPr id="9219" name="图片 4" descr="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6213"/>
            <a:ext cx="4468813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33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000125"/>
            <a:ext cx="6357937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450</Words>
  <Application>Microsoft Office PowerPoint</Application>
  <PresentationFormat>全屏显示(4:3)</PresentationFormat>
  <Paragraphs>55</Paragraphs>
  <Slides>17</Slides>
  <Notes>6</Notes>
  <HiddenSlides>0</HiddenSlides>
  <MMClips>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2023-01-17T00:12:52Z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D5DE52B96D844F91AB3DEDA798C51527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