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6" r:id="rId2"/>
    <p:sldId id="289" r:id="rId3"/>
    <p:sldId id="283" r:id="rId4"/>
    <p:sldId id="269" r:id="rId5"/>
    <p:sldId id="286" r:id="rId6"/>
    <p:sldId id="268" r:id="rId7"/>
    <p:sldId id="270" r:id="rId8"/>
    <p:sldId id="271" r:id="rId9"/>
    <p:sldId id="272" r:id="rId10"/>
    <p:sldId id="273" r:id="rId11"/>
    <p:sldId id="274" r:id="rId12"/>
    <p:sldId id="287" r:id="rId13"/>
    <p:sldId id="275" r:id="rId14"/>
    <p:sldId id="285" r:id="rId15"/>
    <p:sldId id="276" r:id="rId16"/>
    <p:sldId id="277" r:id="rId17"/>
    <p:sldId id="278" r:id="rId18"/>
    <p:sldId id="279" r:id="rId19"/>
    <p:sldId id="291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D70F28-320C-43E0-BB77-4F523A32579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98D3E-9D8C-4363-AE50-71321DA4383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998D3E-9D8C-4363-AE50-71321DA4383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389FEB0-9C70-4A23-8EC1-DB58CE7C610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AC231-3E01-49EA-B67F-85F1DC918EC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6CED8D-6B8B-4354-9A79-1F9EF809533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610A322-9303-4D90-9F57-4D1BEABBA5F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8A0E2-E899-43E0-9578-151F68566E1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C6BA-0D70-4C88-B220-275309ABC6A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9304C-1807-4AAD-868D-D633C60CE5F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929C4-DC91-43FF-AF0E-76C0C04A15A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72B2D-06D4-4011-9F49-8D1ACFDAF2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9E567-2B9E-4848-BA50-DE7BA4833D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8D11ED-A63B-4EFC-A7C3-F72BD6AB61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7EF3D-5C46-4B38-A5A1-DF24EDF04D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000"/>
            </a:lvl1pPr>
          </a:lstStyle>
          <a:p>
            <a:endParaRPr lang="en-US" altLang="zh-CN"/>
          </a:p>
        </p:txBody>
      </p:sp>
      <p:sp>
        <p:nvSpPr>
          <p:cNvPr id="890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890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000"/>
            </a:lvl1pPr>
          </a:lstStyle>
          <a:p>
            <a:fld id="{B7F36AF7-117A-44B5-8AEB-43E470B033B8}" type="slidenum">
              <a:rPr lang="en-US" altLang="zh-CN"/>
              <a:t>‹#›</a:t>
            </a:fld>
            <a:endParaRPr lang="en-US" altLang="zh-CN"/>
          </a:p>
        </p:txBody>
      </p:sp>
      <p:grpSp>
        <p:nvGrpSpPr>
          <p:cNvPr id="89096" name="Group 8"/>
          <p:cNvGrpSpPr/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8909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09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0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1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912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98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400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430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9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61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3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5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730" indent="-31623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4.jpe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3.bin"/><Relationship Id="rId9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8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jpeg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-10666" y="1628800"/>
            <a:ext cx="91440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zh-CN" alt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轴 对 称</a:t>
            </a:r>
            <a:endParaRPr lang="zh-CN" altLang="en-US" sz="9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2784244" y="5085184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2"/>
          <p:cNvGrpSpPr/>
          <p:nvPr/>
        </p:nvGrpSpPr>
        <p:grpSpPr bwMode="auto">
          <a:xfrm>
            <a:off x="1258888" y="2276475"/>
            <a:ext cx="1265237" cy="3290888"/>
            <a:chOff x="-3" y="-1"/>
            <a:chExt cx="797" cy="2073"/>
          </a:xfrm>
        </p:grpSpPr>
        <p:sp>
          <p:nvSpPr>
            <p:cNvPr id="19459" name="Text Box 3"/>
            <p:cNvSpPr txBox="1">
              <a:spLocks noChangeArrowheads="1"/>
            </p:cNvSpPr>
            <p:nvPr/>
          </p:nvSpPr>
          <p:spPr bwMode="auto">
            <a:xfrm rot="-5269202">
              <a:off x="426" y="-17"/>
              <a:ext cx="352" cy="38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</a:rPr>
                <a:t>A  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9460" name="Group 4"/>
            <p:cNvGrpSpPr/>
            <p:nvPr/>
          </p:nvGrpSpPr>
          <p:grpSpPr bwMode="auto">
            <a:xfrm>
              <a:off x="170" y="386"/>
              <a:ext cx="516" cy="1344"/>
              <a:chOff x="0" y="0"/>
              <a:chExt cx="516" cy="1344"/>
            </a:xfrm>
          </p:grpSpPr>
          <p:sp>
            <p:nvSpPr>
              <p:cNvPr id="19461" name="Line 5"/>
              <p:cNvSpPr>
                <a:spLocks noChangeShapeType="1"/>
              </p:cNvSpPr>
              <p:nvPr/>
            </p:nvSpPr>
            <p:spPr bwMode="auto">
              <a:xfrm flipH="1">
                <a:off x="48" y="48"/>
                <a:ext cx="432" cy="1248"/>
              </a:xfrm>
              <a:prstGeom prst="line">
                <a:avLst/>
              </a:prstGeom>
              <a:noFill/>
              <a:ln w="57150" cap="sq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  <p:sp>
            <p:nvSpPr>
              <p:cNvPr id="19462" name="Oval 6"/>
              <p:cNvSpPr>
                <a:spLocks noChangeArrowheads="1"/>
              </p:cNvSpPr>
              <p:nvPr/>
            </p:nvSpPr>
            <p:spPr bwMode="auto">
              <a:xfrm>
                <a:off x="420" y="0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 cap="sq">
                <a:solidFill>
                  <a:srgbClr val="00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9463" name="Oval 7"/>
              <p:cNvSpPr>
                <a:spLocks noChangeArrowheads="1"/>
              </p:cNvSpPr>
              <p:nvPr/>
            </p:nvSpPr>
            <p:spPr bwMode="auto">
              <a:xfrm>
                <a:off x="0" y="1248"/>
                <a:ext cx="96" cy="96"/>
              </a:xfrm>
              <a:prstGeom prst="ellipse">
                <a:avLst/>
              </a:prstGeom>
              <a:solidFill>
                <a:srgbClr val="000000"/>
              </a:solidFill>
              <a:ln w="9525" cap="sq">
                <a:solidFill>
                  <a:srgbClr val="000000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-3" y="1778"/>
              <a:ext cx="250" cy="29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400">
                  <a:latin typeface="Times New Roman" panose="02020603050405020304" pitchFamily="18" charset="0"/>
                </a:rPr>
                <a:t>B</a:t>
              </a:r>
              <a:endPara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6019800" y="2971800"/>
            <a:ext cx="609600" cy="1981200"/>
          </a:xfrm>
          <a:prstGeom prst="line">
            <a:avLst/>
          </a:prstGeom>
          <a:noFill/>
          <a:ln w="57150" cap="sq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457200" y="838200"/>
            <a:ext cx="7427913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33CC33"/>
                    </a:gs>
                    <a:gs pos="50000">
                      <a:srgbClr val="000099"/>
                    </a:gs>
                    <a:gs pos="100000">
                      <a:srgbClr val="33CC33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5D010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已知直线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L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和线段</a:t>
            </a:r>
            <a:r>
              <a:rPr lang="zh-CN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，作</a:t>
            </a:r>
            <a:r>
              <a:rPr 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出线段</a:t>
            </a:r>
            <a:r>
              <a:rPr lang="zh-CN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AB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与</a:t>
            </a:r>
            <a:r>
              <a:rPr lang="zh-CN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A′B′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关于直线 </a:t>
            </a:r>
            <a:r>
              <a:rPr lang="en-US" altLang="zh-CN" sz="2800" b="1">
                <a:solidFill>
                  <a:srgbClr val="000000"/>
                </a:solidFill>
                <a:latin typeface="宋体" panose="02010600030101010101" pitchFamily="2" charset="-122"/>
              </a:rPr>
              <a:t>L</a:t>
            </a: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对称的图形。</a:t>
            </a:r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2268538" y="2997200"/>
            <a:ext cx="5327650" cy="0"/>
          </a:xfrm>
          <a:prstGeom prst="line">
            <a:avLst/>
          </a:prstGeom>
          <a:noFill/>
          <a:ln w="28575">
            <a:solidFill>
              <a:srgbClr val="80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 flipV="1">
            <a:off x="1676400" y="4941888"/>
            <a:ext cx="6424613" cy="11112"/>
          </a:xfrm>
          <a:prstGeom prst="line">
            <a:avLst/>
          </a:prstGeom>
          <a:noFill/>
          <a:ln w="28575">
            <a:solidFill>
              <a:srgbClr val="80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9469" name="Group 13"/>
          <p:cNvGrpSpPr/>
          <p:nvPr/>
        </p:nvGrpSpPr>
        <p:grpSpPr bwMode="auto">
          <a:xfrm>
            <a:off x="5791200" y="2362200"/>
            <a:ext cx="460375" cy="685800"/>
            <a:chOff x="0" y="0"/>
            <a:chExt cx="290" cy="432"/>
          </a:xfrm>
        </p:grpSpPr>
        <p:sp>
          <p:nvSpPr>
            <p:cNvPr id="19470" name="Oval 14"/>
            <p:cNvSpPr>
              <a:spLocks noChangeArrowheads="1"/>
            </p:cNvSpPr>
            <p:nvPr/>
          </p:nvSpPr>
          <p:spPr bwMode="auto">
            <a:xfrm>
              <a:off x="84" y="336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000099"/>
                </a:gs>
                <a:gs pos="100000">
                  <a:srgbClr val="33CC33"/>
                </a:gs>
              </a:gsLst>
              <a:lin ang="0" scaled="1"/>
            </a:gradFill>
            <a:ln w="9525" cap="sq">
              <a:solidFill>
                <a:srgbClr val="8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29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50000">
                        <a:srgbClr val="000099"/>
                      </a:gs>
                      <a:gs pos="100000">
                        <a:srgbClr val="33CC33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400">
                  <a:latin typeface="Times New Roman" panose="02020603050405020304" pitchFamily="18" charset="0"/>
                </a:rPr>
                <a:t>A</a:t>
              </a:r>
              <a:r>
                <a:rPr lang="zh-CN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72" name="Group 16"/>
          <p:cNvGrpSpPr/>
          <p:nvPr/>
        </p:nvGrpSpPr>
        <p:grpSpPr bwMode="auto">
          <a:xfrm>
            <a:off x="6553200" y="4876800"/>
            <a:ext cx="450850" cy="609600"/>
            <a:chOff x="0" y="0"/>
            <a:chExt cx="284" cy="384"/>
          </a:xfrm>
        </p:grpSpPr>
        <p:sp>
          <p:nvSpPr>
            <p:cNvPr id="19473" name="Oval 17"/>
            <p:cNvSpPr>
              <a:spLocks noChangeArrowheads="1"/>
            </p:cNvSpPr>
            <p:nvPr/>
          </p:nvSpPr>
          <p:spPr bwMode="auto">
            <a:xfrm>
              <a:off x="0" y="0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000099"/>
                </a:gs>
                <a:gs pos="100000">
                  <a:srgbClr val="33CC33"/>
                </a:gs>
              </a:gsLst>
              <a:lin ang="0" scaled="1"/>
            </a:gradFill>
            <a:ln w="9525" cap="sq">
              <a:solidFill>
                <a:srgbClr val="8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5" y="96"/>
              <a:ext cx="27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50000">
                        <a:srgbClr val="000099"/>
                      </a:gs>
                      <a:gs pos="100000">
                        <a:srgbClr val="33CC33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400">
                  <a:latin typeface="Times New Roman" panose="02020603050405020304" pitchFamily="18" charset="0"/>
                </a:rPr>
                <a:t>B</a:t>
              </a:r>
              <a:r>
                <a:rPr lang="zh-CN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n-US" altLang="zh-CN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475" name="Group 19"/>
          <p:cNvGrpSpPr/>
          <p:nvPr/>
        </p:nvGrpSpPr>
        <p:grpSpPr bwMode="auto">
          <a:xfrm>
            <a:off x="3492500" y="2276475"/>
            <a:ext cx="838200" cy="3505200"/>
            <a:chOff x="0" y="0"/>
            <a:chExt cx="528" cy="2208"/>
          </a:xfrm>
        </p:grpSpPr>
        <p:sp>
          <p:nvSpPr>
            <p:cNvPr id="19476" name="Line 20"/>
            <p:cNvSpPr>
              <a:spLocks noChangeShapeType="1"/>
            </p:cNvSpPr>
            <p:nvPr/>
          </p:nvSpPr>
          <p:spPr bwMode="auto">
            <a:xfrm>
              <a:off x="432" y="0"/>
              <a:ext cx="0" cy="2112"/>
            </a:xfrm>
            <a:prstGeom prst="line">
              <a:avLst/>
            </a:prstGeom>
            <a:noFill/>
            <a:ln w="38100" cap="sq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9477" name="Text Box 21"/>
            <p:cNvSpPr txBox="1">
              <a:spLocks noChangeArrowheads="1"/>
            </p:cNvSpPr>
            <p:nvPr/>
          </p:nvSpPr>
          <p:spPr bwMode="auto">
            <a:xfrm>
              <a:off x="0" y="1920"/>
              <a:ext cx="52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400">
                  <a:latin typeface="Times New Roman" panose="02020603050405020304" pitchFamily="18" charset="0"/>
                </a:rPr>
                <a:t>l</a:t>
              </a:r>
            </a:p>
          </p:txBody>
        </p:sp>
      </p:grpSp>
      <p:sp>
        <p:nvSpPr>
          <p:cNvPr id="19478" name="Text Box 22"/>
          <p:cNvSpPr txBox="1">
            <a:spLocks noChangeArrowheads="1"/>
          </p:cNvSpPr>
          <p:nvPr/>
        </p:nvSpPr>
        <p:spPr bwMode="auto">
          <a:xfrm>
            <a:off x="7524750" y="25654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M</a:t>
            </a:r>
          </a:p>
        </p:txBody>
      </p:sp>
      <p:sp>
        <p:nvSpPr>
          <p:cNvPr id="19479" name="Text Box 23"/>
          <p:cNvSpPr txBox="1">
            <a:spLocks noChangeArrowheads="1"/>
          </p:cNvSpPr>
          <p:nvPr/>
        </p:nvSpPr>
        <p:spPr bwMode="auto">
          <a:xfrm>
            <a:off x="8101013" y="45085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N</a:t>
            </a:r>
          </a:p>
        </p:txBody>
      </p:sp>
      <p:sp>
        <p:nvSpPr>
          <p:cNvPr id="19480" name="Text Box 24"/>
          <p:cNvSpPr txBox="1">
            <a:spLocks noChangeArrowheads="1"/>
          </p:cNvSpPr>
          <p:nvPr/>
        </p:nvSpPr>
        <p:spPr bwMode="auto">
          <a:xfrm>
            <a:off x="4067175" y="2708275"/>
            <a:ext cx="5762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┓</a:t>
            </a:r>
          </a:p>
        </p:txBody>
      </p:sp>
      <p:sp>
        <p:nvSpPr>
          <p:cNvPr id="19481" name="Text Box 25"/>
          <p:cNvSpPr txBox="1">
            <a:spLocks noChangeArrowheads="1"/>
          </p:cNvSpPr>
          <p:nvPr/>
        </p:nvSpPr>
        <p:spPr bwMode="auto">
          <a:xfrm>
            <a:off x="4067175" y="4652963"/>
            <a:ext cx="576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┓</a:t>
            </a:r>
          </a:p>
        </p:txBody>
      </p:sp>
      <p:sp>
        <p:nvSpPr>
          <p:cNvPr id="19482" name="Text Box 26"/>
          <p:cNvSpPr txBox="1">
            <a:spLocks noChangeArrowheads="1"/>
          </p:cNvSpPr>
          <p:nvPr/>
        </p:nvSpPr>
        <p:spPr bwMode="auto">
          <a:xfrm>
            <a:off x="3851275" y="2997200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O</a:t>
            </a:r>
          </a:p>
        </p:txBody>
      </p:sp>
      <p:sp>
        <p:nvSpPr>
          <p:cNvPr id="19483" name="Text Box 27"/>
          <p:cNvSpPr txBox="1">
            <a:spLocks noChangeArrowheads="1"/>
          </p:cNvSpPr>
          <p:nvPr/>
        </p:nvSpPr>
        <p:spPr bwMode="auto">
          <a:xfrm>
            <a:off x="3851275" y="4941888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P</a:t>
            </a:r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611188" y="260350"/>
            <a:ext cx="18002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chemeClr val="bg1"/>
                </a:solidFill>
                <a:latin typeface="隶书" panose="02010509060101010101" pitchFamily="49" charset="-122"/>
              </a:rPr>
              <a:t>基础二</a:t>
            </a:r>
          </a:p>
        </p:txBody>
      </p: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1763713" y="5949950"/>
            <a:ext cx="5400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</a:rPr>
              <a:t>∴</a:t>
            </a:r>
            <a:r>
              <a:rPr lang="zh-CN" altLang="en-US" sz="3600" b="1">
                <a:solidFill>
                  <a:srgbClr val="FF0000"/>
                </a:solidFill>
              </a:rPr>
              <a:t>线段</a:t>
            </a:r>
            <a:r>
              <a:rPr lang="en-US" altLang="zh-CN" sz="3600" b="1">
                <a:solidFill>
                  <a:srgbClr val="FF0000"/>
                </a:solidFill>
              </a:rPr>
              <a:t>A′B′</a:t>
            </a:r>
            <a:r>
              <a:rPr lang="zh-CN" altLang="en-US" sz="3600" b="1">
                <a:solidFill>
                  <a:srgbClr val="FF0000"/>
                </a:solidFill>
              </a:rPr>
              <a:t>即为所求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42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6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 animBg="1"/>
      <p:bldP spid="19466" grpId="0" animBg="1" autoUpdateAnimBg="0"/>
      <p:bldP spid="19467" grpId="0" animBg="1"/>
      <p:bldP spid="19468" grpId="0" animBg="1"/>
      <p:bldP spid="19478" grpId="0"/>
      <p:bldP spid="19479" grpId="0"/>
      <p:bldP spid="19480" grpId="0"/>
      <p:bldP spid="19481" grpId="0"/>
      <p:bldP spid="19482" grpId="0"/>
      <p:bldP spid="19483" grpId="0"/>
      <p:bldP spid="1948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ic_20436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1844675"/>
            <a:ext cx="2667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Line 3"/>
          <p:cNvSpPr>
            <a:spLocks noChangeShapeType="1"/>
          </p:cNvSpPr>
          <p:nvPr/>
        </p:nvSpPr>
        <p:spPr bwMode="auto">
          <a:xfrm>
            <a:off x="827088" y="3429000"/>
            <a:ext cx="4343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63713" y="3068638"/>
            <a:ext cx="0" cy="7620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2268538" y="2205038"/>
            <a:ext cx="0" cy="23622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3563938" y="2492375"/>
            <a:ext cx="0" cy="1752600"/>
          </a:xfrm>
          <a:prstGeom prst="line">
            <a:avLst/>
          </a:prstGeom>
          <a:noFill/>
          <a:ln w="38100">
            <a:solidFill>
              <a:srgbClr val="FF00FF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>
            <a:off x="1763713" y="3789363"/>
            <a:ext cx="533400" cy="838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1763713" y="3789363"/>
            <a:ext cx="1828800" cy="4572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2268538" y="4221163"/>
            <a:ext cx="1295400" cy="358775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258888" y="3789363"/>
          <a:ext cx="4333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1" name="公式" r:id="rId4" imgW="177800" imgH="165100" progId="Equation.3">
                  <p:embed/>
                </p:oleObj>
              </mc:Choice>
              <mc:Fallback>
                <p:oleObj name="公式" r:id="rId4" imgW="177800" imgH="1651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789363"/>
                        <a:ext cx="4333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1835150" y="4581525"/>
          <a:ext cx="5048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2" name="公式" r:id="rId6" imgW="177800" imgH="165100" progId="Equation.3">
                  <p:embed/>
                </p:oleObj>
              </mc:Choice>
              <mc:Fallback>
                <p:oleObj name="公式" r:id="rId6" imgW="177800" imgH="1651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4581525"/>
                        <a:ext cx="504825" cy="360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3779838" y="4221163"/>
          <a:ext cx="431800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3" name="公式" r:id="rId8" imgW="190500" imgH="177800" progId="Equation.3">
                  <p:embed/>
                </p:oleObj>
              </mc:Choice>
              <mc:Fallback>
                <p:oleObj name="公式" r:id="rId8" imgW="190500" imgH="1778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221163"/>
                        <a:ext cx="431800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3" name="Text Box 13"/>
          <p:cNvSpPr txBox="1">
            <a:spLocks noChangeArrowheads="1"/>
          </p:cNvSpPr>
          <p:nvPr/>
        </p:nvSpPr>
        <p:spPr bwMode="auto">
          <a:xfrm>
            <a:off x="0" y="0"/>
            <a:ext cx="1223963" cy="6413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例</a:t>
            </a:r>
            <a:r>
              <a:rPr lang="en-US" altLang="zh-CN" sz="3600" b="1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0494" name="Text Box 14"/>
          <p:cNvSpPr txBox="1">
            <a:spLocks noChangeArrowheads="1"/>
          </p:cNvSpPr>
          <p:nvPr/>
        </p:nvSpPr>
        <p:spPr bwMode="auto">
          <a:xfrm>
            <a:off x="1258888" y="188913"/>
            <a:ext cx="66246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111111"/>
                </a:solidFill>
              </a:rPr>
              <a:t>如图，已知△</a:t>
            </a:r>
            <a:r>
              <a:rPr lang="en-US" altLang="zh-CN" sz="3200" b="1" dirty="0">
                <a:solidFill>
                  <a:srgbClr val="111111"/>
                </a:solidFill>
              </a:rPr>
              <a:t>ABC</a:t>
            </a:r>
            <a:r>
              <a:rPr lang="zh-CN" altLang="en-US" sz="3200" b="1" dirty="0">
                <a:solidFill>
                  <a:srgbClr val="111111"/>
                </a:solidFill>
              </a:rPr>
              <a:t>和直线</a:t>
            </a:r>
            <a:r>
              <a:rPr lang="en-US" altLang="zh-CN" sz="3200" b="1" dirty="0">
                <a:solidFill>
                  <a:srgbClr val="111111"/>
                </a:solidFill>
              </a:rPr>
              <a:t>l</a:t>
            </a:r>
            <a:r>
              <a:rPr lang="zh-CN" altLang="en-US" sz="3200" b="1" dirty="0">
                <a:solidFill>
                  <a:srgbClr val="111111"/>
                </a:solidFill>
              </a:rPr>
              <a:t>，作出与△</a:t>
            </a:r>
            <a:r>
              <a:rPr lang="en-US" altLang="zh-CN" sz="3200" b="1" dirty="0">
                <a:solidFill>
                  <a:srgbClr val="111111"/>
                </a:solidFill>
              </a:rPr>
              <a:t>ABC</a:t>
            </a:r>
            <a:r>
              <a:rPr lang="zh-CN" altLang="en-US" sz="3200" b="1" dirty="0">
                <a:solidFill>
                  <a:srgbClr val="111111"/>
                </a:solidFill>
              </a:rPr>
              <a:t>关于直线</a:t>
            </a:r>
            <a:r>
              <a:rPr lang="en-US" altLang="zh-CN" sz="3200" b="1" dirty="0">
                <a:solidFill>
                  <a:srgbClr val="111111"/>
                </a:solidFill>
              </a:rPr>
              <a:t>l</a:t>
            </a:r>
            <a:r>
              <a:rPr lang="zh-CN" altLang="en-US" sz="3200" b="1" dirty="0">
                <a:solidFill>
                  <a:srgbClr val="111111"/>
                </a:solidFill>
              </a:rPr>
              <a:t>对称的图形。</a:t>
            </a:r>
          </a:p>
        </p:txBody>
      </p:sp>
      <p:sp>
        <p:nvSpPr>
          <p:cNvPr id="20495" name="Text Box 15"/>
          <p:cNvSpPr txBox="1">
            <a:spLocks noChangeArrowheads="1"/>
          </p:cNvSpPr>
          <p:nvPr/>
        </p:nvSpPr>
        <p:spPr bwMode="auto">
          <a:xfrm>
            <a:off x="1692275" y="31416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┐</a:t>
            </a:r>
          </a:p>
        </p:txBody>
      </p:sp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2195513" y="3141663"/>
            <a:ext cx="5032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┐</a:t>
            </a:r>
          </a:p>
        </p:txBody>
      </p:sp>
      <p:sp>
        <p:nvSpPr>
          <p:cNvPr id="20497" name="Text Box 17"/>
          <p:cNvSpPr txBox="1">
            <a:spLocks noChangeArrowheads="1"/>
          </p:cNvSpPr>
          <p:nvPr/>
        </p:nvSpPr>
        <p:spPr bwMode="auto">
          <a:xfrm>
            <a:off x="3492500" y="3141663"/>
            <a:ext cx="503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┐</a:t>
            </a:r>
          </a:p>
        </p:txBody>
      </p:sp>
      <p:sp>
        <p:nvSpPr>
          <p:cNvPr id="20498" name="Text Box 18"/>
          <p:cNvSpPr txBox="1">
            <a:spLocks noChangeArrowheads="1"/>
          </p:cNvSpPr>
          <p:nvPr/>
        </p:nvSpPr>
        <p:spPr bwMode="auto">
          <a:xfrm>
            <a:off x="250825" y="3141663"/>
            <a:ext cx="1152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000000"/>
                </a:solidFill>
              </a:rPr>
              <a:t>l</a:t>
            </a:r>
          </a:p>
        </p:txBody>
      </p:sp>
      <p:sp>
        <p:nvSpPr>
          <p:cNvPr id="20499" name="Text Box 19"/>
          <p:cNvSpPr txBox="1">
            <a:spLocks noChangeArrowheads="1"/>
          </p:cNvSpPr>
          <p:nvPr/>
        </p:nvSpPr>
        <p:spPr bwMode="auto">
          <a:xfrm>
            <a:off x="4284663" y="1341438"/>
            <a:ext cx="9350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 dirty="0">
                <a:solidFill>
                  <a:srgbClr val="FF00FF"/>
                </a:solidFill>
              </a:rPr>
              <a:t>作法：</a:t>
            </a:r>
          </a:p>
        </p:txBody>
      </p:sp>
      <p:sp>
        <p:nvSpPr>
          <p:cNvPr id="20500" name="Text Box 20"/>
          <p:cNvSpPr txBox="1">
            <a:spLocks noChangeArrowheads="1"/>
          </p:cNvSpPr>
          <p:nvPr/>
        </p:nvSpPr>
        <p:spPr bwMode="auto">
          <a:xfrm>
            <a:off x="5076825" y="1268413"/>
            <a:ext cx="302418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000" b="1" dirty="0">
                <a:solidFill>
                  <a:srgbClr val="3366CC"/>
                </a:solidFill>
              </a:rPr>
              <a:t>（</a:t>
            </a:r>
            <a:r>
              <a:rPr lang="en-US" altLang="zh-CN" sz="2000" b="1" dirty="0">
                <a:solidFill>
                  <a:srgbClr val="3366CC"/>
                </a:solidFill>
              </a:rPr>
              <a:t>1</a:t>
            </a:r>
            <a:r>
              <a:rPr lang="zh-CN" altLang="en-US" sz="2000" b="1" dirty="0">
                <a:solidFill>
                  <a:srgbClr val="3366CC"/>
                </a:solidFill>
              </a:rPr>
              <a:t>）过点</a:t>
            </a:r>
            <a:r>
              <a:rPr lang="en-US" altLang="zh-CN" sz="2000" b="1" dirty="0">
                <a:solidFill>
                  <a:srgbClr val="3366CC"/>
                </a:solidFill>
              </a:rPr>
              <a:t>A</a:t>
            </a:r>
            <a:r>
              <a:rPr lang="zh-CN" altLang="en-US" sz="2000" b="1" dirty="0">
                <a:solidFill>
                  <a:srgbClr val="3366CC"/>
                </a:solidFill>
              </a:rPr>
              <a:t>作直线</a:t>
            </a:r>
            <a:r>
              <a:rPr lang="en-US" altLang="zh-CN" sz="2000" b="1" dirty="0">
                <a:solidFill>
                  <a:srgbClr val="3366CC"/>
                </a:solidFill>
              </a:rPr>
              <a:t>l</a:t>
            </a:r>
            <a:r>
              <a:rPr lang="zh-CN" altLang="en-US" sz="2000" b="1" dirty="0">
                <a:solidFill>
                  <a:srgbClr val="3366CC"/>
                </a:solidFill>
              </a:rPr>
              <a:t>的垂线，垂足为点</a:t>
            </a:r>
            <a:r>
              <a:rPr lang="en-US" altLang="zh-CN" sz="2000" b="1" dirty="0">
                <a:solidFill>
                  <a:srgbClr val="3366CC"/>
                </a:solidFill>
              </a:rPr>
              <a:t>O</a:t>
            </a:r>
            <a:r>
              <a:rPr lang="zh-CN" altLang="en-US" sz="2000" b="1" dirty="0">
                <a:solidFill>
                  <a:srgbClr val="3366CC"/>
                </a:solidFill>
              </a:rPr>
              <a:t>，在垂线上截取</a:t>
            </a:r>
            <a:r>
              <a:rPr lang="en-US" altLang="zh-CN" sz="2000" b="1" dirty="0">
                <a:solidFill>
                  <a:srgbClr val="3366CC"/>
                </a:solidFill>
              </a:rPr>
              <a:t>OA′=OA</a:t>
            </a:r>
            <a:r>
              <a:rPr lang="zh-CN" altLang="en-US" sz="2000" b="1" dirty="0">
                <a:solidFill>
                  <a:srgbClr val="3366CC"/>
                </a:solidFill>
              </a:rPr>
              <a:t>，点</a:t>
            </a:r>
            <a:r>
              <a:rPr lang="en-US" altLang="zh-CN" sz="2000" b="1" dirty="0">
                <a:solidFill>
                  <a:srgbClr val="3366CC"/>
                </a:solidFill>
              </a:rPr>
              <a:t>A′</a:t>
            </a:r>
            <a:r>
              <a:rPr lang="zh-CN" altLang="en-US" sz="2000" b="1" dirty="0">
                <a:solidFill>
                  <a:srgbClr val="3366CC"/>
                </a:solidFill>
              </a:rPr>
              <a:t>就是点</a:t>
            </a:r>
            <a:r>
              <a:rPr lang="en-US" altLang="zh-CN" sz="2000" b="1" dirty="0">
                <a:solidFill>
                  <a:srgbClr val="3366CC"/>
                </a:solidFill>
              </a:rPr>
              <a:t>A</a:t>
            </a:r>
            <a:r>
              <a:rPr lang="zh-CN" altLang="en-US" sz="2000" b="1" dirty="0">
                <a:solidFill>
                  <a:srgbClr val="3366CC"/>
                </a:solidFill>
              </a:rPr>
              <a:t>关于直线</a:t>
            </a:r>
            <a:r>
              <a:rPr lang="en-US" altLang="zh-CN" sz="2000" b="1" dirty="0">
                <a:solidFill>
                  <a:srgbClr val="3366CC"/>
                </a:solidFill>
              </a:rPr>
              <a:t>l</a:t>
            </a:r>
            <a:r>
              <a:rPr lang="zh-CN" altLang="en-US" sz="2000" b="1" dirty="0">
                <a:solidFill>
                  <a:srgbClr val="3366CC"/>
                </a:solidFill>
              </a:rPr>
              <a:t>的对称点。</a:t>
            </a:r>
          </a:p>
        </p:txBody>
      </p:sp>
      <p:sp>
        <p:nvSpPr>
          <p:cNvPr id="20501" name="Text Box 21"/>
          <p:cNvSpPr txBox="1">
            <a:spLocks noChangeArrowheads="1"/>
          </p:cNvSpPr>
          <p:nvPr/>
        </p:nvSpPr>
        <p:spPr bwMode="auto">
          <a:xfrm>
            <a:off x="4932363" y="5445125"/>
            <a:ext cx="3887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000" dirty="0">
                <a:solidFill>
                  <a:srgbClr val="FF00FF"/>
                </a:solidFill>
              </a:rPr>
              <a:t>（</a:t>
            </a:r>
            <a:r>
              <a:rPr lang="en-US" altLang="zh-CN" sz="2000" b="1" dirty="0">
                <a:solidFill>
                  <a:srgbClr val="FF00FF"/>
                </a:solidFill>
              </a:rPr>
              <a:t>4</a:t>
            </a:r>
            <a:r>
              <a:rPr lang="zh-CN" altLang="en-US" sz="2000" b="1" dirty="0">
                <a:solidFill>
                  <a:srgbClr val="FF00FF"/>
                </a:solidFill>
              </a:rPr>
              <a:t>）连接</a:t>
            </a:r>
            <a:r>
              <a:rPr lang="en-US" altLang="zh-CN" sz="2000" b="1" dirty="0">
                <a:solidFill>
                  <a:srgbClr val="FF00FF"/>
                </a:solidFill>
              </a:rPr>
              <a:t>A′B′</a:t>
            </a:r>
            <a:r>
              <a:rPr lang="zh-CN" altLang="en-US" sz="2000" b="1" dirty="0">
                <a:solidFill>
                  <a:srgbClr val="FF00FF"/>
                </a:solidFill>
              </a:rPr>
              <a:t>、</a:t>
            </a:r>
            <a:r>
              <a:rPr lang="en-US" altLang="zh-CN" sz="2000" b="1" dirty="0">
                <a:solidFill>
                  <a:srgbClr val="FF00FF"/>
                </a:solidFill>
              </a:rPr>
              <a:t>B′C′</a:t>
            </a:r>
            <a:r>
              <a:rPr lang="zh-CN" altLang="en-US" sz="2000" b="1" dirty="0">
                <a:solidFill>
                  <a:srgbClr val="FF00FF"/>
                </a:solidFill>
              </a:rPr>
              <a:t>、</a:t>
            </a:r>
            <a:r>
              <a:rPr lang="en-US" altLang="zh-CN" sz="2000" b="1" dirty="0">
                <a:solidFill>
                  <a:srgbClr val="FF00FF"/>
                </a:solidFill>
              </a:rPr>
              <a:t>C′A′</a:t>
            </a:r>
            <a:r>
              <a:rPr lang="zh-CN" altLang="en-US" sz="2000" b="1" dirty="0">
                <a:solidFill>
                  <a:srgbClr val="FF00FF"/>
                </a:solidFill>
              </a:rPr>
              <a:t>，得到△</a:t>
            </a:r>
            <a:r>
              <a:rPr lang="en-US" altLang="zh-CN" sz="2000" b="1" dirty="0">
                <a:solidFill>
                  <a:srgbClr val="FF00FF"/>
                </a:solidFill>
              </a:rPr>
              <a:t>A′B′C′</a:t>
            </a:r>
            <a:r>
              <a:rPr lang="zh-CN" altLang="en-US" sz="2000" b="1" dirty="0">
                <a:solidFill>
                  <a:srgbClr val="FF00FF"/>
                </a:solidFill>
              </a:rPr>
              <a:t>即为所求。</a:t>
            </a:r>
          </a:p>
        </p:txBody>
      </p:sp>
      <p:sp>
        <p:nvSpPr>
          <p:cNvPr id="20502" name="Text Box 22"/>
          <p:cNvSpPr txBox="1">
            <a:spLocks noChangeArrowheads="1"/>
          </p:cNvSpPr>
          <p:nvPr/>
        </p:nvSpPr>
        <p:spPr bwMode="auto">
          <a:xfrm>
            <a:off x="1403350" y="3500438"/>
            <a:ext cx="21590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99"/>
                </a:solidFill>
              </a:rPr>
              <a:t>O</a:t>
            </a:r>
          </a:p>
        </p:txBody>
      </p:sp>
      <p:sp>
        <p:nvSpPr>
          <p:cNvPr id="20503" name="Text Box 23"/>
          <p:cNvSpPr txBox="1">
            <a:spLocks noChangeArrowheads="1"/>
          </p:cNvSpPr>
          <p:nvPr/>
        </p:nvSpPr>
        <p:spPr bwMode="auto">
          <a:xfrm>
            <a:off x="2339975" y="3500438"/>
            <a:ext cx="288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99"/>
                </a:solidFill>
              </a:rPr>
              <a:t>P</a:t>
            </a:r>
          </a:p>
        </p:txBody>
      </p:sp>
      <p:sp>
        <p:nvSpPr>
          <p:cNvPr id="20504" name="Text Box 24"/>
          <p:cNvSpPr txBox="1">
            <a:spLocks noChangeArrowheads="1"/>
          </p:cNvSpPr>
          <p:nvPr/>
        </p:nvSpPr>
        <p:spPr bwMode="auto">
          <a:xfrm>
            <a:off x="3635375" y="3500438"/>
            <a:ext cx="288925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FF3399"/>
                </a:solidFill>
              </a:rPr>
              <a:t>M</a:t>
            </a:r>
          </a:p>
        </p:txBody>
      </p:sp>
      <p:sp>
        <p:nvSpPr>
          <p:cNvPr id="20505" name="Text Box 25"/>
          <p:cNvSpPr txBox="1">
            <a:spLocks noChangeArrowheads="1"/>
          </p:cNvSpPr>
          <p:nvPr/>
        </p:nvSpPr>
        <p:spPr bwMode="auto">
          <a:xfrm>
            <a:off x="5219700" y="2997200"/>
            <a:ext cx="30972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 dirty="0"/>
              <a:t>（</a:t>
            </a:r>
            <a:r>
              <a:rPr lang="en-US" altLang="zh-CN" b="1" dirty="0"/>
              <a:t>2</a:t>
            </a:r>
            <a:r>
              <a:rPr lang="zh-CN" altLang="en-US" b="1" dirty="0"/>
              <a:t>）过点</a:t>
            </a:r>
            <a:r>
              <a:rPr lang="en-US" altLang="zh-CN" b="1" dirty="0"/>
              <a:t>B</a:t>
            </a:r>
            <a:r>
              <a:rPr lang="zh-CN" altLang="en-US" b="1" dirty="0"/>
              <a:t>作直线</a:t>
            </a:r>
            <a:r>
              <a:rPr lang="en-US" altLang="zh-CN" b="1" dirty="0"/>
              <a:t>l</a:t>
            </a:r>
            <a:r>
              <a:rPr lang="zh-CN" altLang="en-US" b="1" dirty="0"/>
              <a:t>的垂线，垂足为点</a:t>
            </a:r>
            <a:r>
              <a:rPr lang="en-US" altLang="zh-CN" b="1" dirty="0"/>
              <a:t>P</a:t>
            </a:r>
            <a:r>
              <a:rPr lang="zh-CN" altLang="en-US" b="1" dirty="0"/>
              <a:t>，在垂线上截取</a:t>
            </a:r>
            <a:r>
              <a:rPr lang="en-US" altLang="zh-CN" b="1" dirty="0"/>
              <a:t>PB′=PB</a:t>
            </a:r>
            <a:r>
              <a:rPr lang="zh-CN" altLang="en-US" b="1" dirty="0"/>
              <a:t>，点</a:t>
            </a:r>
            <a:r>
              <a:rPr lang="en-US" altLang="zh-CN" b="1" dirty="0"/>
              <a:t>B′</a:t>
            </a:r>
            <a:r>
              <a:rPr lang="zh-CN" altLang="en-US" b="1" dirty="0"/>
              <a:t>就是点</a:t>
            </a:r>
            <a:r>
              <a:rPr lang="en-US" altLang="zh-CN" b="1" dirty="0"/>
              <a:t>B</a:t>
            </a:r>
            <a:r>
              <a:rPr lang="zh-CN" altLang="en-US" b="1" dirty="0"/>
              <a:t>关于直线</a:t>
            </a:r>
            <a:r>
              <a:rPr lang="en-US" altLang="zh-CN" b="1" dirty="0"/>
              <a:t>l</a:t>
            </a:r>
            <a:r>
              <a:rPr lang="zh-CN" altLang="en-US" b="1" dirty="0"/>
              <a:t>的对称点。</a:t>
            </a:r>
          </a:p>
        </p:txBody>
      </p:sp>
      <p:sp>
        <p:nvSpPr>
          <p:cNvPr id="20506" name="Text Box 26"/>
          <p:cNvSpPr txBox="1">
            <a:spLocks noChangeArrowheads="1"/>
          </p:cNvSpPr>
          <p:nvPr/>
        </p:nvSpPr>
        <p:spPr bwMode="auto">
          <a:xfrm>
            <a:off x="5148263" y="4221163"/>
            <a:ext cx="31686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b="1" dirty="0">
                <a:solidFill>
                  <a:srgbClr val="000000"/>
                </a:solidFill>
              </a:rPr>
              <a:t>（</a:t>
            </a:r>
            <a:r>
              <a:rPr lang="en-US" altLang="zh-CN" b="1" dirty="0">
                <a:solidFill>
                  <a:srgbClr val="000000"/>
                </a:solidFill>
              </a:rPr>
              <a:t>3</a:t>
            </a:r>
            <a:r>
              <a:rPr lang="zh-CN" altLang="en-US" b="1" dirty="0">
                <a:solidFill>
                  <a:srgbClr val="000000"/>
                </a:solidFill>
              </a:rPr>
              <a:t>）过点</a:t>
            </a:r>
            <a:r>
              <a:rPr lang="en-US" altLang="zh-CN" b="1" dirty="0">
                <a:solidFill>
                  <a:srgbClr val="000000"/>
                </a:solidFill>
              </a:rPr>
              <a:t>C</a:t>
            </a:r>
            <a:r>
              <a:rPr lang="zh-CN" altLang="en-US" b="1" dirty="0">
                <a:solidFill>
                  <a:srgbClr val="000000"/>
                </a:solidFill>
              </a:rPr>
              <a:t>作直线</a:t>
            </a:r>
            <a:r>
              <a:rPr lang="en-US" altLang="zh-CN" b="1" dirty="0">
                <a:solidFill>
                  <a:srgbClr val="000000"/>
                </a:solidFill>
              </a:rPr>
              <a:t>l</a:t>
            </a:r>
            <a:r>
              <a:rPr lang="zh-CN" altLang="en-US" b="1" dirty="0">
                <a:solidFill>
                  <a:srgbClr val="000000"/>
                </a:solidFill>
              </a:rPr>
              <a:t>的垂线，垂足为点</a:t>
            </a:r>
            <a:r>
              <a:rPr lang="en-US" altLang="zh-CN" b="1" dirty="0">
                <a:solidFill>
                  <a:srgbClr val="000000"/>
                </a:solidFill>
              </a:rPr>
              <a:t>M</a:t>
            </a:r>
            <a:r>
              <a:rPr lang="zh-CN" altLang="en-US" b="1" dirty="0">
                <a:solidFill>
                  <a:srgbClr val="000000"/>
                </a:solidFill>
              </a:rPr>
              <a:t>，在垂线上截取</a:t>
            </a:r>
            <a:r>
              <a:rPr lang="en-US" altLang="zh-CN" b="1" dirty="0">
                <a:solidFill>
                  <a:srgbClr val="000000"/>
                </a:solidFill>
              </a:rPr>
              <a:t>MC′=MC</a:t>
            </a:r>
            <a:r>
              <a:rPr lang="zh-CN" altLang="en-US" b="1" dirty="0">
                <a:solidFill>
                  <a:srgbClr val="000000"/>
                </a:solidFill>
              </a:rPr>
              <a:t>，点</a:t>
            </a:r>
            <a:r>
              <a:rPr lang="en-US" altLang="zh-CN" b="1" dirty="0">
                <a:solidFill>
                  <a:srgbClr val="000000"/>
                </a:solidFill>
              </a:rPr>
              <a:t>C′</a:t>
            </a:r>
            <a:r>
              <a:rPr lang="zh-CN" altLang="en-US" b="1" dirty="0">
                <a:solidFill>
                  <a:srgbClr val="000000"/>
                </a:solidFill>
              </a:rPr>
              <a:t>就是点</a:t>
            </a:r>
            <a:r>
              <a:rPr lang="en-US" altLang="zh-CN" b="1" dirty="0">
                <a:solidFill>
                  <a:srgbClr val="000000"/>
                </a:solidFill>
              </a:rPr>
              <a:t>C</a:t>
            </a:r>
            <a:r>
              <a:rPr lang="zh-CN" altLang="en-US" b="1" dirty="0">
                <a:solidFill>
                  <a:srgbClr val="000000"/>
                </a:solidFill>
              </a:rPr>
              <a:t>关于直线</a:t>
            </a:r>
            <a:r>
              <a:rPr lang="en-US" altLang="zh-CN" b="1" dirty="0">
                <a:solidFill>
                  <a:srgbClr val="000000"/>
                </a:solidFill>
              </a:rPr>
              <a:t>l</a:t>
            </a:r>
            <a:r>
              <a:rPr lang="zh-CN" altLang="en-US" b="1" dirty="0">
                <a:solidFill>
                  <a:srgbClr val="000000"/>
                </a:solidFill>
              </a:rPr>
              <a:t>的对称点。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10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1000"/>
                                        <p:tgtEl>
                                          <p:spTgt spid="20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20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1000"/>
                                        <p:tgtEl>
                                          <p:spTgt spid="20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1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1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1000"/>
                                        <p:tgtEl>
                                          <p:spTgt spid="20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1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20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0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1000"/>
                                        <p:tgtEl>
                                          <p:spTgt spid="20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1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1000"/>
                                        <p:tgtEl>
                                          <p:spTgt spid="20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4" grpId="0" animBg="1"/>
      <p:bldP spid="20485" grpId="0" animBg="1"/>
      <p:bldP spid="20486" grpId="0" animBg="1"/>
      <p:bldP spid="20487" grpId="0" animBg="1"/>
      <p:bldP spid="20488" grpId="0" animBg="1"/>
      <p:bldP spid="20489" grpId="0" animBg="1"/>
      <p:bldP spid="20493" grpId="0" animBg="1"/>
      <p:bldP spid="20494" grpId="0"/>
      <p:bldP spid="20495" grpId="0"/>
      <p:bldP spid="20496" grpId="0"/>
      <p:bldP spid="20497" grpId="0"/>
      <p:bldP spid="20499" grpId="0"/>
      <p:bldP spid="20500" grpId="0"/>
      <p:bldP spid="20501" grpId="0"/>
      <p:bldP spid="20502" grpId="0" animBg="1"/>
      <p:bldP spid="20503" grpId="0" animBg="1"/>
      <p:bldP spid="20504" grpId="0" animBg="1"/>
      <p:bldP spid="20505" grpId="0"/>
      <p:bldP spid="2050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/>
          <p:cNvSpPr txBox="1">
            <a:spLocks noChangeArrowheads="1"/>
          </p:cNvSpPr>
          <p:nvPr/>
        </p:nvSpPr>
        <p:spPr bwMode="auto">
          <a:xfrm>
            <a:off x="914400" y="363538"/>
            <a:ext cx="1712913" cy="519112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>
                <a:solidFill>
                  <a:srgbClr val="FF0000"/>
                </a:solidFill>
                <a:ea typeface="华文彩云" panose="02010800040101010101" pitchFamily="2" charset="-122"/>
              </a:rPr>
              <a:t>变式训练</a:t>
            </a:r>
          </a:p>
        </p:txBody>
      </p:sp>
      <p:sp>
        <p:nvSpPr>
          <p:cNvPr id="96259" name="Text Box 3"/>
          <p:cNvSpPr txBox="1">
            <a:spLocks noChangeArrowheads="1"/>
          </p:cNvSpPr>
          <p:nvPr/>
        </p:nvSpPr>
        <p:spPr bwMode="auto">
          <a:xfrm>
            <a:off x="198438" y="1697037"/>
            <a:ext cx="84978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000" b="1" dirty="0"/>
              <a:t>       </a:t>
            </a:r>
            <a:r>
              <a:rPr lang="zh-CN" altLang="en-US" sz="3200" b="1" dirty="0"/>
              <a:t>请画出</a:t>
            </a:r>
            <a:r>
              <a:rPr lang="zh-CN" altLang="en-US" sz="3200" b="1" dirty="0">
                <a:latin typeface="宋体" panose="02010600030101010101" pitchFamily="2" charset="-122"/>
              </a:rPr>
              <a:t>⊿</a:t>
            </a:r>
            <a:r>
              <a:rPr lang="en-US" altLang="zh-CN" sz="3200" b="1" dirty="0"/>
              <a:t>ABC</a:t>
            </a:r>
            <a:r>
              <a:rPr lang="zh-CN" altLang="en-US" sz="3200" b="1" dirty="0"/>
              <a:t>关于直线      的对称</a:t>
            </a:r>
            <a:r>
              <a:rPr lang="zh-CN" altLang="en-US" sz="3200" b="1" dirty="0">
                <a:latin typeface="宋体" panose="02010600030101010101" pitchFamily="2" charset="-122"/>
              </a:rPr>
              <a:t>⊿</a:t>
            </a:r>
            <a:r>
              <a:rPr lang="zh-CN" altLang="en-US" sz="3200" b="1" dirty="0"/>
              <a:t> </a:t>
            </a:r>
            <a:r>
              <a:rPr lang="en-US" altLang="zh-CN" sz="3200" b="1" dirty="0"/>
              <a:t>A’B’C’.</a:t>
            </a: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5075238" y="1701800"/>
          <a:ext cx="72072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79" name="公式" r:id="rId3" imgW="88900" imgH="177165" progId="Equation.3">
                  <p:embed/>
                </p:oleObj>
              </mc:Choice>
              <mc:Fallback>
                <p:oleObj name="公式" r:id="rId3" imgW="88900" imgH="17716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5238" y="1701800"/>
                        <a:ext cx="72072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268" name="Group 12"/>
          <p:cNvGrpSpPr/>
          <p:nvPr/>
        </p:nvGrpSpPr>
        <p:grpSpPr bwMode="auto">
          <a:xfrm>
            <a:off x="2185988" y="2765425"/>
            <a:ext cx="3590925" cy="2103438"/>
            <a:chOff x="1377" y="1488"/>
            <a:chExt cx="2262" cy="1325"/>
          </a:xfrm>
        </p:grpSpPr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1377" y="2218"/>
              <a:ext cx="18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96262" name="Object 6"/>
            <p:cNvGraphicFramePr>
              <a:graphicFrameLocks noChangeAspect="1"/>
            </p:cNvGraphicFramePr>
            <p:nvPr/>
          </p:nvGraphicFramePr>
          <p:xfrm>
            <a:off x="3342" y="2016"/>
            <a:ext cx="297" cy="2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6280" name="公式" r:id="rId5" imgW="88900" imgH="177165" progId="Equation.3">
                    <p:embed/>
                  </p:oleObj>
                </mc:Choice>
                <mc:Fallback>
                  <p:oleObj name="公式" r:id="rId5" imgW="88900" imgH="177165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42" y="2016"/>
                          <a:ext cx="297" cy="2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6263" name="Freeform 7"/>
            <p:cNvSpPr/>
            <p:nvPr/>
          </p:nvSpPr>
          <p:spPr bwMode="auto">
            <a:xfrm>
              <a:off x="1735" y="1729"/>
              <a:ext cx="1162" cy="837"/>
            </a:xfrm>
            <a:custGeom>
              <a:avLst/>
              <a:gdLst>
                <a:gd name="T0" fmla="*/ 0 w 1162"/>
                <a:gd name="T1" fmla="*/ 0 h 837"/>
                <a:gd name="T2" fmla="*/ 825 w 1162"/>
                <a:gd name="T3" fmla="*/ 837 h 837"/>
                <a:gd name="T4" fmla="*/ 1162 w 1162"/>
                <a:gd name="T5" fmla="*/ 489 h 837"/>
                <a:gd name="T6" fmla="*/ 0 w 1162"/>
                <a:gd name="T7" fmla="*/ 0 h 8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62" h="837">
                  <a:moveTo>
                    <a:pt x="0" y="0"/>
                  </a:moveTo>
                  <a:lnTo>
                    <a:pt x="825" y="837"/>
                  </a:lnTo>
                  <a:lnTo>
                    <a:pt x="1162" y="48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96265" name="Rectangle 9"/>
            <p:cNvSpPr>
              <a:spLocks noChangeArrowheads="1"/>
            </p:cNvSpPr>
            <p:nvPr/>
          </p:nvSpPr>
          <p:spPr bwMode="auto">
            <a:xfrm>
              <a:off x="1706" y="148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A</a:t>
              </a:r>
            </a:p>
          </p:txBody>
        </p:sp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455" y="2563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B</a:t>
              </a:r>
            </a:p>
          </p:txBody>
        </p:sp>
        <p:sp>
          <p:nvSpPr>
            <p:cNvPr id="96267" name="Rectangle 11"/>
            <p:cNvSpPr>
              <a:spLocks noChangeArrowheads="1"/>
            </p:cNvSpPr>
            <p:nvPr/>
          </p:nvSpPr>
          <p:spPr bwMode="auto">
            <a:xfrm>
              <a:off x="2847" y="1999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/>
                <a:t>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144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66"/>
                </a:solidFill>
              </a:rPr>
              <a:t>归纳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851275" y="1268413"/>
            <a:ext cx="23034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1</a:t>
            </a:r>
            <a:r>
              <a:rPr lang="zh-CN" altLang="en-US" sz="2800" b="1">
                <a:solidFill>
                  <a:srgbClr val="FF0066"/>
                </a:solidFill>
              </a:rPr>
              <a:t>、找特征点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3851275" y="2276475"/>
            <a:ext cx="18716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2</a:t>
            </a:r>
            <a:r>
              <a:rPr lang="zh-CN" altLang="en-US" sz="2800" b="1">
                <a:solidFill>
                  <a:srgbClr val="FF0066"/>
                </a:solidFill>
              </a:rPr>
              <a:t>、作垂线</a:t>
            </a: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851275" y="3429000"/>
            <a:ext cx="2665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3</a:t>
            </a:r>
            <a:r>
              <a:rPr lang="zh-CN" altLang="en-US" sz="2800" b="1">
                <a:solidFill>
                  <a:srgbClr val="FF0066"/>
                </a:solidFill>
              </a:rPr>
              <a:t>、截取等长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851275" y="4292600"/>
            <a:ext cx="2303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4</a:t>
            </a:r>
            <a:r>
              <a:rPr lang="zh-CN" altLang="en-US" sz="2800" b="1">
                <a:solidFill>
                  <a:srgbClr val="FF0066"/>
                </a:solidFill>
              </a:rPr>
              <a:t>、依次连线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331913" y="2060575"/>
            <a:ext cx="733425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600" b="1">
                <a:solidFill>
                  <a:srgbClr val="000000"/>
                </a:solidFill>
              </a:rPr>
              <a:t>作图步骤</a:t>
            </a:r>
          </a:p>
        </p:txBody>
      </p:sp>
      <p:sp>
        <p:nvSpPr>
          <p:cNvPr id="22536" name="AutoShape 8"/>
          <p:cNvSpPr>
            <a:spLocks noChangeArrowheads="1"/>
          </p:cNvSpPr>
          <p:nvPr/>
        </p:nvSpPr>
        <p:spPr bwMode="auto">
          <a:xfrm>
            <a:off x="2339975" y="2708275"/>
            <a:ext cx="1079500" cy="504825"/>
          </a:xfrm>
          <a:prstGeom prst="rightArrow">
            <a:avLst>
              <a:gd name="adj1" fmla="val 50000"/>
              <a:gd name="adj2" fmla="val 53459"/>
            </a:avLst>
          </a:prstGeom>
          <a:solidFill>
            <a:srgbClr val="52EC6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7" name="Tree"/>
          <p:cNvSpPr>
            <a:spLocks noEditPoints="1" noChangeArrowheads="1"/>
          </p:cNvSpPr>
          <p:nvPr/>
        </p:nvSpPr>
        <p:spPr bwMode="auto">
          <a:xfrm>
            <a:off x="7334250" y="504825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22538" name="laptop"/>
          <p:cNvSpPr>
            <a:spLocks noEditPoints="1" noChangeArrowheads="1"/>
          </p:cNvSpPr>
          <p:nvPr/>
        </p:nvSpPr>
        <p:spPr bwMode="auto">
          <a:xfrm>
            <a:off x="0" y="5495925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/>
      <p:bldP spid="22532" grpId="0"/>
      <p:bldP spid="22533" grpId="0"/>
      <p:bldP spid="225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AutoShape 6"/>
          <p:cNvSpPr>
            <a:spLocks noChangeArrowheads="1"/>
          </p:cNvSpPr>
          <p:nvPr/>
        </p:nvSpPr>
        <p:spPr bwMode="auto">
          <a:xfrm>
            <a:off x="395288" y="0"/>
            <a:ext cx="1944687" cy="1341438"/>
          </a:xfrm>
          <a:prstGeom prst="cloudCallout">
            <a:avLst>
              <a:gd name="adj1" fmla="val 4778"/>
              <a:gd name="adj2" fmla="val 36745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755650" y="333375"/>
            <a:ext cx="1447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归纳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755650" y="1484784"/>
            <a:ext cx="67818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几何图形都可以看作由点组成，只要作出这些点关于对称轴的对应点，再连接对应点，就可以得到原图形的轴对称图形</a:t>
            </a:r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754509" y="3717032"/>
            <a:ext cx="71628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0000FF"/>
                </a:solidFill>
              </a:rPr>
              <a:t>对于一些由直线、线段或射线组成的图形只要作出图形中的一些特殊点的对称点，再连接对称点，就可以得到原图形的轴对称图</a:t>
            </a:r>
            <a:r>
              <a:rPr lang="zh-CN" altLang="en-US" sz="3200" b="1" dirty="0" smtClean="0">
                <a:solidFill>
                  <a:srgbClr val="0000FF"/>
                </a:solidFill>
              </a:rPr>
              <a:t>形</a:t>
            </a:r>
            <a:endParaRPr lang="zh-CN" altLang="en-US" sz="3200" b="1" dirty="0">
              <a:solidFill>
                <a:srgbClr val="0000FF"/>
              </a:solidFill>
            </a:endParaRPr>
          </a:p>
        </p:txBody>
      </p:sp>
      <p:sp>
        <p:nvSpPr>
          <p:cNvPr id="94213" name="Tree"/>
          <p:cNvSpPr>
            <a:spLocks noEditPoints="1" noChangeArrowheads="1"/>
          </p:cNvSpPr>
          <p:nvPr/>
        </p:nvSpPr>
        <p:spPr bwMode="auto">
          <a:xfrm>
            <a:off x="7596188" y="5373688"/>
            <a:ext cx="1547812" cy="1484312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1476375" y="836613"/>
            <a:ext cx="1150938" cy="2879725"/>
            <a:chOff x="431" y="1389"/>
            <a:chExt cx="725" cy="1814"/>
          </a:xfrm>
        </p:grpSpPr>
        <p:sp>
          <p:nvSpPr>
            <p:cNvPr id="23555" name="Line 3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6" name="Line 4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7" name="Line 5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23561" name="Group 9"/>
          <p:cNvGrpSpPr/>
          <p:nvPr/>
        </p:nvGrpSpPr>
        <p:grpSpPr bwMode="auto">
          <a:xfrm>
            <a:off x="2627313" y="1196975"/>
            <a:ext cx="1152525" cy="2449513"/>
            <a:chOff x="2562" y="1570"/>
            <a:chExt cx="726" cy="1543"/>
          </a:xfrm>
        </p:grpSpPr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2562" y="1570"/>
              <a:ext cx="182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2744" y="2160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4" name="Line 12"/>
            <p:cNvSpPr>
              <a:spLocks noChangeShapeType="1"/>
            </p:cNvSpPr>
            <p:nvPr/>
          </p:nvSpPr>
          <p:spPr bwMode="auto">
            <a:xfrm flipH="1">
              <a:off x="2835" y="2160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5" name="Line 13"/>
            <p:cNvSpPr>
              <a:spLocks noChangeShapeType="1"/>
            </p:cNvSpPr>
            <p:nvPr/>
          </p:nvSpPr>
          <p:spPr bwMode="auto">
            <a:xfrm>
              <a:off x="2835" y="2523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66" name="Line 14"/>
            <p:cNvSpPr>
              <a:spLocks noChangeShapeType="1"/>
            </p:cNvSpPr>
            <p:nvPr/>
          </p:nvSpPr>
          <p:spPr bwMode="auto">
            <a:xfrm flipH="1" flipV="1">
              <a:off x="2562" y="2750"/>
              <a:ext cx="454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67" name="Line 15"/>
          <p:cNvSpPr>
            <a:spLocks noChangeShapeType="1"/>
          </p:cNvSpPr>
          <p:nvPr/>
        </p:nvSpPr>
        <p:spPr bwMode="auto">
          <a:xfrm>
            <a:off x="4643438" y="2492375"/>
            <a:ext cx="36734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8" name="Line 16"/>
          <p:cNvSpPr>
            <a:spLocks noChangeShapeType="1"/>
          </p:cNvSpPr>
          <p:nvPr/>
        </p:nvSpPr>
        <p:spPr bwMode="auto">
          <a:xfrm flipH="1">
            <a:off x="5580063" y="1412875"/>
            <a:ext cx="1296987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69" name="Line 17"/>
          <p:cNvSpPr>
            <a:spLocks noChangeShapeType="1"/>
          </p:cNvSpPr>
          <p:nvPr/>
        </p:nvSpPr>
        <p:spPr bwMode="auto">
          <a:xfrm>
            <a:off x="5580063" y="1916113"/>
            <a:ext cx="1079500" cy="217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0" name="Line 18"/>
          <p:cNvSpPr>
            <a:spLocks noChangeShapeType="1"/>
          </p:cNvSpPr>
          <p:nvPr/>
        </p:nvSpPr>
        <p:spPr bwMode="auto">
          <a:xfrm flipH="1">
            <a:off x="5651500" y="2708275"/>
            <a:ext cx="1225550" cy="36036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1" name="Line 19"/>
          <p:cNvSpPr>
            <a:spLocks noChangeShapeType="1"/>
          </p:cNvSpPr>
          <p:nvPr/>
        </p:nvSpPr>
        <p:spPr bwMode="auto">
          <a:xfrm>
            <a:off x="5651500" y="3068638"/>
            <a:ext cx="1225550" cy="5048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2" name="AutoShape 20"/>
          <p:cNvSpPr>
            <a:spLocks noChangeArrowheads="1"/>
          </p:cNvSpPr>
          <p:nvPr/>
        </p:nvSpPr>
        <p:spPr bwMode="auto">
          <a:xfrm rot="-4348358">
            <a:off x="1186656" y="4941094"/>
            <a:ext cx="1584325" cy="649288"/>
          </a:xfrm>
          <a:prstGeom prst="rightArrow">
            <a:avLst>
              <a:gd name="adj1" fmla="val 50000"/>
              <a:gd name="adj2" fmla="val 6100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3" name="AutoShape 21"/>
          <p:cNvSpPr>
            <a:spLocks noChangeArrowheads="1"/>
          </p:cNvSpPr>
          <p:nvPr/>
        </p:nvSpPr>
        <p:spPr bwMode="auto">
          <a:xfrm rot="-28199632">
            <a:off x="2518569" y="4904582"/>
            <a:ext cx="1584325" cy="649287"/>
          </a:xfrm>
          <a:prstGeom prst="rightArrow">
            <a:avLst>
              <a:gd name="adj1" fmla="val 50000"/>
              <a:gd name="adj2" fmla="val 6100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4" name="Line 22"/>
          <p:cNvSpPr>
            <a:spLocks noChangeShapeType="1"/>
          </p:cNvSpPr>
          <p:nvPr/>
        </p:nvSpPr>
        <p:spPr bwMode="auto">
          <a:xfrm>
            <a:off x="2627313" y="4076700"/>
            <a:ext cx="0" cy="25923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6445250" y="3933825"/>
            <a:ext cx="0" cy="256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76" name="AutoShape 24"/>
          <p:cNvSpPr>
            <a:spLocks noChangeArrowheads="1"/>
          </p:cNvSpPr>
          <p:nvPr/>
        </p:nvSpPr>
        <p:spPr bwMode="auto">
          <a:xfrm rot="13987807">
            <a:off x="4717256" y="4726782"/>
            <a:ext cx="1728787" cy="863600"/>
          </a:xfrm>
          <a:prstGeom prst="rtTriangle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77" name="AutoShape 25"/>
          <p:cNvSpPr>
            <a:spLocks noChangeArrowheads="1"/>
          </p:cNvSpPr>
          <p:nvPr/>
        </p:nvSpPr>
        <p:spPr bwMode="auto">
          <a:xfrm rot="1929761">
            <a:off x="6842125" y="4232275"/>
            <a:ext cx="863600" cy="1727200"/>
          </a:xfrm>
          <a:prstGeom prst="rtTriangle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23578" name="Group 26"/>
          <p:cNvGrpSpPr/>
          <p:nvPr/>
        </p:nvGrpSpPr>
        <p:grpSpPr bwMode="auto">
          <a:xfrm>
            <a:off x="1476375" y="836613"/>
            <a:ext cx="1150938" cy="2879725"/>
            <a:chOff x="431" y="1389"/>
            <a:chExt cx="725" cy="1814"/>
          </a:xfrm>
        </p:grpSpPr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1" name="Line 29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2" name="Line 30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3" name="Line 31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84" name="Line 32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85" name="Line 33"/>
          <p:cNvSpPr>
            <a:spLocks noChangeShapeType="1"/>
          </p:cNvSpPr>
          <p:nvPr/>
        </p:nvSpPr>
        <p:spPr bwMode="auto">
          <a:xfrm>
            <a:off x="5580063" y="1916113"/>
            <a:ext cx="1079500" cy="217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6" name="Line 34"/>
          <p:cNvSpPr>
            <a:spLocks noChangeShapeType="1"/>
          </p:cNvSpPr>
          <p:nvPr/>
        </p:nvSpPr>
        <p:spPr bwMode="auto">
          <a:xfrm>
            <a:off x="4643438" y="2492375"/>
            <a:ext cx="36734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7" name="Line 35"/>
          <p:cNvSpPr>
            <a:spLocks noChangeShapeType="1"/>
          </p:cNvSpPr>
          <p:nvPr/>
        </p:nvSpPr>
        <p:spPr bwMode="auto">
          <a:xfrm flipH="1">
            <a:off x="5580063" y="1412875"/>
            <a:ext cx="1296987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88" name="AutoShape 36"/>
          <p:cNvSpPr>
            <a:spLocks noChangeArrowheads="1"/>
          </p:cNvSpPr>
          <p:nvPr/>
        </p:nvSpPr>
        <p:spPr bwMode="auto">
          <a:xfrm rot="-4348358">
            <a:off x="1186656" y="4941094"/>
            <a:ext cx="1584325" cy="649288"/>
          </a:xfrm>
          <a:prstGeom prst="rightArrow">
            <a:avLst>
              <a:gd name="adj1" fmla="val 50000"/>
              <a:gd name="adj2" fmla="val 6100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89" name="Line 37"/>
          <p:cNvSpPr>
            <a:spLocks noChangeShapeType="1"/>
          </p:cNvSpPr>
          <p:nvPr/>
        </p:nvSpPr>
        <p:spPr bwMode="auto">
          <a:xfrm>
            <a:off x="2627313" y="3952875"/>
            <a:ext cx="0" cy="26447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90" name="Line 38"/>
          <p:cNvSpPr>
            <a:spLocks noChangeShapeType="1"/>
          </p:cNvSpPr>
          <p:nvPr/>
        </p:nvSpPr>
        <p:spPr bwMode="auto">
          <a:xfrm>
            <a:off x="6445250" y="3933825"/>
            <a:ext cx="0" cy="256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591" name="Group 39"/>
          <p:cNvGrpSpPr/>
          <p:nvPr/>
        </p:nvGrpSpPr>
        <p:grpSpPr bwMode="auto">
          <a:xfrm>
            <a:off x="1476375" y="836613"/>
            <a:ext cx="1150938" cy="2879725"/>
            <a:chOff x="431" y="1389"/>
            <a:chExt cx="725" cy="1814"/>
          </a:xfrm>
        </p:grpSpPr>
        <p:sp>
          <p:nvSpPr>
            <p:cNvPr id="23592" name="Line 40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3" name="Line 41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4" name="Line 42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5" name="Line 43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6" name="Line 44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597" name="Line 45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598" name="Line 46"/>
          <p:cNvSpPr>
            <a:spLocks noChangeShapeType="1"/>
          </p:cNvSpPr>
          <p:nvPr/>
        </p:nvSpPr>
        <p:spPr bwMode="auto">
          <a:xfrm>
            <a:off x="5580063" y="1916113"/>
            <a:ext cx="1079500" cy="21748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599" name="AutoShape 47"/>
          <p:cNvSpPr>
            <a:spLocks noChangeArrowheads="1"/>
          </p:cNvSpPr>
          <p:nvPr/>
        </p:nvSpPr>
        <p:spPr bwMode="auto">
          <a:xfrm rot="13987807">
            <a:off x="4715669" y="4726782"/>
            <a:ext cx="1728787" cy="863600"/>
          </a:xfrm>
          <a:prstGeom prst="rtTriangle">
            <a:avLst/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0" name="Line 48"/>
          <p:cNvSpPr>
            <a:spLocks noChangeShapeType="1"/>
          </p:cNvSpPr>
          <p:nvPr/>
        </p:nvSpPr>
        <p:spPr bwMode="auto">
          <a:xfrm>
            <a:off x="4641850" y="2492375"/>
            <a:ext cx="3673475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01" name="Line 49"/>
          <p:cNvSpPr>
            <a:spLocks noChangeShapeType="1"/>
          </p:cNvSpPr>
          <p:nvPr/>
        </p:nvSpPr>
        <p:spPr bwMode="auto">
          <a:xfrm flipH="1">
            <a:off x="5580063" y="1412875"/>
            <a:ext cx="1296987" cy="50323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02" name="AutoShape 50"/>
          <p:cNvSpPr>
            <a:spLocks noChangeArrowheads="1"/>
          </p:cNvSpPr>
          <p:nvPr/>
        </p:nvSpPr>
        <p:spPr bwMode="auto">
          <a:xfrm rot="-4348358">
            <a:off x="1185069" y="4941094"/>
            <a:ext cx="1584325" cy="649287"/>
          </a:xfrm>
          <a:prstGeom prst="rightArrow">
            <a:avLst>
              <a:gd name="adj1" fmla="val 50000"/>
              <a:gd name="adj2" fmla="val 61002"/>
            </a:avLst>
          </a:prstGeom>
          <a:solidFill>
            <a:schemeClr val="accent1"/>
          </a:solidFill>
          <a:ln w="25400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603" name="Line 51"/>
          <p:cNvSpPr>
            <a:spLocks noChangeShapeType="1"/>
          </p:cNvSpPr>
          <p:nvPr/>
        </p:nvSpPr>
        <p:spPr bwMode="auto">
          <a:xfrm>
            <a:off x="2627313" y="4076700"/>
            <a:ext cx="0" cy="259238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04" name="Line 52"/>
          <p:cNvSpPr>
            <a:spLocks noChangeShapeType="1"/>
          </p:cNvSpPr>
          <p:nvPr/>
        </p:nvSpPr>
        <p:spPr bwMode="auto">
          <a:xfrm>
            <a:off x="6443663" y="3933825"/>
            <a:ext cx="0" cy="25654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3605" name="Group 53"/>
          <p:cNvGrpSpPr/>
          <p:nvPr/>
        </p:nvGrpSpPr>
        <p:grpSpPr bwMode="auto">
          <a:xfrm>
            <a:off x="1476375" y="836613"/>
            <a:ext cx="1150938" cy="2879725"/>
            <a:chOff x="431" y="1389"/>
            <a:chExt cx="725" cy="1814"/>
          </a:xfrm>
        </p:grpSpPr>
        <p:sp>
          <p:nvSpPr>
            <p:cNvPr id="23606" name="Line 54"/>
            <p:cNvSpPr>
              <a:spLocks noChangeShapeType="1"/>
            </p:cNvSpPr>
            <p:nvPr/>
          </p:nvSpPr>
          <p:spPr bwMode="auto">
            <a:xfrm flipV="1">
              <a:off x="1156" y="1389"/>
              <a:ext cx="0" cy="181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7" name="Line 55"/>
            <p:cNvSpPr>
              <a:spLocks noChangeShapeType="1"/>
            </p:cNvSpPr>
            <p:nvPr/>
          </p:nvSpPr>
          <p:spPr bwMode="auto">
            <a:xfrm flipH="1">
              <a:off x="975" y="1661"/>
              <a:ext cx="181" cy="54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8" name="Line 56"/>
            <p:cNvSpPr>
              <a:spLocks noChangeShapeType="1"/>
            </p:cNvSpPr>
            <p:nvPr/>
          </p:nvSpPr>
          <p:spPr bwMode="auto">
            <a:xfrm flipH="1">
              <a:off x="431" y="2205"/>
              <a:ext cx="54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09" name="Line 57"/>
            <p:cNvSpPr>
              <a:spLocks noChangeShapeType="1"/>
            </p:cNvSpPr>
            <p:nvPr/>
          </p:nvSpPr>
          <p:spPr bwMode="auto">
            <a:xfrm>
              <a:off x="431" y="220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10" name="Line 58"/>
            <p:cNvSpPr>
              <a:spLocks noChangeShapeType="1"/>
            </p:cNvSpPr>
            <p:nvPr/>
          </p:nvSpPr>
          <p:spPr bwMode="auto">
            <a:xfrm flipH="1">
              <a:off x="703" y="2568"/>
              <a:ext cx="181" cy="59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611" name="Line 59"/>
            <p:cNvSpPr>
              <a:spLocks noChangeShapeType="1"/>
            </p:cNvSpPr>
            <p:nvPr/>
          </p:nvSpPr>
          <p:spPr bwMode="auto">
            <a:xfrm flipV="1">
              <a:off x="703" y="2795"/>
              <a:ext cx="453" cy="363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23612" name="Line 60"/>
          <p:cNvSpPr>
            <a:spLocks noChangeShapeType="1"/>
          </p:cNvSpPr>
          <p:nvPr/>
        </p:nvSpPr>
        <p:spPr bwMode="auto">
          <a:xfrm>
            <a:off x="5580063" y="1916113"/>
            <a:ext cx="1296987" cy="2889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3613" name="Text Box 61"/>
          <p:cNvSpPr txBox="1">
            <a:spLocks noChangeArrowheads="1"/>
          </p:cNvSpPr>
          <p:nvPr/>
        </p:nvSpPr>
        <p:spPr bwMode="auto">
          <a:xfrm>
            <a:off x="0" y="333375"/>
            <a:ext cx="88931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200" b="1"/>
              <a:t>    </a:t>
            </a:r>
            <a:r>
              <a:rPr lang="zh-CN" altLang="en-US" sz="3200" b="1">
                <a:solidFill>
                  <a:srgbClr val="FF0000"/>
                </a:solidFill>
                <a:ea typeface="黑体" panose="02010609060101010101" pitchFamily="49" charset="-122"/>
              </a:rPr>
              <a:t>练习</a:t>
            </a:r>
            <a:r>
              <a:rPr lang="zh-CN" altLang="en-US" sz="3200" b="1"/>
              <a:t>  </a:t>
            </a:r>
            <a:r>
              <a:rPr lang="en-US" altLang="zh-CN" sz="3200" b="1"/>
              <a:t>1</a:t>
            </a:r>
            <a:r>
              <a:rPr lang="zh-CN" altLang="en-US" sz="3200" b="1"/>
              <a:t>、如图，把下列图形补成关于直线</a:t>
            </a:r>
            <a:r>
              <a:rPr lang="en-US" altLang="zh-CN" sz="3200" b="1"/>
              <a:t>L</a:t>
            </a:r>
            <a:r>
              <a:rPr lang="zh-CN" altLang="en-US" sz="3200" b="1"/>
              <a:t>的对称图形。</a:t>
            </a:r>
          </a:p>
        </p:txBody>
      </p:sp>
      <p:sp>
        <p:nvSpPr>
          <p:cNvPr id="23614" name="Text Box 62"/>
          <p:cNvSpPr txBox="1">
            <a:spLocks noChangeArrowheads="1"/>
          </p:cNvSpPr>
          <p:nvPr/>
        </p:nvSpPr>
        <p:spPr bwMode="auto">
          <a:xfrm>
            <a:off x="4211638" y="6237288"/>
            <a:ext cx="3603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zh-CN"/>
          </a:p>
        </p:txBody>
      </p:sp>
      <p:grpSp>
        <p:nvGrpSpPr>
          <p:cNvPr id="23615" name="Group 63"/>
          <p:cNvGrpSpPr/>
          <p:nvPr/>
        </p:nvGrpSpPr>
        <p:grpSpPr bwMode="auto">
          <a:xfrm>
            <a:off x="1476375" y="1196975"/>
            <a:ext cx="1222375" cy="2449513"/>
            <a:chOff x="930" y="754"/>
            <a:chExt cx="770" cy="1543"/>
          </a:xfrm>
        </p:grpSpPr>
        <p:sp>
          <p:nvSpPr>
            <p:cNvPr id="23616" name="Oval 64"/>
            <p:cNvSpPr>
              <a:spLocks noChangeArrowheads="1"/>
            </p:cNvSpPr>
            <p:nvPr/>
          </p:nvSpPr>
          <p:spPr bwMode="auto">
            <a:xfrm>
              <a:off x="1655" y="75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7" name="Oval 65"/>
            <p:cNvSpPr>
              <a:spLocks noChangeArrowheads="1"/>
            </p:cNvSpPr>
            <p:nvPr/>
          </p:nvSpPr>
          <p:spPr bwMode="auto">
            <a:xfrm>
              <a:off x="1429" y="1298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8" name="Oval 66"/>
            <p:cNvSpPr>
              <a:spLocks noChangeArrowheads="1"/>
            </p:cNvSpPr>
            <p:nvPr/>
          </p:nvSpPr>
          <p:spPr bwMode="auto">
            <a:xfrm>
              <a:off x="930" y="134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19" name="Oval 67"/>
            <p:cNvSpPr>
              <a:spLocks noChangeArrowheads="1"/>
            </p:cNvSpPr>
            <p:nvPr/>
          </p:nvSpPr>
          <p:spPr bwMode="auto">
            <a:xfrm>
              <a:off x="1338" y="166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0" name="Oval 68"/>
            <p:cNvSpPr>
              <a:spLocks noChangeArrowheads="1"/>
            </p:cNvSpPr>
            <p:nvPr/>
          </p:nvSpPr>
          <p:spPr bwMode="auto">
            <a:xfrm>
              <a:off x="1202" y="2251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1" name="Oval 69"/>
            <p:cNvSpPr>
              <a:spLocks noChangeArrowheads="1"/>
            </p:cNvSpPr>
            <p:nvPr/>
          </p:nvSpPr>
          <p:spPr bwMode="auto">
            <a:xfrm>
              <a:off x="1610" y="193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622" name="Group 70"/>
          <p:cNvGrpSpPr/>
          <p:nvPr/>
        </p:nvGrpSpPr>
        <p:grpSpPr bwMode="auto">
          <a:xfrm>
            <a:off x="5580063" y="1412875"/>
            <a:ext cx="1368425" cy="865188"/>
            <a:chOff x="3515" y="890"/>
            <a:chExt cx="862" cy="545"/>
          </a:xfrm>
        </p:grpSpPr>
        <p:sp>
          <p:nvSpPr>
            <p:cNvPr id="23623" name="Oval 71"/>
            <p:cNvSpPr>
              <a:spLocks noChangeArrowheads="1"/>
            </p:cNvSpPr>
            <p:nvPr/>
          </p:nvSpPr>
          <p:spPr bwMode="auto">
            <a:xfrm>
              <a:off x="3515" y="1162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4" name="Oval 72"/>
            <p:cNvSpPr>
              <a:spLocks noChangeArrowheads="1"/>
            </p:cNvSpPr>
            <p:nvPr/>
          </p:nvSpPr>
          <p:spPr bwMode="auto">
            <a:xfrm>
              <a:off x="4286" y="890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5" name="Oval 73"/>
            <p:cNvSpPr>
              <a:spLocks noChangeArrowheads="1"/>
            </p:cNvSpPr>
            <p:nvPr/>
          </p:nvSpPr>
          <p:spPr bwMode="auto">
            <a:xfrm>
              <a:off x="4332" y="1389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626" name="Group 74"/>
          <p:cNvGrpSpPr/>
          <p:nvPr/>
        </p:nvGrpSpPr>
        <p:grpSpPr bwMode="auto">
          <a:xfrm>
            <a:off x="1547813" y="4508500"/>
            <a:ext cx="935037" cy="1585913"/>
            <a:chOff x="975" y="2840"/>
            <a:chExt cx="589" cy="999"/>
          </a:xfrm>
        </p:grpSpPr>
        <p:sp>
          <p:nvSpPr>
            <p:cNvPr id="23627" name="Oval 75"/>
            <p:cNvSpPr>
              <a:spLocks noChangeArrowheads="1"/>
            </p:cNvSpPr>
            <p:nvPr/>
          </p:nvSpPr>
          <p:spPr bwMode="auto">
            <a:xfrm>
              <a:off x="1111" y="2976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8" name="Oval 76"/>
            <p:cNvSpPr>
              <a:spLocks noChangeArrowheads="1"/>
            </p:cNvSpPr>
            <p:nvPr/>
          </p:nvSpPr>
          <p:spPr bwMode="auto">
            <a:xfrm>
              <a:off x="1383" y="2840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29" name="Oval 77"/>
            <p:cNvSpPr>
              <a:spLocks noChangeArrowheads="1"/>
            </p:cNvSpPr>
            <p:nvPr/>
          </p:nvSpPr>
          <p:spPr bwMode="auto">
            <a:xfrm>
              <a:off x="1202" y="3022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0" name="Oval 78"/>
            <p:cNvSpPr>
              <a:spLocks noChangeArrowheads="1"/>
            </p:cNvSpPr>
            <p:nvPr/>
          </p:nvSpPr>
          <p:spPr bwMode="auto">
            <a:xfrm>
              <a:off x="975" y="3748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1" name="Oval 79"/>
            <p:cNvSpPr>
              <a:spLocks noChangeArrowheads="1"/>
            </p:cNvSpPr>
            <p:nvPr/>
          </p:nvSpPr>
          <p:spPr bwMode="auto">
            <a:xfrm>
              <a:off x="1156" y="379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2" name="Oval 80"/>
            <p:cNvSpPr>
              <a:spLocks noChangeArrowheads="1"/>
            </p:cNvSpPr>
            <p:nvPr/>
          </p:nvSpPr>
          <p:spPr bwMode="auto">
            <a:xfrm>
              <a:off x="1383" y="311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3" name="Oval 81"/>
            <p:cNvSpPr>
              <a:spLocks noChangeArrowheads="1"/>
            </p:cNvSpPr>
            <p:nvPr/>
          </p:nvSpPr>
          <p:spPr bwMode="auto">
            <a:xfrm>
              <a:off x="1519" y="3113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23634" name="Group 82"/>
          <p:cNvGrpSpPr/>
          <p:nvPr/>
        </p:nvGrpSpPr>
        <p:grpSpPr bwMode="auto">
          <a:xfrm>
            <a:off x="5364163" y="4149725"/>
            <a:ext cx="1079500" cy="2016125"/>
            <a:chOff x="3379" y="2614"/>
            <a:chExt cx="680" cy="1270"/>
          </a:xfrm>
        </p:grpSpPr>
        <p:sp>
          <p:nvSpPr>
            <p:cNvPr id="23635" name="Oval 83"/>
            <p:cNvSpPr>
              <a:spLocks noChangeArrowheads="1"/>
            </p:cNvSpPr>
            <p:nvPr/>
          </p:nvSpPr>
          <p:spPr bwMode="auto">
            <a:xfrm>
              <a:off x="3379" y="2614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6" name="Oval 84"/>
            <p:cNvSpPr>
              <a:spLocks noChangeArrowheads="1"/>
            </p:cNvSpPr>
            <p:nvPr/>
          </p:nvSpPr>
          <p:spPr bwMode="auto">
            <a:xfrm>
              <a:off x="3606" y="3838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3637" name="Oval 85"/>
            <p:cNvSpPr>
              <a:spLocks noChangeArrowheads="1"/>
            </p:cNvSpPr>
            <p:nvPr/>
          </p:nvSpPr>
          <p:spPr bwMode="auto">
            <a:xfrm>
              <a:off x="4014" y="3475"/>
              <a:ext cx="45" cy="46"/>
            </a:xfrm>
            <a:prstGeom prst="ellipse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36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3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236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236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  <p:bldP spid="23571" grpId="0" animBg="1"/>
      <p:bldP spid="23573" grpId="0" animBg="1"/>
      <p:bldP spid="2357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reeform 2"/>
          <p:cNvSpPr/>
          <p:nvPr/>
        </p:nvSpPr>
        <p:spPr bwMode="auto">
          <a:xfrm>
            <a:off x="5435600" y="2349500"/>
            <a:ext cx="1657350" cy="2054225"/>
          </a:xfrm>
          <a:custGeom>
            <a:avLst/>
            <a:gdLst>
              <a:gd name="T0" fmla="*/ 1044 w 1044"/>
              <a:gd name="T1" fmla="*/ 0 h 1294"/>
              <a:gd name="T2" fmla="*/ 533 w 1044"/>
              <a:gd name="T3" fmla="*/ 0 h 1294"/>
              <a:gd name="T4" fmla="*/ 326 w 1044"/>
              <a:gd name="T5" fmla="*/ 250 h 1294"/>
              <a:gd name="T6" fmla="*/ 533 w 1044"/>
              <a:gd name="T7" fmla="*/ 250 h 1294"/>
              <a:gd name="T8" fmla="*/ 533 w 1044"/>
              <a:gd name="T9" fmla="*/ 1174 h 1294"/>
              <a:gd name="T10" fmla="*/ 0 w 1044"/>
              <a:gd name="T11" fmla="*/ 1174 h 1294"/>
              <a:gd name="T12" fmla="*/ 0 w 1044"/>
              <a:gd name="T13" fmla="*/ 1294 h 1294"/>
              <a:gd name="T14" fmla="*/ 1044 w 1044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44" h="1294">
                <a:moveTo>
                  <a:pt x="1044" y="0"/>
                </a:moveTo>
                <a:lnTo>
                  <a:pt x="533" y="0"/>
                </a:lnTo>
                <a:lnTo>
                  <a:pt x="326" y="250"/>
                </a:lnTo>
                <a:lnTo>
                  <a:pt x="533" y="250"/>
                </a:lnTo>
                <a:lnTo>
                  <a:pt x="533" y="1174"/>
                </a:lnTo>
                <a:lnTo>
                  <a:pt x="0" y="1174"/>
                </a:lnTo>
                <a:lnTo>
                  <a:pt x="0" y="1294"/>
                </a:lnTo>
                <a:lnTo>
                  <a:pt x="1044" y="129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5603" name="Line 3">
            <a:hlinkClick r:id="rId3" action="ppaction://hlinksldjump"/>
          </p:cNvPr>
          <p:cNvSpPr>
            <a:spLocks noChangeShapeType="1"/>
          </p:cNvSpPr>
          <p:nvPr/>
        </p:nvSpPr>
        <p:spPr bwMode="auto">
          <a:xfrm>
            <a:off x="7072313" y="1598613"/>
            <a:ext cx="0" cy="34671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25604" name="Group 4"/>
          <p:cNvGrpSpPr/>
          <p:nvPr/>
        </p:nvGrpSpPr>
        <p:grpSpPr bwMode="auto">
          <a:xfrm>
            <a:off x="5435600" y="2276475"/>
            <a:ext cx="3365500" cy="2157413"/>
            <a:chOff x="2771" y="999"/>
            <a:chExt cx="2120" cy="1359"/>
          </a:xfrm>
        </p:grpSpPr>
        <p:sp>
          <p:nvSpPr>
            <p:cNvPr id="25605" name="Line 5"/>
            <p:cNvSpPr>
              <a:spLocks noChangeShapeType="1"/>
            </p:cNvSpPr>
            <p:nvPr/>
          </p:nvSpPr>
          <p:spPr bwMode="auto">
            <a:xfrm>
              <a:off x="2771" y="2206"/>
              <a:ext cx="10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06" name="Group 6"/>
            <p:cNvGrpSpPr/>
            <p:nvPr/>
          </p:nvGrpSpPr>
          <p:grpSpPr bwMode="auto">
            <a:xfrm>
              <a:off x="3117" y="999"/>
              <a:ext cx="1774" cy="1359"/>
              <a:chOff x="3117" y="999"/>
              <a:chExt cx="1774" cy="1359"/>
            </a:xfrm>
          </p:grpSpPr>
          <p:sp>
            <p:nvSpPr>
              <p:cNvPr id="25607" name="Line 7"/>
              <p:cNvSpPr>
                <a:spLocks noChangeShapeType="1"/>
              </p:cNvSpPr>
              <p:nvPr/>
            </p:nvSpPr>
            <p:spPr bwMode="auto">
              <a:xfrm>
                <a:off x="3810" y="1032"/>
                <a:ext cx="52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08" name="Oval 8"/>
              <p:cNvSpPr>
                <a:spLocks noChangeArrowheads="1"/>
              </p:cNvSpPr>
              <p:nvPr/>
            </p:nvSpPr>
            <p:spPr bwMode="auto">
              <a:xfrm>
                <a:off x="4272" y="99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09" name="Line 9"/>
              <p:cNvSpPr>
                <a:spLocks noChangeShapeType="1"/>
              </p:cNvSpPr>
              <p:nvPr/>
            </p:nvSpPr>
            <p:spPr bwMode="auto">
              <a:xfrm>
                <a:off x="3812" y="1272"/>
                <a:ext cx="7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0" name="Line 10"/>
              <p:cNvSpPr>
                <a:spLocks noChangeShapeType="1"/>
              </p:cNvSpPr>
              <p:nvPr/>
            </p:nvSpPr>
            <p:spPr bwMode="auto">
              <a:xfrm>
                <a:off x="3117" y="1272"/>
                <a:ext cx="707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1" name="Oval 11"/>
              <p:cNvSpPr>
                <a:spLocks noChangeArrowheads="1"/>
              </p:cNvSpPr>
              <p:nvPr/>
            </p:nvSpPr>
            <p:spPr bwMode="auto">
              <a:xfrm>
                <a:off x="4272" y="1239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12" name="Oval 12"/>
              <p:cNvSpPr>
                <a:spLocks noChangeArrowheads="1"/>
              </p:cNvSpPr>
              <p:nvPr/>
            </p:nvSpPr>
            <p:spPr bwMode="auto">
              <a:xfrm>
                <a:off x="4489" y="1238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13" name="Line 13"/>
              <p:cNvSpPr>
                <a:spLocks noChangeShapeType="1"/>
              </p:cNvSpPr>
              <p:nvPr/>
            </p:nvSpPr>
            <p:spPr bwMode="auto">
              <a:xfrm>
                <a:off x="3819" y="2198"/>
                <a:ext cx="10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4" name="Oval 14"/>
              <p:cNvSpPr>
                <a:spLocks noChangeArrowheads="1"/>
              </p:cNvSpPr>
              <p:nvPr/>
            </p:nvSpPr>
            <p:spPr bwMode="auto">
              <a:xfrm>
                <a:off x="4826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15" name="Oval 15"/>
              <p:cNvSpPr>
                <a:spLocks noChangeArrowheads="1"/>
              </p:cNvSpPr>
              <p:nvPr/>
            </p:nvSpPr>
            <p:spPr bwMode="auto">
              <a:xfrm>
                <a:off x="4293" y="2162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25616" name="Line 16"/>
              <p:cNvSpPr>
                <a:spLocks noChangeShapeType="1"/>
              </p:cNvSpPr>
              <p:nvPr/>
            </p:nvSpPr>
            <p:spPr bwMode="auto">
              <a:xfrm>
                <a:off x="3819" y="2329"/>
                <a:ext cx="104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5617" name="Oval 17"/>
              <p:cNvSpPr>
                <a:spLocks noChangeArrowheads="1"/>
              </p:cNvSpPr>
              <p:nvPr/>
            </p:nvSpPr>
            <p:spPr bwMode="auto">
              <a:xfrm>
                <a:off x="4826" y="2293"/>
                <a:ext cx="65" cy="65"/>
              </a:xfrm>
              <a:prstGeom prst="ellipse">
                <a:avLst/>
              </a:prstGeom>
              <a:solidFill>
                <a:srgbClr val="FF3300"/>
              </a:solidFill>
              <a:ln w="9525">
                <a:solidFill>
                  <a:srgbClr val="FF33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25618" name="Group 18"/>
          <p:cNvGrpSpPr/>
          <p:nvPr/>
        </p:nvGrpSpPr>
        <p:grpSpPr bwMode="auto">
          <a:xfrm>
            <a:off x="5364163" y="2276475"/>
            <a:ext cx="1760537" cy="2157413"/>
            <a:chOff x="2739" y="999"/>
            <a:chExt cx="1109" cy="1359"/>
          </a:xfrm>
        </p:grpSpPr>
        <p:sp>
          <p:nvSpPr>
            <p:cNvPr id="25619" name="Oval 19"/>
            <p:cNvSpPr>
              <a:spLocks noChangeArrowheads="1"/>
            </p:cNvSpPr>
            <p:nvPr/>
          </p:nvSpPr>
          <p:spPr bwMode="auto">
            <a:xfrm>
              <a:off x="3783" y="1010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0" name="Oval 20"/>
            <p:cNvSpPr>
              <a:spLocks noChangeArrowheads="1"/>
            </p:cNvSpPr>
            <p:nvPr/>
          </p:nvSpPr>
          <p:spPr bwMode="auto">
            <a:xfrm>
              <a:off x="3076" y="1238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1" name="Oval 21"/>
            <p:cNvSpPr>
              <a:spLocks noChangeArrowheads="1"/>
            </p:cNvSpPr>
            <p:nvPr/>
          </p:nvSpPr>
          <p:spPr bwMode="auto">
            <a:xfrm>
              <a:off x="3262" y="999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2" name="Oval 22"/>
            <p:cNvSpPr>
              <a:spLocks noChangeArrowheads="1"/>
            </p:cNvSpPr>
            <p:nvPr/>
          </p:nvSpPr>
          <p:spPr bwMode="auto">
            <a:xfrm>
              <a:off x="3271" y="1249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3" name="Oval 23"/>
            <p:cNvSpPr>
              <a:spLocks noChangeArrowheads="1"/>
            </p:cNvSpPr>
            <p:nvPr/>
          </p:nvSpPr>
          <p:spPr bwMode="auto">
            <a:xfrm>
              <a:off x="3272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4" name="Oval 24"/>
            <p:cNvSpPr>
              <a:spLocks noChangeArrowheads="1"/>
            </p:cNvSpPr>
            <p:nvPr/>
          </p:nvSpPr>
          <p:spPr bwMode="auto">
            <a:xfrm>
              <a:off x="2739" y="217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5" name="Oval 25"/>
            <p:cNvSpPr>
              <a:spLocks noChangeArrowheads="1"/>
            </p:cNvSpPr>
            <p:nvPr/>
          </p:nvSpPr>
          <p:spPr bwMode="auto">
            <a:xfrm>
              <a:off x="2739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26" name="Oval 26"/>
            <p:cNvSpPr>
              <a:spLocks noChangeArrowheads="1"/>
            </p:cNvSpPr>
            <p:nvPr/>
          </p:nvSpPr>
          <p:spPr bwMode="auto">
            <a:xfrm>
              <a:off x="3783" y="2293"/>
              <a:ext cx="65" cy="65"/>
            </a:xfrm>
            <a:prstGeom prst="ellipse">
              <a:avLst/>
            </a:prstGeom>
            <a:solidFill>
              <a:srgbClr val="FF3300"/>
            </a:solidFill>
            <a:ln w="9525">
              <a:solidFill>
                <a:srgbClr val="FF33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25627" name="Freeform 27"/>
          <p:cNvSpPr/>
          <p:nvPr/>
        </p:nvSpPr>
        <p:spPr bwMode="auto">
          <a:xfrm>
            <a:off x="7092950" y="2349500"/>
            <a:ext cx="1638300" cy="2054225"/>
          </a:xfrm>
          <a:custGeom>
            <a:avLst/>
            <a:gdLst>
              <a:gd name="T0" fmla="*/ 0 w 1032"/>
              <a:gd name="T1" fmla="*/ 0 h 1294"/>
              <a:gd name="T2" fmla="*/ 489 w 1032"/>
              <a:gd name="T3" fmla="*/ 0 h 1294"/>
              <a:gd name="T4" fmla="*/ 706 w 1032"/>
              <a:gd name="T5" fmla="*/ 240 h 1294"/>
              <a:gd name="T6" fmla="*/ 489 w 1032"/>
              <a:gd name="T7" fmla="*/ 240 h 1294"/>
              <a:gd name="T8" fmla="*/ 489 w 1032"/>
              <a:gd name="T9" fmla="*/ 1163 h 1294"/>
              <a:gd name="T10" fmla="*/ 1032 w 1032"/>
              <a:gd name="T11" fmla="*/ 1163 h 1294"/>
              <a:gd name="T12" fmla="*/ 1032 w 1032"/>
              <a:gd name="T13" fmla="*/ 1294 h 1294"/>
              <a:gd name="T14" fmla="*/ 0 w 1032"/>
              <a:gd name="T15" fmla="*/ 1294 h 12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32" h="1294">
                <a:moveTo>
                  <a:pt x="0" y="0"/>
                </a:moveTo>
                <a:lnTo>
                  <a:pt x="489" y="0"/>
                </a:lnTo>
                <a:lnTo>
                  <a:pt x="706" y="240"/>
                </a:lnTo>
                <a:lnTo>
                  <a:pt x="489" y="240"/>
                </a:lnTo>
                <a:lnTo>
                  <a:pt x="489" y="1163"/>
                </a:lnTo>
                <a:lnTo>
                  <a:pt x="1032" y="1163"/>
                </a:lnTo>
                <a:lnTo>
                  <a:pt x="1032" y="1294"/>
                </a:lnTo>
                <a:lnTo>
                  <a:pt x="0" y="1294"/>
                </a:ln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5628" name="Object 28"/>
          <p:cNvGraphicFramePr>
            <a:graphicFrameLocks noChangeAspect="1"/>
          </p:cNvGraphicFramePr>
          <p:nvPr/>
        </p:nvGraphicFramePr>
        <p:xfrm>
          <a:off x="6858000" y="1520825"/>
          <a:ext cx="471488" cy="29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公式" r:id="rId4" imgW="88900" imgH="177165" progId="Equation.3">
                  <p:embed/>
                </p:oleObj>
              </mc:Choice>
              <mc:Fallback>
                <p:oleObj name="公式" r:id="rId4" imgW="88900" imgH="177165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1520825"/>
                        <a:ext cx="471488" cy="29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323850" y="1628775"/>
            <a:ext cx="4608513" cy="418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60000"/>
              </a:lnSpc>
            </a:pPr>
            <a:r>
              <a:rPr lang="en-US" altLang="zh-CN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如图给出了一个图案的一半，其中的虚线</a:t>
            </a:r>
            <a:r>
              <a:rPr lang="zh-CN" altLang="en-US" sz="2800" b="1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2800" b="1" i="1" dirty="0">
                <a:latin typeface="Times New Roman" panose="02020603050405020304" pitchFamily="18" charset="0"/>
                <a:ea typeface="华文中宋" panose="02010600040101010101" pitchFamily="2" charset="-122"/>
              </a:rPr>
              <a:t>l  </a:t>
            </a: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是这个图案的对称轴。</a:t>
            </a:r>
          </a:p>
          <a:p>
            <a:pPr>
              <a:lnSpc>
                <a:spcPct val="160000"/>
              </a:lnSpc>
            </a:pPr>
            <a:r>
              <a:rPr lang="zh-CN" altLang="en-US" sz="2800" b="1" dirty="0">
                <a:latin typeface="华文中宋" panose="02010600040101010101" pitchFamily="2" charset="-122"/>
                <a:ea typeface="华文中宋" panose="02010600040101010101" pitchFamily="2" charset="-122"/>
              </a:rPr>
              <a:t>    整个图案是个什么形状？请准确地画出它的另一半。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68313" y="260350"/>
            <a:ext cx="1366837" cy="1123950"/>
          </a:xfrm>
          <a:prstGeom prst="rect">
            <a:avLst/>
          </a:prstGeom>
          <a:solidFill>
            <a:srgbClr val="CC99FF"/>
          </a:solidFill>
          <a:ln w="57150" cmpd="thinThick">
            <a:solidFill>
              <a:srgbClr val="80008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巩固提高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6011863" y="191611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6732588" y="191611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435600" y="2492375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940425" y="2781300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5940425" y="37893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219700" y="37893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5219700" y="4437063"/>
            <a:ext cx="792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G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6732588" y="4437063"/>
            <a:ext cx="792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400" b="1">
                <a:solidFill>
                  <a:srgbClr val="000000"/>
                </a:solidFill>
              </a:rPr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奥运印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60350"/>
            <a:ext cx="2947988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55650" y="5084763"/>
            <a:ext cx="76962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4000" dirty="0">
                <a:ea typeface="隶书" panose="02010509060101010101" pitchFamily="49" charset="-122"/>
              </a:rPr>
              <a:t>        </a:t>
            </a:r>
            <a:r>
              <a:rPr lang="zh-CN" altLang="zh-CN" sz="4000" dirty="0">
                <a:ea typeface="隶书" panose="02010509060101010101" pitchFamily="49" charset="-122"/>
              </a:rPr>
              <a:t>实际图形和</a:t>
            </a:r>
            <a:r>
              <a:rPr lang="zh-CN" altLang="en-US" sz="4000" dirty="0">
                <a:ea typeface="隶书" panose="02010509060101010101" pitchFamily="49" charset="-122"/>
              </a:rPr>
              <a:t>印章</a:t>
            </a:r>
            <a:r>
              <a:rPr lang="zh-CN" sz="4000" dirty="0">
                <a:ea typeface="隶书" panose="02010509060101010101" pitchFamily="49" charset="-122"/>
              </a:rPr>
              <a:t>中的像可以看成上图那样的成轴对称关系</a:t>
            </a:r>
            <a:r>
              <a:rPr lang="zh-CN" altLang="en-US" sz="4000" dirty="0">
                <a:ea typeface="隶书" panose="02010509060101010101" pitchFamily="49" charset="-122"/>
              </a:rPr>
              <a:t>。</a:t>
            </a:r>
          </a:p>
        </p:txBody>
      </p:sp>
      <p:pic>
        <p:nvPicPr>
          <p:cNvPr id="26628" name="Picture 4" descr="奥运印章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76375" y="260350"/>
            <a:ext cx="2947988" cy="4176713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6629" name="Picture 5" descr="奥运印章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0" y="260350"/>
            <a:ext cx="2947988" cy="417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148263" y="1557338"/>
            <a:ext cx="30416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轴对称变换后的像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476375" y="1484313"/>
            <a:ext cx="19700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>
                <a:solidFill>
                  <a:srgbClr val="FF00FF"/>
                </a:solidFill>
              </a:rPr>
              <a:t>原来的像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900113" y="2060575"/>
            <a:ext cx="3671887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356100" y="7893050"/>
            <a:ext cx="3311525" cy="649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</a:rPr>
              <a:t>China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</a:rPr>
              <a:t>Beijing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</a:rPr>
              <a:t>2008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CN" sz="6000" b="1">
                <a:solidFill>
                  <a:srgbClr val="FF3300"/>
                </a:solidFill>
              </a:rPr>
              <a:t>Olympic</a:t>
            </a:r>
          </a:p>
          <a:p>
            <a:pPr eaLnBrk="0" hangingPunct="0">
              <a:spcBef>
                <a:spcPct val="50000"/>
              </a:spcBef>
            </a:pPr>
            <a:endParaRPr lang="en-US" altLang="zh-CN" sz="6000" b="1">
              <a:solidFill>
                <a:srgbClr val="FF3300"/>
              </a:solidFill>
            </a:endParaRPr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V="1">
            <a:off x="4572000" y="2565400"/>
            <a:ext cx="0" cy="42926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250825" y="188913"/>
            <a:ext cx="7416800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 dirty="0"/>
              <a:t>       </a:t>
            </a:r>
            <a:r>
              <a:rPr lang="zh-CN" altLang="en-US" sz="2800" b="1" dirty="0"/>
              <a:t>轴对称变换前后的 图形是一对“好朋友”，在一次活动中他们走散了，请同学们帮助他们找回自己的“好朋友”。</a:t>
            </a:r>
          </a:p>
        </p:txBody>
      </p:sp>
      <p:sp>
        <p:nvSpPr>
          <p:cNvPr id="27656" name="WordArt 8"/>
          <p:cNvSpPr>
            <a:spLocks noChangeArrowheads="1" noChangeShapeType="1" noTextEdit="1"/>
          </p:cNvSpPr>
          <p:nvPr/>
        </p:nvSpPr>
        <p:spPr bwMode="auto">
          <a:xfrm>
            <a:off x="5364163" y="2492375"/>
            <a:ext cx="167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2008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7" name="WordArt 9"/>
          <p:cNvSpPr>
            <a:spLocks noChangeArrowheads="1" noChangeShapeType="1" noTextEdit="1"/>
          </p:cNvSpPr>
          <p:nvPr/>
        </p:nvSpPr>
        <p:spPr bwMode="auto">
          <a:xfrm>
            <a:off x="5148263" y="3716338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Olympics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58" name="WordArt 10"/>
          <p:cNvSpPr>
            <a:spLocks noChangeArrowheads="1" noChangeShapeType="1" noTextEdit="1"/>
          </p:cNvSpPr>
          <p:nvPr/>
        </p:nvSpPr>
        <p:spPr bwMode="auto">
          <a:xfrm>
            <a:off x="5148263" y="5013325"/>
            <a:ext cx="29337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effectLst>
                  <a:outerShdw dist="35921" dir="2700000" algn="ctr" rotWithShape="0">
                    <a:srgbClr val="990000"/>
                  </a:outerShdw>
                </a:effectLst>
                <a:latin typeface="华文细黑" panose="02010600040101010101" charset="-122"/>
                <a:ea typeface="华文细黑" panose="02010600040101010101" charset="-122"/>
              </a:rPr>
              <a:t>Beijing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effectLst>
                <a:outerShdw dist="35921" dir="2700000" algn="ctr" rotWithShape="0">
                  <a:srgbClr val="990000"/>
                </a:outerShdw>
              </a:effectLst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27659" name="WordArt 11"/>
          <p:cNvSpPr>
            <a:spLocks noChangeArrowheads="1" noChangeShapeType="1" noTextEdit="1"/>
          </p:cNvSpPr>
          <p:nvPr/>
        </p:nvSpPr>
        <p:spPr bwMode="auto">
          <a:xfrm flipH="1">
            <a:off x="1835150" y="2492375"/>
            <a:ext cx="167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2008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60" name="WordArt 12"/>
          <p:cNvSpPr>
            <a:spLocks noChangeArrowheads="1" noChangeShapeType="1" noTextEdit="1"/>
          </p:cNvSpPr>
          <p:nvPr/>
        </p:nvSpPr>
        <p:spPr bwMode="auto">
          <a:xfrm flipH="1">
            <a:off x="1835150" y="2492375"/>
            <a:ext cx="167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2008</a:t>
            </a:r>
            <a:endParaRPr lang="zh-CN" altLang="en-US" sz="6600" kern="10" dirty="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61" name="WordArt 13"/>
          <p:cNvSpPr>
            <a:spLocks noChangeArrowheads="1" noChangeShapeType="1" noTextEdit="1"/>
          </p:cNvSpPr>
          <p:nvPr/>
        </p:nvSpPr>
        <p:spPr bwMode="auto">
          <a:xfrm flipH="1">
            <a:off x="611188" y="3716338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Olympics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62" name="WordArt 14"/>
          <p:cNvSpPr>
            <a:spLocks noChangeArrowheads="1" noChangeShapeType="1" noTextEdit="1"/>
          </p:cNvSpPr>
          <p:nvPr/>
        </p:nvSpPr>
        <p:spPr bwMode="auto">
          <a:xfrm flipH="1">
            <a:off x="611188" y="3716338"/>
            <a:ext cx="33528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Olympics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7663" name="WordArt 15"/>
          <p:cNvSpPr>
            <a:spLocks noChangeArrowheads="1" noChangeShapeType="1" noTextEdit="1"/>
          </p:cNvSpPr>
          <p:nvPr/>
        </p:nvSpPr>
        <p:spPr bwMode="auto">
          <a:xfrm flipH="1">
            <a:off x="900113" y="5013325"/>
            <a:ext cx="29337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细黑" panose="02010600040101010101" charset="-122"/>
                <a:ea typeface="华文细黑" panose="02010600040101010101" charset="-122"/>
              </a:rPr>
              <a:t>Beijing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27664" name="WordArt 16"/>
          <p:cNvSpPr>
            <a:spLocks noChangeArrowheads="1" noChangeShapeType="1" noTextEdit="1"/>
          </p:cNvSpPr>
          <p:nvPr/>
        </p:nvSpPr>
        <p:spPr bwMode="auto">
          <a:xfrm flipH="1">
            <a:off x="900113" y="5013325"/>
            <a:ext cx="29337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kern="10">
                <a:ln w="19050">
                  <a:solidFill>
                    <a:srgbClr val="99CCFF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华文细黑" panose="02010600040101010101" charset="-122"/>
                <a:ea typeface="华文细黑" panose="02010600040101010101" charset="-122"/>
              </a:rPr>
              <a:t>Beijing</a:t>
            </a:r>
            <a:endParaRPr lang="zh-CN" altLang="en-US" sz="6600" kern="10">
              <a:ln w="19050">
                <a:solidFill>
                  <a:srgbClr val="99CCFF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华文细黑" panose="02010600040101010101" charset="-122"/>
              <a:ea typeface="华文细黑" panose="02010600040101010101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276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76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76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nimBg="1"/>
      <p:bldP spid="27657" grpId="0" animBg="1"/>
      <p:bldP spid="27658" grpId="0" animBg="1"/>
      <p:bldP spid="27660" grpId="0" animBg="1"/>
      <p:bldP spid="27662" grpId="0" animBg="1"/>
      <p:bldP spid="2766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65" name="Rectangle 4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200" dirty="0">
                <a:solidFill>
                  <a:srgbClr val="FF00FF"/>
                </a:solidFill>
              </a:rPr>
              <a:t>轴对称图形和轴对称的区别与联系？</a:t>
            </a:r>
          </a:p>
        </p:txBody>
      </p:sp>
      <p:graphicFrame>
        <p:nvGraphicFramePr>
          <p:cNvPr id="107613" name="Group 93"/>
          <p:cNvGraphicFramePr>
            <a:graphicFrameLocks noGrp="1"/>
          </p:cNvGraphicFramePr>
          <p:nvPr>
            <p:ph idx="1"/>
          </p:nvPr>
        </p:nvGraphicFramePr>
        <p:xfrm>
          <a:off x="323850" y="1628775"/>
          <a:ext cx="8820150" cy="4621850"/>
        </p:xfrm>
        <a:graphic>
          <a:graphicData uri="http://schemas.openxmlformats.org/drawingml/2006/table">
            <a:tbl>
              <a:tblPr/>
              <a:tblGrid>
                <a:gridCol w="55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0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03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30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zh-CN" altLang="zh-CN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轴对称图形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轴对称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区别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本质不同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具有特殊形状的图形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两个图形之间的对称关系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00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对象不同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一个图形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两个图形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对称轴的位置不同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过图形的某条直线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在两个图形之间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006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对称轴的数量不同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不一定只有一条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只有一条对称轴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5738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en-US" altLang="zh-CN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   </a:t>
                      </a:r>
                      <a:r>
                        <a:rPr kumimoji="0" lang="zh-CN" alt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联     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）沿对称轴折叠，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图形的两部分重合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）如果把轴对称图形对称轴两边的部分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看作两个图形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，那么这两个图形成轴对称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）沿对称轴折叠，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两个图形重合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（</a:t>
                      </a: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）如果把成轴对称的两个图形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看成一个整体</a:t>
                      </a:r>
                      <a:r>
                        <a:rPr kumimoji="0" lang="zh-CN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，那么它就是一个轴对称图形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kumimoji="0" lang="en-US" altLang="zh-CN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7584" name="Line 64"/>
          <p:cNvSpPr>
            <a:spLocks noChangeShapeType="1"/>
          </p:cNvSpPr>
          <p:nvPr/>
        </p:nvSpPr>
        <p:spPr bwMode="auto">
          <a:xfrm>
            <a:off x="323850" y="1773238"/>
            <a:ext cx="2808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7585" name="Text Box 65"/>
          <p:cNvSpPr txBox="1">
            <a:spLocks noChangeArrowheads="1"/>
          </p:cNvSpPr>
          <p:nvPr/>
        </p:nvSpPr>
        <p:spPr bwMode="auto">
          <a:xfrm>
            <a:off x="2051050" y="1773238"/>
            <a:ext cx="1152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名  称</a:t>
            </a:r>
          </a:p>
        </p:txBody>
      </p:sp>
      <p:sp>
        <p:nvSpPr>
          <p:cNvPr id="107586" name="Text Box 66"/>
          <p:cNvSpPr txBox="1">
            <a:spLocks noChangeArrowheads="1"/>
          </p:cNvSpPr>
          <p:nvPr/>
        </p:nvSpPr>
        <p:spPr bwMode="auto">
          <a:xfrm>
            <a:off x="539750" y="1916113"/>
            <a:ext cx="1511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/>
              <a:t>关 系</a:t>
            </a:r>
          </a:p>
        </p:txBody>
      </p:sp>
      <p:sp>
        <p:nvSpPr>
          <p:cNvPr id="107614" name="WordArt 94"/>
          <p:cNvSpPr>
            <a:spLocks noChangeArrowheads="1" noChangeShapeType="1" noTextEdit="1"/>
          </p:cNvSpPr>
          <p:nvPr/>
        </p:nvSpPr>
        <p:spPr bwMode="auto">
          <a:xfrm rot="-720688">
            <a:off x="468313" y="333375"/>
            <a:ext cx="1366837" cy="7461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zh-CN" altLang="en-US" sz="3600" kern="10" dirty="0">
                <a:ln w="9525">
                  <a:solidFill>
                    <a:srgbClr val="00FF00"/>
                  </a:solidFill>
                  <a:round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想一想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2232025" cy="5794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回顾旧知识</a:t>
            </a:r>
          </a:p>
        </p:txBody>
      </p:sp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250825" y="2060575"/>
            <a:ext cx="8353425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如果一个图形沿一条直线折叠，直线两旁的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/>
              <a:t>部分能够完全重合，这个图形就叫做</a:t>
            </a:r>
            <a:r>
              <a:rPr lang="zh-CN" altLang="en-US" sz="2800" b="1" dirty="0">
                <a:solidFill>
                  <a:srgbClr val="FF00FF"/>
                </a:solidFill>
              </a:rPr>
              <a:t>轴对称图形。</a:t>
            </a:r>
          </a:p>
          <a:p>
            <a:pPr eaLnBrk="0" hangingPunct="0">
              <a:spcBef>
                <a:spcPct val="50000"/>
              </a:spcBef>
            </a:pPr>
            <a:r>
              <a:rPr lang="zh-CN" altLang="en-US" sz="2800" b="1" dirty="0">
                <a:solidFill>
                  <a:srgbClr val="FF00FF"/>
                </a:solidFill>
              </a:rPr>
              <a:t>这条直线称为对称轴</a:t>
            </a:r>
          </a:p>
        </p:txBody>
      </p:sp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68313" y="3357563"/>
            <a:ext cx="81375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2800" b="1"/>
              <a:t>        </a:t>
            </a:r>
            <a:endParaRPr lang="en-US" altLang="zh-CN" sz="2800" b="1">
              <a:solidFill>
                <a:srgbClr val="FF00FF"/>
              </a:solidFill>
            </a:endParaRPr>
          </a:p>
        </p:txBody>
      </p:sp>
      <p:sp>
        <p:nvSpPr>
          <p:cNvPr id="98309" name="Tree"/>
          <p:cNvSpPr>
            <a:spLocks noEditPoints="1" noChangeArrowheads="1"/>
          </p:cNvSpPr>
          <p:nvPr/>
        </p:nvSpPr>
        <p:spPr bwMode="auto">
          <a:xfrm>
            <a:off x="7334250" y="504825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98310" name="Music"/>
          <p:cNvSpPr>
            <a:spLocks noEditPoints="1" noChangeArrowheads="1"/>
          </p:cNvSpPr>
          <p:nvPr/>
        </p:nvSpPr>
        <p:spPr bwMode="auto">
          <a:xfrm>
            <a:off x="7848600" y="0"/>
            <a:ext cx="1295400" cy="1152525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  <p:sp>
        <p:nvSpPr>
          <p:cNvPr id="98311" name="laptop"/>
          <p:cNvSpPr>
            <a:spLocks noEditPoints="1" noChangeArrowheads="1"/>
          </p:cNvSpPr>
          <p:nvPr/>
        </p:nvSpPr>
        <p:spPr bwMode="auto">
          <a:xfrm>
            <a:off x="0" y="5495925"/>
            <a:ext cx="1809750" cy="1362075"/>
          </a:xfrm>
          <a:custGeom>
            <a:avLst/>
            <a:gdLst>
              <a:gd name="T0" fmla="*/ 3362 w 21600"/>
              <a:gd name="T1" fmla="*/ 0 h 21600"/>
              <a:gd name="T2" fmla="*/ 3362 w 21600"/>
              <a:gd name="T3" fmla="*/ 7173 h 21600"/>
              <a:gd name="T4" fmla="*/ 18327 w 21600"/>
              <a:gd name="T5" fmla="*/ 0 h 21600"/>
              <a:gd name="T6" fmla="*/ 18327 w 21600"/>
              <a:gd name="T7" fmla="*/ 7173 h 21600"/>
              <a:gd name="T8" fmla="*/ 10800 w 21600"/>
              <a:gd name="T9" fmla="*/ 0 h 21600"/>
              <a:gd name="T10" fmla="*/ 10800 w 21600"/>
              <a:gd name="T11" fmla="*/ 21600 h 21600"/>
              <a:gd name="T12" fmla="*/ 0 w 21600"/>
              <a:gd name="T13" fmla="*/ 21600 h 21600"/>
              <a:gd name="T14" fmla="*/ 21600 w 21600"/>
              <a:gd name="T15" fmla="*/ 21600 h 21600"/>
              <a:gd name="T16" fmla="*/ 4445 w 21600"/>
              <a:gd name="T17" fmla="*/ 1858 h 21600"/>
              <a:gd name="T18" fmla="*/ 17311 w 21600"/>
              <a:gd name="T19" fmla="*/ 12323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3362" y="0"/>
                </a:moveTo>
                <a:lnTo>
                  <a:pt x="18327" y="0"/>
                </a:lnTo>
                <a:lnTo>
                  <a:pt x="18327" y="14347"/>
                </a:lnTo>
                <a:lnTo>
                  <a:pt x="3362" y="14347"/>
                </a:lnTo>
                <a:lnTo>
                  <a:pt x="3362" y="0"/>
                </a:lnTo>
                <a:close/>
              </a:path>
              <a:path w="21600" h="21600" extrusionOk="0">
                <a:moveTo>
                  <a:pt x="3340" y="15068"/>
                </a:moveTo>
                <a:lnTo>
                  <a:pt x="0" y="19877"/>
                </a:lnTo>
                <a:lnTo>
                  <a:pt x="21600" y="19877"/>
                </a:lnTo>
                <a:lnTo>
                  <a:pt x="18327" y="15068"/>
                </a:lnTo>
                <a:lnTo>
                  <a:pt x="3340" y="15068"/>
                </a:lnTo>
                <a:close/>
              </a:path>
              <a:path w="21600" h="21600" extrusionOk="0">
                <a:moveTo>
                  <a:pt x="0" y="1987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19877"/>
                </a:lnTo>
                <a:lnTo>
                  <a:pt x="0" y="19877"/>
                </a:lnTo>
                <a:close/>
              </a:path>
              <a:path w="21600" h="21600" extrusionOk="0">
                <a:moveTo>
                  <a:pt x="4186" y="1523"/>
                </a:moveTo>
                <a:lnTo>
                  <a:pt x="17547" y="1523"/>
                </a:lnTo>
                <a:lnTo>
                  <a:pt x="17547" y="12744"/>
                </a:lnTo>
                <a:lnTo>
                  <a:pt x="4186" y="12744"/>
                </a:lnTo>
                <a:lnTo>
                  <a:pt x="4186" y="1523"/>
                </a:lnTo>
                <a:close/>
              </a:path>
              <a:path w="21600" h="21600" extrusionOk="0">
                <a:moveTo>
                  <a:pt x="3318" y="15549"/>
                </a:moveTo>
                <a:lnTo>
                  <a:pt x="2917" y="16110"/>
                </a:lnTo>
                <a:lnTo>
                  <a:pt x="18727" y="16110"/>
                </a:lnTo>
                <a:lnTo>
                  <a:pt x="18327" y="15549"/>
                </a:lnTo>
                <a:lnTo>
                  <a:pt x="3318" y="15549"/>
                </a:lnTo>
                <a:close/>
              </a:path>
              <a:path w="21600" h="21600" extrusionOk="0">
                <a:moveTo>
                  <a:pt x="6213" y="18314"/>
                </a:moveTo>
                <a:lnTo>
                  <a:pt x="5946" y="18875"/>
                </a:lnTo>
                <a:lnTo>
                  <a:pt x="15766" y="18875"/>
                </a:lnTo>
                <a:lnTo>
                  <a:pt x="15499" y="18314"/>
                </a:lnTo>
                <a:lnTo>
                  <a:pt x="6213" y="18314"/>
                </a:lnTo>
                <a:close/>
              </a:path>
              <a:path w="21600" h="21600" extrusionOk="0">
                <a:moveTo>
                  <a:pt x="2828" y="16471"/>
                </a:moveTo>
                <a:lnTo>
                  <a:pt x="2405" y="17072"/>
                </a:lnTo>
                <a:lnTo>
                  <a:pt x="19284" y="17072"/>
                </a:lnTo>
                <a:lnTo>
                  <a:pt x="18839" y="16471"/>
                </a:lnTo>
                <a:lnTo>
                  <a:pt x="2828" y="16471"/>
                </a:lnTo>
                <a:close/>
              </a:path>
              <a:path w="21600" h="21600" extrusionOk="0">
                <a:moveTo>
                  <a:pt x="2316" y="17352"/>
                </a:moveTo>
                <a:lnTo>
                  <a:pt x="1871" y="17953"/>
                </a:lnTo>
                <a:lnTo>
                  <a:pt x="19863" y="17953"/>
                </a:lnTo>
                <a:lnTo>
                  <a:pt x="19395" y="17352"/>
                </a:lnTo>
                <a:lnTo>
                  <a:pt x="2316" y="17352"/>
                </a:lnTo>
                <a:close/>
              </a:path>
            </a:pathLst>
          </a:custGeom>
          <a:solidFill>
            <a:srgbClr val="C0C0C0"/>
          </a:solidFill>
          <a:ln w="9525">
            <a:solidFill>
              <a:srgbClr val="000000"/>
            </a:solidFill>
            <a:miter lim="800000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323850" y="908050"/>
            <a:ext cx="8569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dirty="0">
                <a:solidFill>
                  <a:srgbClr val="FF00FF"/>
                </a:solidFill>
              </a:rPr>
              <a:t>什么是轴对称图形？什么是对称轴？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0" y="4005263"/>
            <a:ext cx="8207375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轴对称图形是对几个图形说的？</a:t>
            </a:r>
          </a:p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0000FF"/>
                </a:solidFill>
              </a:rPr>
              <a:t>轴对称图形是立体图形还是平面图形？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8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8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/>
      <p:bldP spid="9830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228600" y="228600"/>
            <a:ext cx="3352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dirty="0">
                <a:solidFill>
                  <a:srgbClr val="FF0000"/>
                </a:solidFill>
              </a:rPr>
              <a:t>动手试一试</a:t>
            </a: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3348038" y="908050"/>
            <a:ext cx="4319587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在一 张半透明的纸的左边画一只左手印，再把这张纸对折后描图，打开对折的纸。就能得到相应的右手印。</a:t>
            </a:r>
          </a:p>
        </p:txBody>
      </p:sp>
      <p:sp>
        <p:nvSpPr>
          <p:cNvPr id="92166" name="Text Box 6"/>
          <p:cNvSpPr txBox="1">
            <a:spLocks noChangeArrowheads="1"/>
          </p:cNvSpPr>
          <p:nvPr/>
        </p:nvSpPr>
        <p:spPr bwMode="auto">
          <a:xfrm>
            <a:off x="3779838" y="2565400"/>
            <a:ext cx="2603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FF0000"/>
                </a:solidFill>
              </a:rPr>
              <a:t>动脑想一 想</a:t>
            </a: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2987675" y="3141663"/>
            <a:ext cx="457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左手印和右手印有什么关系？</a:t>
            </a:r>
          </a:p>
        </p:txBody>
      </p:sp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5580063" y="3644900"/>
            <a:ext cx="1800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成轴对称。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323850" y="422116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对称轴是</a:t>
            </a:r>
          </a:p>
        </p:txBody>
      </p:sp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692275" y="4221163"/>
            <a:ext cx="3952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solidFill>
                  <a:srgbClr val="0000FF"/>
                </a:solidFill>
              </a:rPr>
              <a:t>折痕所在的直线，即直线</a:t>
            </a:r>
          </a:p>
        </p:txBody>
      </p:sp>
      <p:grpSp>
        <p:nvGrpSpPr>
          <p:cNvPr id="92194" name="Group 34"/>
          <p:cNvGrpSpPr/>
          <p:nvPr/>
        </p:nvGrpSpPr>
        <p:grpSpPr bwMode="auto">
          <a:xfrm>
            <a:off x="539750" y="4652963"/>
            <a:ext cx="5110163" cy="1008062"/>
            <a:chOff x="1837" y="3294"/>
            <a:chExt cx="3219" cy="635"/>
          </a:xfrm>
        </p:grpSpPr>
        <p:sp>
          <p:nvSpPr>
            <p:cNvPr id="92174" name="Text Box 14"/>
            <p:cNvSpPr txBox="1">
              <a:spLocks noChangeArrowheads="1"/>
            </p:cNvSpPr>
            <p:nvPr/>
          </p:nvSpPr>
          <p:spPr bwMode="auto">
            <a:xfrm>
              <a:off x="1837" y="3364"/>
              <a:ext cx="321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400" b="1" dirty="0">
                  <a:solidFill>
                    <a:srgbClr val="0000FF"/>
                  </a:solidFill>
                </a:rPr>
                <a:t>图中的          与  </a:t>
              </a:r>
              <a:r>
                <a:rPr lang="en-US" altLang="zh-CN" sz="2400" b="1" dirty="0"/>
                <a:t>m </a:t>
              </a:r>
              <a:r>
                <a:rPr lang="en-US" altLang="zh-CN" sz="2400" b="1" dirty="0">
                  <a:solidFill>
                    <a:srgbClr val="0000FF"/>
                  </a:solidFill>
                </a:rPr>
                <a:t>  </a:t>
              </a:r>
              <a:r>
                <a:rPr lang="zh-CN" altLang="en-US" sz="2400" b="1" dirty="0">
                  <a:solidFill>
                    <a:srgbClr val="0000FF"/>
                  </a:solidFill>
                </a:rPr>
                <a:t>是什么关系？</a:t>
              </a:r>
            </a:p>
          </p:txBody>
        </p:sp>
        <p:graphicFrame>
          <p:nvGraphicFramePr>
            <p:cNvPr id="92175" name="Object 15"/>
            <p:cNvGraphicFramePr>
              <a:graphicFrameLocks noChangeAspect="1"/>
            </p:cNvGraphicFramePr>
            <p:nvPr/>
          </p:nvGraphicFramePr>
          <p:xfrm>
            <a:off x="2562" y="3294"/>
            <a:ext cx="520" cy="6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06" name="公式" r:id="rId3" imgW="190500" imgH="190500" progId="Equation.3">
                    <p:embed/>
                  </p:oleObj>
                </mc:Choice>
                <mc:Fallback>
                  <p:oleObj name="公式" r:id="rId3" imgW="190500" imgH="190500" progId="Equation.3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94"/>
                          <a:ext cx="520" cy="6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176" name="Rectangle 16"/>
          <p:cNvSpPr>
            <a:spLocks noChangeArrowheads="1"/>
          </p:cNvSpPr>
          <p:nvPr/>
        </p:nvSpPr>
        <p:spPr bwMode="auto">
          <a:xfrm>
            <a:off x="5364163" y="4221163"/>
            <a:ext cx="576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400" b="1" i="1" dirty="0"/>
              <a:t>m</a:t>
            </a:r>
            <a:r>
              <a:rPr lang="zh-CN" altLang="en-US" sz="2400" b="1" i="1" dirty="0"/>
              <a:t>。</a:t>
            </a:r>
          </a:p>
        </p:txBody>
      </p:sp>
      <p:pic>
        <p:nvPicPr>
          <p:cNvPr id="92178" name="Picture 18" descr="11656296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908050"/>
            <a:ext cx="3175000" cy="237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9" name="Line 19"/>
          <p:cNvSpPr>
            <a:spLocks noChangeShapeType="1"/>
          </p:cNvSpPr>
          <p:nvPr/>
        </p:nvSpPr>
        <p:spPr bwMode="auto">
          <a:xfrm>
            <a:off x="1692275" y="692150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80" name="Text Box 20"/>
          <p:cNvSpPr txBox="1">
            <a:spLocks noChangeArrowheads="1"/>
          </p:cNvSpPr>
          <p:nvPr/>
        </p:nvSpPr>
        <p:spPr bwMode="auto">
          <a:xfrm>
            <a:off x="1763713" y="3789363"/>
            <a:ext cx="43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/>
              <a:t>m</a:t>
            </a:r>
          </a:p>
        </p:txBody>
      </p:sp>
      <p:sp>
        <p:nvSpPr>
          <p:cNvPr id="92181" name="Text Box 21"/>
          <p:cNvSpPr txBox="1">
            <a:spLocks noChangeArrowheads="1"/>
          </p:cNvSpPr>
          <p:nvPr/>
        </p:nvSpPr>
        <p:spPr bwMode="auto">
          <a:xfrm>
            <a:off x="1042988" y="836613"/>
            <a:ext cx="5762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1908175" y="836613"/>
            <a:ext cx="360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2184" name="Text Box 24"/>
          <p:cNvSpPr txBox="1">
            <a:spLocks noChangeArrowheads="1"/>
          </p:cNvSpPr>
          <p:nvPr/>
        </p:nvSpPr>
        <p:spPr bwMode="auto">
          <a:xfrm>
            <a:off x="1187450" y="1557338"/>
            <a:ext cx="287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p</a:t>
            </a:r>
          </a:p>
        </p:txBody>
      </p:sp>
      <p:graphicFrame>
        <p:nvGraphicFramePr>
          <p:cNvPr id="92192" name="Object 32"/>
          <p:cNvGraphicFramePr>
            <a:graphicFrameLocks noChangeAspect="1"/>
          </p:cNvGraphicFramePr>
          <p:nvPr/>
        </p:nvGraphicFramePr>
        <p:xfrm>
          <a:off x="1811338" y="1628775"/>
          <a:ext cx="350837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7" name="公式" r:id="rId6" imgW="127000" imgH="190500" progId="Equation.3">
                  <p:embed/>
                </p:oleObj>
              </mc:Choice>
              <mc:Fallback>
                <p:oleObj name="公式" r:id="rId6" imgW="127000" imgH="1905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338" y="1628775"/>
                        <a:ext cx="350837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3" name="Line 33"/>
          <p:cNvSpPr>
            <a:spLocks noChangeShapeType="1"/>
          </p:cNvSpPr>
          <p:nvPr/>
        </p:nvSpPr>
        <p:spPr bwMode="auto">
          <a:xfrm>
            <a:off x="1258888" y="1557338"/>
            <a:ext cx="8651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92195" name="Text Box 35"/>
          <p:cNvSpPr txBox="1">
            <a:spLocks noChangeArrowheads="1"/>
          </p:cNvSpPr>
          <p:nvPr/>
        </p:nvSpPr>
        <p:spPr bwMode="auto">
          <a:xfrm>
            <a:off x="0" y="5118100"/>
            <a:ext cx="79914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/>
              <a:t>如果两个图形关于某条直线对称，那么</a:t>
            </a:r>
            <a:r>
              <a:rPr lang="zh-CN" altLang="en-US" sz="3600" b="1" dirty="0">
                <a:solidFill>
                  <a:srgbClr val="FF00FF"/>
                </a:solidFill>
              </a:rPr>
              <a:t>对称轴是任何一对对应点所连线段的垂直平分线。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92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92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6" grpId="0"/>
      <p:bldP spid="92167" grpId="0"/>
      <p:bldP spid="92168" grpId="0"/>
      <p:bldP spid="92169" grpId="0"/>
      <p:bldP spid="92170" grpId="0"/>
      <p:bldP spid="921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5076825" y="0"/>
            <a:ext cx="2689225" cy="1874838"/>
            <a:chOff x="3152" y="164"/>
            <a:chExt cx="1694" cy="1181"/>
          </a:xfrm>
        </p:grpSpPr>
        <p:pic>
          <p:nvPicPr>
            <p:cNvPr id="15363" name="Picture 3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152" y="255"/>
              <a:ext cx="864" cy="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4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35" y="164"/>
              <a:ext cx="811" cy="1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365" name="Group 5"/>
          <p:cNvGrpSpPr/>
          <p:nvPr/>
        </p:nvGrpSpPr>
        <p:grpSpPr bwMode="auto">
          <a:xfrm>
            <a:off x="5076825" y="0"/>
            <a:ext cx="2689225" cy="1874838"/>
            <a:chOff x="3152" y="164"/>
            <a:chExt cx="1694" cy="1181"/>
          </a:xfrm>
        </p:grpSpPr>
        <p:pic>
          <p:nvPicPr>
            <p:cNvPr id="15366" name="Picture 6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152" y="255"/>
              <a:ext cx="864" cy="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67" name="Picture 7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35" y="164"/>
              <a:ext cx="811" cy="1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5368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84213" y="260350"/>
            <a:ext cx="1866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1188" y="260350"/>
            <a:ext cx="1866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860800"/>
            <a:ext cx="1833562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1" name="Picture 1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830638"/>
            <a:ext cx="1833562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2" name="Picture 12" descr="pic_20436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16238" y="3573463"/>
            <a:ext cx="1452562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3789363"/>
            <a:ext cx="183197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4" name="Picture 14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84438" y="260350"/>
            <a:ext cx="18669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5" name="Picture 15" descr="pic_20436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65938" y="3573463"/>
            <a:ext cx="1450975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6" name="Picture 16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213" y="3789363"/>
            <a:ext cx="1831975" cy="168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77" name="Line 17"/>
          <p:cNvSpPr>
            <a:spLocks noChangeShapeType="1"/>
          </p:cNvSpPr>
          <p:nvPr/>
        </p:nvSpPr>
        <p:spPr bwMode="auto">
          <a:xfrm>
            <a:off x="2771775" y="38608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5378" name="Picture 18" descr="pic_20436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911475" y="3573463"/>
            <a:ext cx="1452563" cy="179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6732588" y="3932238"/>
            <a:ext cx="0" cy="17287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716463" y="3860800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5381" name="Group 21"/>
          <p:cNvGrpSpPr/>
          <p:nvPr/>
        </p:nvGrpSpPr>
        <p:grpSpPr bwMode="auto">
          <a:xfrm flipV="1">
            <a:off x="5076825" y="1628775"/>
            <a:ext cx="2689225" cy="1874838"/>
            <a:chOff x="3152" y="164"/>
            <a:chExt cx="1694" cy="1181"/>
          </a:xfrm>
        </p:grpSpPr>
        <p:pic>
          <p:nvPicPr>
            <p:cNvPr id="15382" name="Picture 22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3152" y="255"/>
              <a:ext cx="864" cy="10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383" name="Picture 2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035" y="164"/>
              <a:ext cx="811" cy="108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5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9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15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3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5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1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7" grpId="0" animBg="1"/>
      <p:bldP spid="15379" grpId="0" animBg="1"/>
      <p:bldP spid="153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WordArt 2"/>
          <p:cNvSpPr>
            <a:spLocks noChangeArrowheads="1" noChangeShapeType="1" noTextEdit="1"/>
          </p:cNvSpPr>
          <p:nvPr/>
        </p:nvSpPr>
        <p:spPr bwMode="auto">
          <a:xfrm>
            <a:off x="1115616" y="332656"/>
            <a:ext cx="5408165" cy="15605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8000" b="1" i="1" kern="10" dirty="0">
                <a:ln w="9525">
                  <a:round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轴对称变换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0" y="2276872"/>
            <a:ext cx="91440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6600" dirty="0"/>
              <a:t>由一个平面图形得到它的轴对称图形叫做轴对称变换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1403350" y="981075"/>
            <a:ext cx="6264275" cy="3311525"/>
            <a:chOff x="884" y="618"/>
            <a:chExt cx="3946" cy="208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884" y="618"/>
              <a:ext cx="3946" cy="208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rgbClr val="000000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4340" name="Group 4"/>
            <p:cNvGrpSpPr/>
            <p:nvPr/>
          </p:nvGrpSpPr>
          <p:grpSpPr bwMode="auto">
            <a:xfrm flipH="1">
              <a:off x="2154" y="1616"/>
              <a:ext cx="907" cy="870"/>
              <a:chOff x="975" y="1616"/>
              <a:chExt cx="907" cy="870"/>
            </a:xfrm>
          </p:grpSpPr>
          <p:sp>
            <p:nvSpPr>
              <p:cNvPr id="14341" name="Text Box 5"/>
              <p:cNvSpPr txBox="1">
                <a:spLocks noChangeArrowheads="1"/>
              </p:cNvSpPr>
              <p:nvPr/>
            </p:nvSpPr>
            <p:spPr bwMode="auto">
              <a:xfrm>
                <a:off x="1565" y="2024"/>
                <a:ext cx="227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000000"/>
                    </a:solidFill>
                  </a:rPr>
                  <a:t>．</a:t>
                </a:r>
              </a:p>
            </p:txBody>
          </p:sp>
          <p:grpSp>
            <p:nvGrpSpPr>
              <p:cNvPr id="14342" name="Group 6"/>
              <p:cNvGrpSpPr/>
              <p:nvPr/>
            </p:nvGrpSpPr>
            <p:grpSpPr bwMode="auto">
              <a:xfrm>
                <a:off x="1111" y="1616"/>
                <a:ext cx="771" cy="783"/>
                <a:chOff x="1111" y="1616"/>
                <a:chExt cx="771" cy="783"/>
              </a:xfrm>
            </p:grpSpPr>
            <p:sp>
              <p:nvSpPr>
                <p:cNvPr id="14343" name="Line 7"/>
                <p:cNvSpPr>
                  <a:spLocks noChangeShapeType="1"/>
                </p:cNvSpPr>
                <p:nvPr/>
              </p:nvSpPr>
              <p:spPr bwMode="auto">
                <a:xfrm flipH="1">
                  <a:off x="1111" y="1979"/>
                  <a:ext cx="409" cy="42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44" name="Oval 8"/>
                <p:cNvSpPr>
                  <a:spLocks noChangeArrowheads="1"/>
                </p:cNvSpPr>
                <p:nvPr/>
              </p:nvSpPr>
              <p:spPr bwMode="auto">
                <a:xfrm flipH="1">
                  <a:off x="1429" y="1661"/>
                  <a:ext cx="362" cy="318"/>
                </a:xfrm>
                <a:prstGeom prst="ellipse">
                  <a:avLst/>
                </a:prstGeom>
                <a:solidFill>
                  <a:srgbClr val="F1E9AD"/>
                </a:solidFill>
                <a:ln w="28575">
                  <a:solidFill>
                    <a:srgbClr val="000000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en-US" altLang="zh-CN"/>
                    <a:t>   </a:t>
                  </a:r>
                </a:p>
              </p:txBody>
            </p:sp>
            <p:grpSp>
              <p:nvGrpSpPr>
                <p:cNvPr id="14345" name="Group 9"/>
                <p:cNvGrpSpPr/>
                <p:nvPr/>
              </p:nvGrpSpPr>
              <p:grpSpPr bwMode="auto">
                <a:xfrm>
                  <a:off x="1565" y="1616"/>
                  <a:ext cx="271" cy="231"/>
                  <a:chOff x="1519" y="3339"/>
                  <a:chExt cx="272" cy="231"/>
                </a:xfrm>
              </p:grpSpPr>
              <p:sp>
                <p:nvSpPr>
                  <p:cNvPr id="14346" name="Oval 10"/>
                  <p:cNvSpPr>
                    <a:spLocks noChangeArrowheads="1"/>
                  </p:cNvSpPr>
                  <p:nvPr/>
                </p:nvSpPr>
                <p:spPr bwMode="auto">
                  <a:xfrm>
                    <a:off x="1519" y="3430"/>
                    <a:ext cx="136" cy="136"/>
                  </a:xfrm>
                  <a:prstGeom prst="ellipse">
                    <a:avLst/>
                  </a:prstGeom>
                  <a:solidFill>
                    <a:srgbClr val="996633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47" name="Text Box 1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19" y="3339"/>
                    <a:ext cx="272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zh-CN" altLang="zh-CN" b="1"/>
                  </a:p>
                </p:txBody>
              </p:sp>
            </p:grpSp>
            <p:grpSp>
              <p:nvGrpSpPr>
                <p:cNvPr id="14348" name="Group 12"/>
                <p:cNvGrpSpPr/>
                <p:nvPr/>
              </p:nvGrpSpPr>
              <p:grpSpPr bwMode="auto">
                <a:xfrm>
                  <a:off x="1746" y="1842"/>
                  <a:ext cx="136" cy="90"/>
                  <a:chOff x="1973" y="845"/>
                  <a:chExt cx="136" cy="90"/>
                </a:xfrm>
              </p:grpSpPr>
              <p:sp>
                <p:nvSpPr>
                  <p:cNvPr id="14349" name="Line 1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973" y="890"/>
                    <a:ext cx="136" cy="4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14350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018" y="845"/>
                    <a:ext cx="91" cy="45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4351" name="Line 15"/>
                <p:cNvSpPr>
                  <a:spLocks noChangeShapeType="1"/>
                </p:cNvSpPr>
                <p:nvPr/>
              </p:nvSpPr>
              <p:spPr bwMode="auto">
                <a:xfrm>
                  <a:off x="1655" y="1979"/>
                  <a:ext cx="0" cy="27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52" name="Text Box 16"/>
              <p:cNvSpPr txBox="1">
                <a:spLocks noChangeArrowheads="1"/>
              </p:cNvSpPr>
              <p:nvPr/>
            </p:nvSpPr>
            <p:spPr bwMode="auto">
              <a:xfrm>
                <a:off x="975" y="2160"/>
                <a:ext cx="227" cy="32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>
                    <a:solidFill>
                      <a:srgbClr val="000000"/>
                    </a:solidFill>
                  </a:rPr>
                  <a:t>．</a:t>
                </a:r>
              </a:p>
            </p:txBody>
          </p:sp>
        </p:grpSp>
      </p:grpSp>
      <p:grpSp>
        <p:nvGrpSpPr>
          <p:cNvPr id="14353" name="Group 17"/>
          <p:cNvGrpSpPr/>
          <p:nvPr/>
        </p:nvGrpSpPr>
        <p:grpSpPr bwMode="auto">
          <a:xfrm>
            <a:off x="1547813" y="2565400"/>
            <a:ext cx="1439862" cy="1381125"/>
            <a:chOff x="975" y="1616"/>
            <a:chExt cx="907" cy="870"/>
          </a:xfrm>
        </p:grpSpPr>
        <p:sp>
          <p:nvSpPr>
            <p:cNvPr id="14354" name="Text Box 18"/>
            <p:cNvSpPr txBox="1">
              <a:spLocks noChangeArrowheads="1"/>
            </p:cNvSpPr>
            <p:nvPr/>
          </p:nvSpPr>
          <p:spPr bwMode="auto">
            <a:xfrm>
              <a:off x="1565" y="2024"/>
              <a:ext cx="2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．</a:t>
              </a:r>
            </a:p>
          </p:txBody>
        </p:sp>
        <p:grpSp>
          <p:nvGrpSpPr>
            <p:cNvPr id="14355" name="Group 19"/>
            <p:cNvGrpSpPr/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14356" name="Line 20"/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57" name="Oval 21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/>
                  <a:t>   </a:t>
                </a:r>
              </a:p>
            </p:txBody>
          </p:sp>
          <p:grpSp>
            <p:nvGrpSpPr>
              <p:cNvPr id="14358" name="Group 22"/>
              <p:cNvGrpSpPr/>
              <p:nvPr/>
            </p:nvGrpSpPr>
            <p:grpSpPr bwMode="auto">
              <a:xfrm>
                <a:off x="1565" y="1616"/>
                <a:ext cx="271" cy="231"/>
                <a:chOff x="1519" y="3339"/>
                <a:chExt cx="272" cy="231"/>
              </a:xfrm>
            </p:grpSpPr>
            <p:sp>
              <p:nvSpPr>
                <p:cNvPr id="14359" name="Oval 23"/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60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zh-CN" altLang="zh-CN" b="1"/>
                </a:p>
              </p:txBody>
            </p:sp>
          </p:grpSp>
          <p:grpSp>
            <p:nvGrpSpPr>
              <p:cNvPr id="14361" name="Group 25"/>
              <p:cNvGrpSpPr/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14362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63" name="Line 27"/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64" name="Line 28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65" name="Text Box 29"/>
            <p:cNvSpPr txBox="1">
              <a:spLocks noChangeArrowheads="1"/>
            </p:cNvSpPr>
            <p:nvPr/>
          </p:nvSpPr>
          <p:spPr bwMode="auto">
            <a:xfrm>
              <a:off x="975" y="2160"/>
              <a:ext cx="2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．</a:t>
              </a:r>
            </a:p>
          </p:txBody>
        </p:sp>
      </p:grp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539750" y="4581525"/>
            <a:ext cx="80645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FF"/>
                </a:solidFill>
              </a:rPr>
              <a:t>       </a:t>
            </a:r>
            <a:r>
              <a:rPr lang="zh-CN" altLang="en-US" sz="4000" b="1">
                <a:solidFill>
                  <a:srgbClr val="FF00FF"/>
                </a:solidFill>
              </a:rPr>
              <a:t>对称轴方向和位置发生变化时，得到的图形的方向和位置也会发生变化。</a:t>
            </a: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3203575" y="908050"/>
            <a:ext cx="0" cy="352901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8" name="Line 32"/>
          <p:cNvSpPr>
            <a:spLocks noChangeShapeType="1"/>
          </p:cNvSpPr>
          <p:nvPr/>
        </p:nvSpPr>
        <p:spPr bwMode="auto">
          <a:xfrm rot="409907">
            <a:off x="4140200" y="908050"/>
            <a:ext cx="1584325" cy="345598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684213" y="188913"/>
            <a:ext cx="62642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4400" b="1">
                <a:solidFill>
                  <a:srgbClr val="FF3300"/>
                </a:solidFill>
              </a:rPr>
              <a:t>来吧！动动脑筋动动手</a:t>
            </a:r>
          </a:p>
        </p:txBody>
      </p:sp>
      <p:grpSp>
        <p:nvGrpSpPr>
          <p:cNvPr id="14370" name="Group 34"/>
          <p:cNvGrpSpPr/>
          <p:nvPr/>
        </p:nvGrpSpPr>
        <p:grpSpPr bwMode="auto">
          <a:xfrm rot="-1936002">
            <a:off x="5364163" y="1989138"/>
            <a:ext cx="1439862" cy="1381125"/>
            <a:chOff x="975" y="1616"/>
            <a:chExt cx="907" cy="870"/>
          </a:xfrm>
        </p:grpSpPr>
        <p:sp>
          <p:nvSpPr>
            <p:cNvPr id="14371" name="Text Box 35"/>
            <p:cNvSpPr txBox="1">
              <a:spLocks noChangeArrowheads="1"/>
            </p:cNvSpPr>
            <p:nvPr/>
          </p:nvSpPr>
          <p:spPr bwMode="auto">
            <a:xfrm>
              <a:off x="1565" y="2024"/>
              <a:ext cx="2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．</a:t>
              </a:r>
            </a:p>
          </p:txBody>
        </p:sp>
        <p:grpSp>
          <p:nvGrpSpPr>
            <p:cNvPr id="14372" name="Group 36"/>
            <p:cNvGrpSpPr/>
            <p:nvPr/>
          </p:nvGrpSpPr>
          <p:grpSpPr bwMode="auto">
            <a:xfrm>
              <a:off x="1111" y="1616"/>
              <a:ext cx="771" cy="783"/>
              <a:chOff x="1111" y="1616"/>
              <a:chExt cx="771" cy="783"/>
            </a:xfrm>
          </p:grpSpPr>
          <p:sp>
            <p:nvSpPr>
              <p:cNvPr id="14373" name="Line 37"/>
              <p:cNvSpPr>
                <a:spLocks noChangeShapeType="1"/>
              </p:cNvSpPr>
              <p:nvPr/>
            </p:nvSpPr>
            <p:spPr bwMode="auto">
              <a:xfrm flipH="1">
                <a:off x="1111" y="1979"/>
                <a:ext cx="409" cy="42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4374" name="Oval 38"/>
              <p:cNvSpPr>
                <a:spLocks noChangeArrowheads="1"/>
              </p:cNvSpPr>
              <p:nvPr/>
            </p:nvSpPr>
            <p:spPr bwMode="auto">
              <a:xfrm>
                <a:off x="1429" y="1661"/>
                <a:ext cx="362" cy="318"/>
              </a:xfrm>
              <a:prstGeom prst="ellipse">
                <a:avLst/>
              </a:prstGeom>
              <a:solidFill>
                <a:srgbClr val="F1E9AD"/>
              </a:solidFill>
              <a:ln w="28575">
                <a:solidFill>
                  <a:srgbClr val="000000"/>
                </a:solidFill>
                <a:rou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r>
                  <a:rPr lang="en-US" altLang="zh-CN"/>
                  <a:t>   </a:t>
                </a:r>
              </a:p>
            </p:txBody>
          </p:sp>
          <p:grpSp>
            <p:nvGrpSpPr>
              <p:cNvPr id="14375" name="Group 39"/>
              <p:cNvGrpSpPr/>
              <p:nvPr/>
            </p:nvGrpSpPr>
            <p:grpSpPr bwMode="auto">
              <a:xfrm>
                <a:off x="1565" y="1616"/>
                <a:ext cx="271" cy="231"/>
                <a:chOff x="1519" y="3339"/>
                <a:chExt cx="272" cy="231"/>
              </a:xfrm>
            </p:grpSpPr>
            <p:sp>
              <p:nvSpPr>
                <p:cNvPr id="14376" name="Oval 40"/>
                <p:cNvSpPr>
                  <a:spLocks noChangeArrowheads="1"/>
                </p:cNvSpPr>
                <p:nvPr/>
              </p:nvSpPr>
              <p:spPr bwMode="auto">
                <a:xfrm>
                  <a:off x="1519" y="3430"/>
                  <a:ext cx="136" cy="136"/>
                </a:xfrm>
                <a:prstGeom prst="ellipse">
                  <a:avLst/>
                </a:prstGeom>
                <a:solidFill>
                  <a:srgbClr val="996633"/>
                </a:solidFill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4377" name="Text Box 41"/>
                <p:cNvSpPr txBox="1">
                  <a:spLocks noChangeArrowheads="1"/>
                </p:cNvSpPr>
                <p:nvPr/>
              </p:nvSpPr>
              <p:spPr bwMode="auto">
                <a:xfrm>
                  <a:off x="1519" y="3339"/>
                  <a:ext cx="27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endParaRPr lang="zh-CN" altLang="zh-CN" b="1"/>
                </a:p>
              </p:txBody>
            </p:sp>
          </p:grpSp>
          <p:grpSp>
            <p:nvGrpSpPr>
              <p:cNvPr id="14378" name="Group 42"/>
              <p:cNvGrpSpPr/>
              <p:nvPr/>
            </p:nvGrpSpPr>
            <p:grpSpPr bwMode="auto">
              <a:xfrm>
                <a:off x="1746" y="1842"/>
                <a:ext cx="136" cy="90"/>
                <a:chOff x="1973" y="845"/>
                <a:chExt cx="136" cy="90"/>
              </a:xfrm>
            </p:grpSpPr>
            <p:sp>
              <p:nvSpPr>
                <p:cNvPr id="14379" name="Line 43"/>
                <p:cNvSpPr>
                  <a:spLocks noChangeShapeType="1"/>
                </p:cNvSpPr>
                <p:nvPr/>
              </p:nvSpPr>
              <p:spPr bwMode="auto">
                <a:xfrm flipV="1">
                  <a:off x="1973" y="890"/>
                  <a:ext cx="136" cy="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4380" name="Line 44"/>
                <p:cNvSpPr>
                  <a:spLocks noChangeShapeType="1"/>
                </p:cNvSpPr>
                <p:nvPr/>
              </p:nvSpPr>
              <p:spPr bwMode="auto">
                <a:xfrm>
                  <a:off x="2018" y="845"/>
                  <a:ext cx="91" cy="4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4381" name="Line 45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272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14382" name="Text Box 46"/>
            <p:cNvSpPr txBox="1">
              <a:spLocks noChangeArrowheads="1"/>
            </p:cNvSpPr>
            <p:nvPr/>
          </p:nvSpPr>
          <p:spPr bwMode="auto">
            <a:xfrm>
              <a:off x="975" y="2160"/>
              <a:ext cx="22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zh-CN" altLang="en-US" sz="2800" b="1">
                  <a:solidFill>
                    <a:srgbClr val="000000"/>
                  </a:solidFill>
                </a:rPr>
                <a:t>．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1000"/>
                                        <p:tgtEl>
                                          <p:spTgt spid="14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1000"/>
                                        <p:tgtEl>
                                          <p:spTgt spid="14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1000"/>
                                        <p:tgtEl>
                                          <p:spTgt spid="14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6" grpId="0"/>
      <p:bldP spid="14367" grpId="0" animBg="1"/>
      <p:bldP spid="1436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4211638" y="333375"/>
            <a:ext cx="1657350" cy="2303463"/>
            <a:chOff x="1202" y="436"/>
            <a:chExt cx="1043" cy="1452"/>
          </a:xfrm>
        </p:grpSpPr>
        <p:sp>
          <p:nvSpPr>
            <p:cNvPr id="16387" name="Rectangle 3"/>
            <p:cNvSpPr>
              <a:spLocks noChangeArrowheads="1"/>
            </p:cNvSpPr>
            <p:nvPr/>
          </p:nvSpPr>
          <p:spPr bwMode="auto">
            <a:xfrm>
              <a:off x="1247" y="436"/>
              <a:ext cx="998" cy="14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388" name="Group 4"/>
            <p:cNvGrpSpPr/>
            <p:nvPr/>
          </p:nvGrpSpPr>
          <p:grpSpPr bwMode="auto">
            <a:xfrm>
              <a:off x="1202" y="618"/>
              <a:ext cx="907" cy="893"/>
              <a:chOff x="1202" y="618"/>
              <a:chExt cx="907" cy="893"/>
            </a:xfrm>
          </p:grpSpPr>
          <p:grpSp>
            <p:nvGrpSpPr>
              <p:cNvPr id="16389" name="Group 5"/>
              <p:cNvGrpSpPr/>
              <p:nvPr/>
            </p:nvGrpSpPr>
            <p:grpSpPr bwMode="auto">
              <a:xfrm>
                <a:off x="1202" y="618"/>
                <a:ext cx="907" cy="893"/>
                <a:chOff x="1202" y="618"/>
                <a:chExt cx="907" cy="858"/>
              </a:xfrm>
            </p:grpSpPr>
            <p:sp>
              <p:nvSpPr>
                <p:cNvPr id="16390" name="Line 6"/>
                <p:cNvSpPr>
                  <a:spLocks noChangeShapeType="1"/>
                </p:cNvSpPr>
                <p:nvPr/>
              </p:nvSpPr>
              <p:spPr bwMode="auto">
                <a:xfrm flipH="1">
                  <a:off x="1338" y="983"/>
                  <a:ext cx="408" cy="4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391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202" y="1162"/>
                  <a:ext cx="227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zh-CN" altLang="en-US" sz="2800" b="1"/>
                    <a:t>．</a:t>
                  </a:r>
                </a:p>
              </p:txBody>
            </p:sp>
            <p:grpSp>
              <p:nvGrpSpPr>
                <p:cNvPr id="16392" name="Group 8"/>
                <p:cNvGrpSpPr/>
                <p:nvPr/>
              </p:nvGrpSpPr>
              <p:grpSpPr bwMode="auto">
                <a:xfrm>
                  <a:off x="1655" y="618"/>
                  <a:ext cx="454" cy="349"/>
                  <a:chOff x="1655" y="618"/>
                  <a:chExt cx="454" cy="363"/>
                </a:xfrm>
              </p:grpSpPr>
              <p:sp>
                <p:nvSpPr>
                  <p:cNvPr id="16393" name="Oval 9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663"/>
                    <a:ext cx="363" cy="318"/>
                  </a:xfrm>
                  <a:prstGeom prst="ellipse">
                    <a:avLst/>
                  </a:prstGeom>
                  <a:solidFill>
                    <a:srgbClr val="F1E9AD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CN"/>
                      <a:t>   </a:t>
                    </a:r>
                  </a:p>
                </p:txBody>
              </p:sp>
              <p:grpSp>
                <p:nvGrpSpPr>
                  <p:cNvPr id="16394" name="Group 10"/>
                  <p:cNvGrpSpPr/>
                  <p:nvPr/>
                </p:nvGrpSpPr>
                <p:grpSpPr bwMode="auto">
                  <a:xfrm>
                    <a:off x="1791" y="618"/>
                    <a:ext cx="272" cy="231"/>
                    <a:chOff x="1519" y="3339"/>
                    <a:chExt cx="272" cy="231"/>
                  </a:xfrm>
                </p:grpSpPr>
                <p:sp>
                  <p:nvSpPr>
                    <p:cNvPr id="16395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9" y="3430"/>
                      <a:ext cx="136" cy="136"/>
                    </a:xfrm>
                    <a:prstGeom prst="ellipse">
                      <a:avLst/>
                    </a:prstGeom>
                    <a:solidFill>
                      <a:srgbClr val="996633"/>
                    </a:solidFill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96" name="Text Box 1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3339"/>
                      <a:ext cx="27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zh-CN" altLang="zh-CN" b="1"/>
                    </a:p>
                  </p:txBody>
                </p:sp>
              </p:grpSp>
              <p:grpSp>
                <p:nvGrpSpPr>
                  <p:cNvPr id="16397" name="Group 13"/>
                  <p:cNvGrpSpPr/>
                  <p:nvPr/>
                </p:nvGrpSpPr>
                <p:grpSpPr bwMode="auto">
                  <a:xfrm>
                    <a:off x="1973" y="845"/>
                    <a:ext cx="136" cy="90"/>
                    <a:chOff x="1973" y="845"/>
                    <a:chExt cx="136" cy="90"/>
                  </a:xfrm>
                </p:grpSpPr>
                <p:sp>
                  <p:nvSpPr>
                    <p:cNvPr id="16398" name="Line 14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73" y="890"/>
                      <a:ext cx="136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99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8" y="845"/>
                      <a:ext cx="91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6400" name="Line 16"/>
                <p:cNvSpPr>
                  <a:spLocks noChangeShapeType="1"/>
                </p:cNvSpPr>
                <p:nvPr/>
              </p:nvSpPr>
              <p:spPr bwMode="auto">
                <a:xfrm>
                  <a:off x="1882" y="987"/>
                  <a:ext cx="0" cy="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01" name="Text Box 17"/>
              <p:cNvSpPr txBox="1">
                <a:spLocks noChangeArrowheads="1"/>
              </p:cNvSpPr>
              <p:nvPr/>
            </p:nvSpPr>
            <p:spPr bwMode="auto">
              <a:xfrm>
                <a:off x="1791" y="1026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/>
                  <a:t>．</a:t>
                </a:r>
              </a:p>
            </p:txBody>
          </p:sp>
        </p:grpSp>
      </p:grpSp>
      <p:grpSp>
        <p:nvGrpSpPr>
          <p:cNvPr id="16402" name="Group 18"/>
          <p:cNvGrpSpPr/>
          <p:nvPr/>
        </p:nvGrpSpPr>
        <p:grpSpPr bwMode="auto">
          <a:xfrm>
            <a:off x="4211638" y="333375"/>
            <a:ext cx="1657350" cy="2303463"/>
            <a:chOff x="1202" y="436"/>
            <a:chExt cx="1043" cy="1452"/>
          </a:xfrm>
        </p:grpSpPr>
        <p:sp>
          <p:nvSpPr>
            <p:cNvPr id="16403" name="Rectangle 19"/>
            <p:cNvSpPr>
              <a:spLocks noChangeArrowheads="1"/>
            </p:cNvSpPr>
            <p:nvPr/>
          </p:nvSpPr>
          <p:spPr bwMode="auto">
            <a:xfrm>
              <a:off x="1247" y="436"/>
              <a:ext cx="998" cy="14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404" name="Group 20"/>
            <p:cNvGrpSpPr/>
            <p:nvPr/>
          </p:nvGrpSpPr>
          <p:grpSpPr bwMode="auto">
            <a:xfrm>
              <a:off x="1202" y="618"/>
              <a:ext cx="907" cy="893"/>
              <a:chOff x="1202" y="618"/>
              <a:chExt cx="907" cy="893"/>
            </a:xfrm>
          </p:grpSpPr>
          <p:grpSp>
            <p:nvGrpSpPr>
              <p:cNvPr id="16405" name="Group 21"/>
              <p:cNvGrpSpPr/>
              <p:nvPr/>
            </p:nvGrpSpPr>
            <p:grpSpPr bwMode="auto">
              <a:xfrm>
                <a:off x="1202" y="618"/>
                <a:ext cx="907" cy="893"/>
                <a:chOff x="1202" y="618"/>
                <a:chExt cx="907" cy="858"/>
              </a:xfrm>
            </p:grpSpPr>
            <p:sp>
              <p:nvSpPr>
                <p:cNvPr id="16406" name="Line 22"/>
                <p:cNvSpPr>
                  <a:spLocks noChangeShapeType="1"/>
                </p:cNvSpPr>
                <p:nvPr/>
              </p:nvSpPr>
              <p:spPr bwMode="auto">
                <a:xfrm flipH="1">
                  <a:off x="1338" y="983"/>
                  <a:ext cx="408" cy="4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0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1202" y="1162"/>
                  <a:ext cx="227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zh-CN" altLang="en-US" sz="2800" b="1"/>
                    <a:t>．</a:t>
                  </a:r>
                </a:p>
              </p:txBody>
            </p:sp>
            <p:grpSp>
              <p:nvGrpSpPr>
                <p:cNvPr id="16408" name="Group 24"/>
                <p:cNvGrpSpPr/>
                <p:nvPr/>
              </p:nvGrpSpPr>
              <p:grpSpPr bwMode="auto">
                <a:xfrm>
                  <a:off x="1655" y="618"/>
                  <a:ext cx="454" cy="349"/>
                  <a:chOff x="1655" y="618"/>
                  <a:chExt cx="454" cy="363"/>
                </a:xfrm>
              </p:grpSpPr>
              <p:sp>
                <p:nvSpPr>
                  <p:cNvPr id="16409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663"/>
                    <a:ext cx="363" cy="318"/>
                  </a:xfrm>
                  <a:prstGeom prst="ellipse">
                    <a:avLst/>
                  </a:prstGeom>
                  <a:solidFill>
                    <a:srgbClr val="F1E9AD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CN"/>
                      <a:t>   </a:t>
                    </a:r>
                  </a:p>
                </p:txBody>
              </p:sp>
              <p:grpSp>
                <p:nvGrpSpPr>
                  <p:cNvPr id="16410" name="Group 26"/>
                  <p:cNvGrpSpPr/>
                  <p:nvPr/>
                </p:nvGrpSpPr>
                <p:grpSpPr bwMode="auto">
                  <a:xfrm>
                    <a:off x="1791" y="618"/>
                    <a:ext cx="272" cy="231"/>
                    <a:chOff x="1519" y="3339"/>
                    <a:chExt cx="272" cy="231"/>
                  </a:xfrm>
                </p:grpSpPr>
                <p:sp>
                  <p:nvSpPr>
                    <p:cNvPr id="16411" name="Oval 2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9" y="3430"/>
                      <a:ext cx="136" cy="136"/>
                    </a:xfrm>
                    <a:prstGeom prst="ellipse">
                      <a:avLst/>
                    </a:prstGeom>
                    <a:solidFill>
                      <a:srgbClr val="996633"/>
                    </a:solidFill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2" name="Text Box 28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3339"/>
                      <a:ext cx="27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zh-CN" altLang="zh-CN" b="1"/>
                    </a:p>
                  </p:txBody>
                </p:sp>
              </p:grpSp>
              <p:grpSp>
                <p:nvGrpSpPr>
                  <p:cNvPr id="16413" name="Group 29"/>
                  <p:cNvGrpSpPr/>
                  <p:nvPr/>
                </p:nvGrpSpPr>
                <p:grpSpPr bwMode="auto">
                  <a:xfrm>
                    <a:off x="1973" y="845"/>
                    <a:ext cx="136" cy="90"/>
                    <a:chOff x="1973" y="845"/>
                    <a:chExt cx="136" cy="90"/>
                  </a:xfrm>
                </p:grpSpPr>
                <p:sp>
                  <p:nvSpPr>
                    <p:cNvPr id="16414" name="Line 30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73" y="890"/>
                      <a:ext cx="136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15" name="Line 3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8" y="845"/>
                      <a:ext cx="91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6416" name="Line 32"/>
                <p:cNvSpPr>
                  <a:spLocks noChangeShapeType="1"/>
                </p:cNvSpPr>
                <p:nvPr/>
              </p:nvSpPr>
              <p:spPr bwMode="auto">
                <a:xfrm>
                  <a:off x="1882" y="987"/>
                  <a:ext cx="0" cy="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17" name="Text Box 33"/>
              <p:cNvSpPr txBox="1">
                <a:spLocks noChangeArrowheads="1"/>
              </p:cNvSpPr>
              <p:nvPr/>
            </p:nvSpPr>
            <p:spPr bwMode="auto">
              <a:xfrm>
                <a:off x="1791" y="1026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/>
                  <a:t>．</a:t>
                </a:r>
              </a:p>
            </p:txBody>
          </p:sp>
        </p:grpSp>
      </p:grpSp>
      <p:grpSp>
        <p:nvGrpSpPr>
          <p:cNvPr id="16418" name="Group 34"/>
          <p:cNvGrpSpPr/>
          <p:nvPr/>
        </p:nvGrpSpPr>
        <p:grpSpPr bwMode="auto">
          <a:xfrm flipH="1">
            <a:off x="5867400" y="333375"/>
            <a:ext cx="1657350" cy="2303463"/>
            <a:chOff x="1202" y="436"/>
            <a:chExt cx="1043" cy="1452"/>
          </a:xfrm>
        </p:grpSpPr>
        <p:sp>
          <p:nvSpPr>
            <p:cNvPr id="16419" name="Rectangle 35"/>
            <p:cNvSpPr>
              <a:spLocks noChangeArrowheads="1"/>
            </p:cNvSpPr>
            <p:nvPr/>
          </p:nvSpPr>
          <p:spPr bwMode="auto">
            <a:xfrm>
              <a:off x="1247" y="436"/>
              <a:ext cx="998" cy="145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grpSp>
          <p:nvGrpSpPr>
            <p:cNvPr id="16420" name="Group 36"/>
            <p:cNvGrpSpPr/>
            <p:nvPr/>
          </p:nvGrpSpPr>
          <p:grpSpPr bwMode="auto">
            <a:xfrm>
              <a:off x="1202" y="618"/>
              <a:ext cx="907" cy="893"/>
              <a:chOff x="1202" y="618"/>
              <a:chExt cx="907" cy="893"/>
            </a:xfrm>
          </p:grpSpPr>
          <p:grpSp>
            <p:nvGrpSpPr>
              <p:cNvPr id="16421" name="Group 37"/>
              <p:cNvGrpSpPr/>
              <p:nvPr/>
            </p:nvGrpSpPr>
            <p:grpSpPr bwMode="auto">
              <a:xfrm>
                <a:off x="1202" y="618"/>
                <a:ext cx="907" cy="893"/>
                <a:chOff x="1202" y="618"/>
                <a:chExt cx="907" cy="858"/>
              </a:xfrm>
            </p:grpSpPr>
            <p:sp>
              <p:nvSpPr>
                <p:cNvPr id="16422" name="Line 38"/>
                <p:cNvSpPr>
                  <a:spLocks noChangeShapeType="1"/>
                </p:cNvSpPr>
                <p:nvPr/>
              </p:nvSpPr>
              <p:spPr bwMode="auto">
                <a:xfrm flipH="1">
                  <a:off x="1338" y="983"/>
                  <a:ext cx="408" cy="40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16423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1202" y="1162"/>
                  <a:ext cx="227" cy="31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zh-CN" altLang="en-US" sz="2800" b="1"/>
                    <a:t>．</a:t>
                  </a:r>
                </a:p>
              </p:txBody>
            </p:sp>
            <p:grpSp>
              <p:nvGrpSpPr>
                <p:cNvPr id="16424" name="Group 40"/>
                <p:cNvGrpSpPr/>
                <p:nvPr/>
              </p:nvGrpSpPr>
              <p:grpSpPr bwMode="auto">
                <a:xfrm>
                  <a:off x="1655" y="618"/>
                  <a:ext cx="454" cy="349"/>
                  <a:chOff x="1655" y="618"/>
                  <a:chExt cx="454" cy="363"/>
                </a:xfrm>
              </p:grpSpPr>
              <p:sp>
                <p:nvSpPr>
                  <p:cNvPr id="16425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655" y="663"/>
                    <a:ext cx="363" cy="318"/>
                  </a:xfrm>
                  <a:prstGeom prst="ellipse">
                    <a:avLst/>
                  </a:prstGeom>
                  <a:solidFill>
                    <a:srgbClr val="F1E9AD"/>
                  </a:solidFill>
                  <a:ln w="9525">
                    <a:solidFill>
                      <a:schemeClr val="tx1"/>
                    </a:solidFill>
                    <a:rou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pPr algn="ctr" eaLnBrk="0" hangingPunct="0"/>
                    <a:r>
                      <a:rPr lang="en-US" altLang="zh-CN"/>
                      <a:t>   </a:t>
                    </a:r>
                  </a:p>
                </p:txBody>
              </p:sp>
              <p:grpSp>
                <p:nvGrpSpPr>
                  <p:cNvPr id="16426" name="Group 42"/>
                  <p:cNvGrpSpPr/>
                  <p:nvPr/>
                </p:nvGrpSpPr>
                <p:grpSpPr bwMode="auto">
                  <a:xfrm>
                    <a:off x="1791" y="618"/>
                    <a:ext cx="272" cy="231"/>
                    <a:chOff x="1519" y="3339"/>
                    <a:chExt cx="272" cy="231"/>
                  </a:xfrm>
                </p:grpSpPr>
                <p:sp>
                  <p:nvSpPr>
                    <p:cNvPr id="16427" name="Oval 4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519" y="3430"/>
                      <a:ext cx="136" cy="136"/>
                    </a:xfrm>
                    <a:prstGeom prst="ellipse">
                      <a:avLst/>
                    </a:prstGeom>
                    <a:solidFill>
                      <a:srgbClr val="996633"/>
                    </a:solidFill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28" name="Text Box 4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1519" y="3339"/>
                      <a:ext cx="27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/>
                    <a:p>
                      <a:pPr eaLnBrk="0" hangingPunct="0">
                        <a:spcBef>
                          <a:spcPct val="50000"/>
                        </a:spcBef>
                      </a:pPr>
                      <a:endParaRPr lang="zh-CN" altLang="zh-CN" b="1"/>
                    </a:p>
                  </p:txBody>
                </p:sp>
              </p:grpSp>
              <p:grpSp>
                <p:nvGrpSpPr>
                  <p:cNvPr id="16429" name="Group 45"/>
                  <p:cNvGrpSpPr/>
                  <p:nvPr/>
                </p:nvGrpSpPr>
                <p:grpSpPr bwMode="auto">
                  <a:xfrm>
                    <a:off x="1973" y="845"/>
                    <a:ext cx="136" cy="90"/>
                    <a:chOff x="1973" y="845"/>
                    <a:chExt cx="136" cy="90"/>
                  </a:xfrm>
                </p:grpSpPr>
                <p:sp>
                  <p:nvSpPr>
                    <p:cNvPr id="16430" name="Line 4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973" y="890"/>
                      <a:ext cx="136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431" name="Line 4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18" y="845"/>
                      <a:ext cx="91" cy="45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6432" name="Line 48"/>
                <p:cNvSpPr>
                  <a:spLocks noChangeShapeType="1"/>
                </p:cNvSpPr>
                <p:nvPr/>
              </p:nvSpPr>
              <p:spPr bwMode="auto">
                <a:xfrm>
                  <a:off x="1882" y="987"/>
                  <a:ext cx="0" cy="26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16433" name="Text Box 49"/>
              <p:cNvSpPr txBox="1">
                <a:spLocks noChangeArrowheads="1"/>
              </p:cNvSpPr>
              <p:nvPr/>
            </p:nvSpPr>
            <p:spPr bwMode="auto">
              <a:xfrm>
                <a:off x="1791" y="1026"/>
                <a:ext cx="227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zh-CN" altLang="en-US" sz="2800" b="1"/>
                  <a:t>．</a:t>
                </a:r>
              </a:p>
            </p:txBody>
          </p:sp>
        </p:grpSp>
      </p:grpSp>
      <p:sp>
        <p:nvSpPr>
          <p:cNvPr id="16434" name="Text Box 50"/>
          <p:cNvSpPr txBox="1">
            <a:spLocks noChangeArrowheads="1"/>
          </p:cNvSpPr>
          <p:nvPr/>
        </p:nvSpPr>
        <p:spPr bwMode="auto">
          <a:xfrm>
            <a:off x="468313" y="260350"/>
            <a:ext cx="2663825" cy="636588"/>
          </a:xfrm>
          <a:prstGeom prst="rect">
            <a:avLst/>
          </a:prstGeom>
          <a:solidFill>
            <a:srgbClr val="CC99FF"/>
          </a:solidFill>
          <a:ln w="57150" cmpd="thinThick">
            <a:solidFill>
              <a:srgbClr val="800080"/>
            </a:solidFill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660066"/>
                </a:solidFill>
                <a:latin typeface="Times New Roman" panose="02020603050405020304" pitchFamily="18" charset="0"/>
                <a:ea typeface="华文彩云" panose="02010800040101010101" pitchFamily="2" charset="-122"/>
              </a:rPr>
              <a:t>探究性质：</a:t>
            </a:r>
          </a:p>
        </p:txBody>
      </p:sp>
      <p:sp>
        <p:nvSpPr>
          <p:cNvPr id="16435" name="Text Box 51"/>
          <p:cNvSpPr txBox="1">
            <a:spLocks noChangeArrowheads="1"/>
          </p:cNvSpPr>
          <p:nvPr/>
        </p:nvSpPr>
        <p:spPr bwMode="auto">
          <a:xfrm>
            <a:off x="684213" y="2924175"/>
            <a:ext cx="7561262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        1</a:t>
            </a:r>
            <a:r>
              <a:rPr lang="zh-CN" altLang="en-US" sz="2800" b="1" dirty="0"/>
              <a:t>、由一个平面图形可以得到它关于一条直线</a:t>
            </a:r>
            <a:r>
              <a:rPr lang="en-US" altLang="zh-CN" sz="2800" b="1" dirty="0"/>
              <a:t>L</a:t>
            </a:r>
            <a:r>
              <a:rPr lang="zh-CN" altLang="en-US" sz="2800" b="1" dirty="0"/>
              <a:t>成轴对称的图形，这个图形与原图形的</a:t>
            </a:r>
            <a:r>
              <a:rPr lang="zh-CN" altLang="en-US" sz="2800" b="1" dirty="0">
                <a:solidFill>
                  <a:srgbClr val="FF00FF"/>
                </a:solidFill>
              </a:rPr>
              <a:t>形状、大小</a:t>
            </a:r>
            <a:r>
              <a:rPr lang="zh-CN" altLang="en-US" sz="2800" b="1" dirty="0"/>
              <a:t>完全一样。</a:t>
            </a:r>
          </a:p>
        </p:txBody>
      </p:sp>
      <p:sp>
        <p:nvSpPr>
          <p:cNvPr id="16436" name="Text Box 52"/>
          <p:cNvSpPr txBox="1">
            <a:spLocks noChangeArrowheads="1"/>
          </p:cNvSpPr>
          <p:nvPr/>
        </p:nvSpPr>
        <p:spPr bwMode="auto">
          <a:xfrm>
            <a:off x="755650" y="4365625"/>
            <a:ext cx="7561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       2</a:t>
            </a:r>
            <a:r>
              <a:rPr lang="zh-CN" altLang="en-US" sz="2800" b="1" dirty="0"/>
              <a:t>、</a:t>
            </a:r>
            <a:r>
              <a:rPr lang="zh-CN" altLang="en-US" sz="2800" b="1" dirty="0">
                <a:solidFill>
                  <a:srgbClr val="000000"/>
                </a:solidFill>
              </a:rPr>
              <a:t>新图形上的每一点，都是原图形上的某一点关于直线</a:t>
            </a:r>
            <a:r>
              <a:rPr lang="en-US" altLang="zh-CN" sz="2800" b="1" dirty="0">
                <a:solidFill>
                  <a:srgbClr val="000000"/>
                </a:solidFill>
              </a:rPr>
              <a:t>L</a:t>
            </a:r>
            <a:r>
              <a:rPr lang="zh-CN" altLang="en-US" sz="2800" b="1" dirty="0">
                <a:solidFill>
                  <a:srgbClr val="000000"/>
                </a:solidFill>
              </a:rPr>
              <a:t>的对称点。</a:t>
            </a:r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684213" y="5445125"/>
            <a:ext cx="75612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 dirty="0"/>
              <a:t>        3</a:t>
            </a:r>
            <a:r>
              <a:rPr lang="zh-CN" altLang="en-US" sz="2800" b="1" dirty="0"/>
              <a:t>、连接任意一对对应点的线段被对称轴</a:t>
            </a:r>
            <a:r>
              <a:rPr lang="zh-CN" altLang="en-US" sz="2800" b="1" dirty="0">
                <a:solidFill>
                  <a:srgbClr val="FF00FF"/>
                </a:solidFill>
              </a:rPr>
              <a:t>垂直平分。</a:t>
            </a:r>
          </a:p>
        </p:txBody>
      </p:sp>
      <p:grpSp>
        <p:nvGrpSpPr>
          <p:cNvPr id="16438" name="Group 54"/>
          <p:cNvGrpSpPr/>
          <p:nvPr/>
        </p:nvGrpSpPr>
        <p:grpSpPr bwMode="auto">
          <a:xfrm>
            <a:off x="5148263" y="1341438"/>
            <a:ext cx="1728787" cy="579437"/>
            <a:chOff x="3243" y="845"/>
            <a:chExt cx="1089" cy="365"/>
          </a:xfrm>
        </p:grpSpPr>
        <p:sp>
          <p:nvSpPr>
            <p:cNvPr id="16439" name="Text Box 55"/>
            <p:cNvSpPr txBox="1">
              <a:spLocks noChangeArrowheads="1"/>
            </p:cNvSpPr>
            <p:nvPr/>
          </p:nvSpPr>
          <p:spPr bwMode="auto">
            <a:xfrm>
              <a:off x="3243" y="845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  <p:sp>
          <p:nvSpPr>
            <p:cNvPr id="16440" name="Text Box 56"/>
            <p:cNvSpPr txBox="1">
              <a:spLocks noChangeArrowheads="1"/>
            </p:cNvSpPr>
            <p:nvPr/>
          </p:nvSpPr>
          <p:spPr bwMode="auto">
            <a:xfrm>
              <a:off x="3969" y="845"/>
              <a:ext cx="363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</p:grpSp>
      <p:grpSp>
        <p:nvGrpSpPr>
          <p:cNvPr id="16441" name="Group 57"/>
          <p:cNvGrpSpPr/>
          <p:nvPr/>
        </p:nvGrpSpPr>
        <p:grpSpPr bwMode="auto">
          <a:xfrm>
            <a:off x="4211638" y="1628775"/>
            <a:ext cx="3455987" cy="579438"/>
            <a:chOff x="2653" y="1026"/>
            <a:chExt cx="2177" cy="365"/>
          </a:xfrm>
        </p:grpSpPr>
        <p:sp>
          <p:nvSpPr>
            <p:cNvPr id="16442" name="Text Box 58"/>
            <p:cNvSpPr txBox="1">
              <a:spLocks noChangeArrowheads="1"/>
            </p:cNvSpPr>
            <p:nvPr/>
          </p:nvSpPr>
          <p:spPr bwMode="auto">
            <a:xfrm>
              <a:off x="2653" y="1026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  <p:sp>
          <p:nvSpPr>
            <p:cNvPr id="16443" name="Text Box 59"/>
            <p:cNvSpPr txBox="1">
              <a:spLocks noChangeArrowheads="1"/>
            </p:cNvSpPr>
            <p:nvPr/>
          </p:nvSpPr>
          <p:spPr bwMode="auto">
            <a:xfrm>
              <a:off x="4513" y="1026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</p:grpSp>
      <p:grpSp>
        <p:nvGrpSpPr>
          <p:cNvPr id="16444" name="Group 60"/>
          <p:cNvGrpSpPr/>
          <p:nvPr/>
        </p:nvGrpSpPr>
        <p:grpSpPr bwMode="auto">
          <a:xfrm>
            <a:off x="5508625" y="765175"/>
            <a:ext cx="935038" cy="579438"/>
            <a:chOff x="3470" y="482"/>
            <a:chExt cx="589" cy="365"/>
          </a:xfrm>
        </p:grpSpPr>
        <p:sp>
          <p:nvSpPr>
            <p:cNvPr id="16445" name="Text Box 61"/>
            <p:cNvSpPr txBox="1">
              <a:spLocks noChangeArrowheads="1"/>
            </p:cNvSpPr>
            <p:nvPr/>
          </p:nvSpPr>
          <p:spPr bwMode="auto">
            <a:xfrm>
              <a:off x="3470" y="482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  <p:sp>
          <p:nvSpPr>
            <p:cNvPr id="16446" name="Text Box 62"/>
            <p:cNvSpPr txBox="1">
              <a:spLocks noChangeArrowheads="1"/>
            </p:cNvSpPr>
            <p:nvPr/>
          </p:nvSpPr>
          <p:spPr bwMode="auto">
            <a:xfrm>
              <a:off x="3742" y="482"/>
              <a:ext cx="317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sz="3200" b="1">
                  <a:solidFill>
                    <a:srgbClr val="FF3300"/>
                  </a:solidFill>
                </a:rPr>
                <a:t>·</a:t>
              </a:r>
            </a:p>
          </p:txBody>
        </p:sp>
      </p:grpSp>
      <p:sp>
        <p:nvSpPr>
          <p:cNvPr id="16447" name="Line 63"/>
          <p:cNvSpPr>
            <a:spLocks noChangeShapeType="1"/>
          </p:cNvSpPr>
          <p:nvPr/>
        </p:nvSpPr>
        <p:spPr bwMode="auto">
          <a:xfrm>
            <a:off x="4356100" y="1916113"/>
            <a:ext cx="2952750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8" name="Line 64"/>
          <p:cNvSpPr>
            <a:spLocks noChangeShapeType="1"/>
          </p:cNvSpPr>
          <p:nvPr/>
        </p:nvSpPr>
        <p:spPr bwMode="auto">
          <a:xfrm>
            <a:off x="5651500" y="1052513"/>
            <a:ext cx="433388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6449" name="Line 65"/>
          <p:cNvSpPr>
            <a:spLocks noChangeShapeType="1"/>
          </p:cNvSpPr>
          <p:nvPr/>
        </p:nvSpPr>
        <p:spPr bwMode="auto">
          <a:xfrm>
            <a:off x="5292725" y="1628775"/>
            <a:ext cx="1150938" cy="0"/>
          </a:xfrm>
          <a:prstGeom prst="line">
            <a:avLst/>
          </a:prstGeom>
          <a:noFill/>
          <a:ln w="28575">
            <a:solidFill>
              <a:srgbClr val="99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6450" name="Group 66"/>
          <p:cNvGrpSpPr/>
          <p:nvPr/>
        </p:nvGrpSpPr>
        <p:grpSpPr bwMode="auto">
          <a:xfrm>
            <a:off x="5435600" y="620713"/>
            <a:ext cx="1152525" cy="438150"/>
            <a:chOff x="3424" y="391"/>
            <a:chExt cx="726" cy="276"/>
          </a:xfrm>
        </p:grpSpPr>
        <p:sp>
          <p:nvSpPr>
            <p:cNvPr id="16451" name="Text Box 67"/>
            <p:cNvSpPr txBox="1">
              <a:spLocks noChangeArrowheads="1"/>
            </p:cNvSpPr>
            <p:nvPr/>
          </p:nvSpPr>
          <p:spPr bwMode="auto">
            <a:xfrm>
              <a:off x="3424" y="436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A</a:t>
              </a:r>
            </a:p>
          </p:txBody>
        </p:sp>
        <p:sp>
          <p:nvSpPr>
            <p:cNvPr id="16452" name="Text Box 68"/>
            <p:cNvSpPr txBox="1">
              <a:spLocks noChangeArrowheads="1"/>
            </p:cNvSpPr>
            <p:nvPr/>
          </p:nvSpPr>
          <p:spPr bwMode="auto">
            <a:xfrm>
              <a:off x="3696" y="391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A′</a:t>
              </a:r>
            </a:p>
          </p:txBody>
        </p:sp>
      </p:grpSp>
      <p:grpSp>
        <p:nvGrpSpPr>
          <p:cNvPr id="16453" name="Group 69"/>
          <p:cNvGrpSpPr/>
          <p:nvPr/>
        </p:nvGrpSpPr>
        <p:grpSpPr bwMode="auto">
          <a:xfrm>
            <a:off x="4859338" y="1412875"/>
            <a:ext cx="2305050" cy="438150"/>
            <a:chOff x="3061" y="890"/>
            <a:chExt cx="1452" cy="276"/>
          </a:xfrm>
        </p:grpSpPr>
        <p:sp>
          <p:nvSpPr>
            <p:cNvPr id="16454" name="Text Box 70"/>
            <p:cNvSpPr txBox="1">
              <a:spLocks noChangeArrowheads="1"/>
            </p:cNvSpPr>
            <p:nvPr/>
          </p:nvSpPr>
          <p:spPr bwMode="auto">
            <a:xfrm>
              <a:off x="3061" y="890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B</a:t>
              </a:r>
            </a:p>
          </p:txBody>
        </p:sp>
        <p:sp>
          <p:nvSpPr>
            <p:cNvPr id="16455" name="Text Box 71"/>
            <p:cNvSpPr txBox="1">
              <a:spLocks noChangeArrowheads="1"/>
            </p:cNvSpPr>
            <p:nvPr/>
          </p:nvSpPr>
          <p:spPr bwMode="auto">
            <a:xfrm>
              <a:off x="4059" y="935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B′</a:t>
              </a:r>
            </a:p>
          </p:txBody>
        </p:sp>
      </p:grpSp>
      <p:grpSp>
        <p:nvGrpSpPr>
          <p:cNvPr id="16456" name="Group 72"/>
          <p:cNvGrpSpPr/>
          <p:nvPr/>
        </p:nvGrpSpPr>
        <p:grpSpPr bwMode="auto">
          <a:xfrm>
            <a:off x="4211638" y="1916113"/>
            <a:ext cx="3529012" cy="439737"/>
            <a:chOff x="2653" y="1207"/>
            <a:chExt cx="2223" cy="277"/>
          </a:xfrm>
        </p:grpSpPr>
        <p:sp>
          <p:nvSpPr>
            <p:cNvPr id="16457" name="Text Box 73"/>
            <p:cNvSpPr txBox="1">
              <a:spLocks noChangeArrowheads="1"/>
            </p:cNvSpPr>
            <p:nvPr/>
          </p:nvSpPr>
          <p:spPr bwMode="auto">
            <a:xfrm>
              <a:off x="2653" y="1207"/>
              <a:ext cx="36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C</a:t>
              </a:r>
            </a:p>
          </p:txBody>
        </p:sp>
        <p:sp>
          <p:nvSpPr>
            <p:cNvPr id="16458" name="Text Box 74"/>
            <p:cNvSpPr txBox="1">
              <a:spLocks noChangeArrowheads="1"/>
            </p:cNvSpPr>
            <p:nvPr/>
          </p:nvSpPr>
          <p:spPr bwMode="auto">
            <a:xfrm>
              <a:off x="4422" y="1253"/>
              <a:ext cx="45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CN" b="1"/>
                <a:t>C′</a:t>
              </a:r>
            </a:p>
          </p:txBody>
        </p:sp>
      </p:grpSp>
      <p:sp>
        <p:nvSpPr>
          <p:cNvPr id="16459" name="Text Box 75"/>
          <p:cNvSpPr txBox="1">
            <a:spLocks noChangeArrowheads="1"/>
          </p:cNvSpPr>
          <p:nvPr/>
        </p:nvSpPr>
        <p:spPr bwMode="auto">
          <a:xfrm>
            <a:off x="5795963" y="7651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800000"/>
                </a:solidFill>
              </a:rPr>
              <a:t>┓</a:t>
            </a:r>
          </a:p>
        </p:txBody>
      </p:sp>
      <p:sp>
        <p:nvSpPr>
          <p:cNvPr id="16460" name="Text Box 76"/>
          <p:cNvSpPr txBox="1">
            <a:spLocks noChangeArrowheads="1"/>
          </p:cNvSpPr>
          <p:nvPr/>
        </p:nvSpPr>
        <p:spPr bwMode="auto">
          <a:xfrm>
            <a:off x="5795963" y="162877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800000"/>
                </a:solidFill>
              </a:rPr>
              <a:t>┓</a:t>
            </a:r>
          </a:p>
        </p:txBody>
      </p:sp>
      <p:sp>
        <p:nvSpPr>
          <p:cNvPr id="16461" name="Text Box 77"/>
          <p:cNvSpPr txBox="1">
            <a:spLocks noChangeArrowheads="1"/>
          </p:cNvSpPr>
          <p:nvPr/>
        </p:nvSpPr>
        <p:spPr bwMode="auto">
          <a:xfrm>
            <a:off x="5795963" y="1341438"/>
            <a:ext cx="5762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>
                <a:solidFill>
                  <a:srgbClr val="800000"/>
                </a:solidFill>
              </a:rPr>
              <a:t>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164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1000"/>
                                        <p:tgtEl>
                                          <p:spTgt spid="16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6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164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800" decel="100000"/>
                                        <p:tgtEl>
                                          <p:spTgt spid="164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1000"/>
                                        <p:tgtEl>
                                          <p:spTgt spid="16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1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6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1000"/>
                                        <p:tgtEl>
                                          <p:spTgt spid="1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6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1000"/>
                                        <p:tgtEl>
                                          <p:spTgt spid="1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6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1000"/>
                                        <p:tgtEl>
                                          <p:spTgt spid="16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34" grpId="0" animBg="1"/>
      <p:bldP spid="16435" grpId="0"/>
      <p:bldP spid="16436" grpId="0"/>
      <p:bldP spid="16437" grpId="0"/>
      <p:bldP spid="16447" grpId="0" animBg="1"/>
      <p:bldP spid="16448" grpId="0" animBg="1"/>
      <p:bldP spid="16449" grpId="0" animBg="1"/>
      <p:bldP spid="16459" grpId="0"/>
      <p:bldP spid="16460" grpId="0"/>
      <p:bldP spid="164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835150" y="765175"/>
            <a:ext cx="2808288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800" b="1" dirty="0">
                <a:solidFill>
                  <a:srgbClr val="3333CC"/>
                </a:solidFill>
                <a:ea typeface="幼圆" panose="02010509060101010101" pitchFamily="49" charset="-122"/>
              </a:rPr>
              <a:t>讨论：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68313" y="2205038"/>
            <a:ext cx="7848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en-US" altLang="zh-CN" sz="4000" b="1" dirty="0">
                <a:solidFill>
                  <a:srgbClr val="111111"/>
                </a:solidFill>
              </a:rPr>
              <a:t>      </a:t>
            </a:r>
            <a:r>
              <a:rPr lang="zh-CN" altLang="en-US" sz="4000" b="1" dirty="0">
                <a:solidFill>
                  <a:srgbClr val="111111"/>
                </a:solidFill>
              </a:rPr>
              <a:t>如果有一个图形和一条直线，如何作出与这个图形关于这条直线对称的图形呢？</a:t>
            </a:r>
          </a:p>
        </p:txBody>
      </p:sp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00113" y="620713"/>
            <a:ext cx="863600" cy="1081087"/>
          </a:xfrm>
          <a:prstGeom prst="actionButtonHelp">
            <a:avLst/>
          </a:prstGeom>
          <a:solidFill>
            <a:schemeClr val="accent1"/>
          </a:solidFill>
          <a:ln w="9525">
            <a:solidFill>
              <a:srgbClr val="8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13" name="Tree"/>
          <p:cNvSpPr>
            <a:spLocks noEditPoints="1" noChangeArrowheads="1"/>
          </p:cNvSpPr>
          <p:nvPr/>
        </p:nvSpPr>
        <p:spPr bwMode="auto">
          <a:xfrm>
            <a:off x="7334250" y="5048250"/>
            <a:ext cx="1809750" cy="1809750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/>
          <p:nvPr/>
        </p:nvGrpSpPr>
        <p:grpSpPr bwMode="auto">
          <a:xfrm>
            <a:off x="971550" y="1268413"/>
            <a:ext cx="6840538" cy="1266825"/>
            <a:chOff x="0" y="0"/>
            <a:chExt cx="4800" cy="798"/>
          </a:xfrm>
        </p:grpSpPr>
        <p:sp>
          <p:nvSpPr>
            <p:cNvPr id="18435" name="Text Box 3"/>
            <p:cNvSpPr txBox="1">
              <a:spLocks noChangeArrowheads="1"/>
            </p:cNvSpPr>
            <p:nvPr/>
          </p:nvSpPr>
          <p:spPr bwMode="auto">
            <a:xfrm>
              <a:off x="96" y="48"/>
              <a:ext cx="4704" cy="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50000">
                        <a:srgbClr val="000099"/>
                      </a:gs>
                      <a:gs pos="100000">
                        <a:srgbClr val="33CC33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已知直线  和一个点</a:t>
              </a:r>
              <a:r>
                <a:rPr lang="zh-CN" altLang="zh-CN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A</a:t>
              </a:r>
              <a:r>
                <a:rPr lang="zh-CN" altLang="en-US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，作</a:t>
              </a:r>
              <a:r>
                <a:rPr lang="en-US" sz="3600" b="1" dirty="0" err="1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出点</a:t>
              </a:r>
              <a:r>
                <a:rPr lang="zh-CN" altLang="zh-CN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A</a:t>
              </a:r>
              <a:r>
                <a:rPr lang="zh-CN" altLang="en-US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与</a:t>
              </a:r>
              <a:r>
                <a:rPr lang="zh-CN" altLang="zh-CN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A′</a:t>
              </a:r>
              <a:r>
                <a:rPr lang="zh-CN" altLang="en-US" sz="3600" b="1" dirty="0">
                  <a:solidFill>
                    <a:srgbClr val="000000"/>
                  </a:solidFill>
                  <a:latin typeface="隶书" panose="02010509060101010101" pitchFamily="49" charset="-122"/>
                  <a:ea typeface="隶书" panose="02010509060101010101" pitchFamily="49" charset="-122"/>
                </a:rPr>
                <a:t>关于直线  对称的图形。</a:t>
              </a:r>
            </a:p>
          </p:txBody>
        </p:sp>
        <p:sp>
          <p:nvSpPr>
            <p:cNvPr id="18436" name="AutoShape 4"/>
            <p:cNvSpPr>
              <a:spLocks noChangeArrowheads="1"/>
            </p:cNvSpPr>
            <p:nvPr/>
          </p:nvSpPr>
          <p:spPr bwMode="auto">
            <a:xfrm>
              <a:off x="0" y="0"/>
              <a:ext cx="240" cy="336"/>
            </a:xfrm>
            <a:prstGeom prst="star4">
              <a:avLst>
                <a:gd name="adj" fmla="val 14167"/>
              </a:avLst>
            </a:prstGeom>
            <a:gradFill rotWithShape="0">
              <a:gsLst>
                <a:gs pos="0">
                  <a:srgbClr val="FF0000"/>
                </a:gs>
                <a:gs pos="50000">
                  <a:srgbClr val="FAF77A"/>
                </a:gs>
                <a:gs pos="100000">
                  <a:srgbClr val="FF0000"/>
                </a:gs>
              </a:gsLst>
              <a:lin ang="0" scaled="1"/>
            </a:gradFill>
            <a:ln w="9525" cap="sq">
              <a:solidFill>
                <a:srgbClr val="800000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8437" name="Line 5"/>
          <p:cNvSpPr>
            <a:spLocks noChangeShapeType="1"/>
          </p:cNvSpPr>
          <p:nvPr/>
        </p:nvSpPr>
        <p:spPr bwMode="auto">
          <a:xfrm flipV="1">
            <a:off x="2339975" y="3716338"/>
            <a:ext cx="5238750" cy="17462"/>
          </a:xfrm>
          <a:prstGeom prst="line">
            <a:avLst/>
          </a:prstGeom>
          <a:noFill/>
          <a:ln w="28575">
            <a:solidFill>
              <a:srgbClr val="800000"/>
            </a:solidFill>
            <a:prstDash val="sysDot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CN" altLang="en-US"/>
          </a:p>
        </p:txBody>
      </p:sp>
      <p:grpSp>
        <p:nvGrpSpPr>
          <p:cNvPr id="18438" name="Group 6"/>
          <p:cNvGrpSpPr/>
          <p:nvPr/>
        </p:nvGrpSpPr>
        <p:grpSpPr bwMode="auto">
          <a:xfrm>
            <a:off x="2057400" y="3154363"/>
            <a:ext cx="617538" cy="655637"/>
            <a:chOff x="0" y="0"/>
            <a:chExt cx="389" cy="413"/>
          </a:xfrm>
        </p:grpSpPr>
        <p:sp>
          <p:nvSpPr>
            <p:cNvPr id="18439" name="Text Box 7"/>
            <p:cNvSpPr txBox="1">
              <a:spLocks noChangeArrowheads="1"/>
            </p:cNvSpPr>
            <p:nvPr/>
          </p:nvSpPr>
          <p:spPr bwMode="auto">
            <a:xfrm rot="-5269202">
              <a:off x="22" y="-22"/>
              <a:ext cx="346" cy="3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50000">
                        <a:srgbClr val="000099"/>
                      </a:gs>
                      <a:gs pos="100000">
                        <a:srgbClr val="33CC33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zh-CN" altLang="zh-CN" sz="2400">
                  <a:latin typeface="Times New Roman" panose="02020603050405020304" pitchFamily="18" charset="0"/>
                </a:rPr>
                <a:t>A  </a:t>
              </a:r>
              <a:endParaRPr lang="en-US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18440" name="Oval 8"/>
            <p:cNvSpPr>
              <a:spLocks noChangeArrowheads="1"/>
            </p:cNvSpPr>
            <p:nvPr/>
          </p:nvSpPr>
          <p:spPr bwMode="auto">
            <a:xfrm>
              <a:off x="96" y="317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000099"/>
                </a:gs>
                <a:gs pos="100000">
                  <a:srgbClr val="33CC33"/>
                </a:gs>
              </a:gsLst>
              <a:lin ang="0" scaled="1"/>
            </a:gradFill>
            <a:ln w="9525" cap="sq">
              <a:solidFill>
                <a:srgbClr val="8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18441" name="Group 9"/>
          <p:cNvGrpSpPr/>
          <p:nvPr/>
        </p:nvGrpSpPr>
        <p:grpSpPr bwMode="auto">
          <a:xfrm>
            <a:off x="5791200" y="3200400"/>
            <a:ext cx="488950" cy="609600"/>
            <a:chOff x="0" y="0"/>
            <a:chExt cx="308" cy="384"/>
          </a:xfrm>
        </p:grpSpPr>
        <p:sp>
          <p:nvSpPr>
            <p:cNvPr id="18442" name="Oval 10"/>
            <p:cNvSpPr>
              <a:spLocks noChangeArrowheads="1"/>
            </p:cNvSpPr>
            <p:nvPr/>
          </p:nvSpPr>
          <p:spPr bwMode="auto">
            <a:xfrm>
              <a:off x="96" y="288"/>
              <a:ext cx="96" cy="96"/>
            </a:xfrm>
            <a:prstGeom prst="ellipse">
              <a:avLst/>
            </a:prstGeom>
            <a:gradFill rotWithShape="0">
              <a:gsLst>
                <a:gs pos="0">
                  <a:srgbClr val="33CC33"/>
                </a:gs>
                <a:gs pos="50000">
                  <a:srgbClr val="000099"/>
                </a:gs>
                <a:gs pos="100000">
                  <a:srgbClr val="33CC33"/>
                </a:gs>
              </a:gsLst>
              <a:lin ang="0" scaled="1"/>
            </a:gradFill>
            <a:ln w="9525" cap="sq">
              <a:solidFill>
                <a:srgbClr val="800000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8443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33CC33"/>
                      </a:gs>
                      <a:gs pos="50000">
                        <a:srgbClr val="000099"/>
                      </a:gs>
                      <a:gs pos="100000">
                        <a:srgbClr val="33CC33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zh-CN" altLang="zh-CN" sz="2400" b="1">
                  <a:solidFill>
                    <a:srgbClr val="730C09"/>
                  </a:solidFill>
                  <a:latin typeface="Times New Roman" panose="02020603050405020304" pitchFamily="18" charset="0"/>
                </a:rPr>
                <a:t>A</a:t>
              </a:r>
              <a:r>
                <a:rPr lang="zh-CN" altLang="zh-CN" sz="2400" b="1">
                  <a:solidFill>
                    <a:srgbClr val="730C09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'</a:t>
              </a:r>
              <a:endParaRPr lang="en-US" altLang="zh-CN" sz="2400" b="1">
                <a:solidFill>
                  <a:srgbClr val="730C09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1619250" y="5734050"/>
            <a:ext cx="518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∴      </a:t>
            </a:r>
            <a:r>
              <a:rPr lang="zh-CN" altLang="en-US" sz="3600">
                <a:solidFill>
                  <a:srgbClr val="FF0000"/>
                </a:solidFill>
              </a:rPr>
              <a:t>点</a:t>
            </a:r>
            <a:r>
              <a:rPr lang="en-US" altLang="zh-CN" sz="3600">
                <a:solidFill>
                  <a:srgbClr val="FF0000"/>
                </a:solidFill>
              </a:rPr>
              <a:t>A′</a:t>
            </a:r>
            <a:r>
              <a:rPr lang="zh-CN" altLang="en-US" sz="3600">
                <a:solidFill>
                  <a:srgbClr val="FF0000"/>
                </a:solidFill>
              </a:rPr>
              <a:t>即为所求</a:t>
            </a:r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7524750" y="3284538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M</a:t>
            </a:r>
          </a:p>
        </p:txBody>
      </p:sp>
      <p:grpSp>
        <p:nvGrpSpPr>
          <p:cNvPr id="18446" name="Group 14"/>
          <p:cNvGrpSpPr/>
          <p:nvPr/>
        </p:nvGrpSpPr>
        <p:grpSpPr bwMode="auto">
          <a:xfrm>
            <a:off x="3635375" y="2636838"/>
            <a:ext cx="576263" cy="2854325"/>
            <a:chOff x="0" y="0"/>
            <a:chExt cx="384" cy="2058"/>
          </a:xfrm>
        </p:grpSpPr>
        <p:sp>
          <p:nvSpPr>
            <p:cNvPr id="18447" name="Line 15"/>
            <p:cNvSpPr>
              <a:spLocks noChangeShapeType="1"/>
            </p:cNvSpPr>
            <p:nvPr/>
          </p:nvSpPr>
          <p:spPr bwMode="auto">
            <a:xfrm>
              <a:off x="336" y="0"/>
              <a:ext cx="0" cy="1872"/>
            </a:xfrm>
            <a:prstGeom prst="line">
              <a:avLst/>
            </a:prstGeom>
            <a:noFill/>
            <a:ln w="38100" cap="sq">
              <a:solidFill>
                <a:srgbClr val="8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8448" name="Text Box 16"/>
            <p:cNvSpPr txBox="1">
              <a:spLocks noChangeArrowheads="1"/>
            </p:cNvSpPr>
            <p:nvPr/>
          </p:nvSpPr>
          <p:spPr bwMode="auto">
            <a:xfrm>
              <a:off x="0" y="1728"/>
              <a:ext cx="38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chemeClr val="bg1"/>
                      </a:gs>
                      <a:gs pos="50000">
                        <a:schemeClr val="accent1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3703638" y="5089525"/>
            <a:ext cx="4857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2800" i="1">
                <a:latin typeface="Times New Roman" panose="02020603050405020304" pitchFamily="18" charset="0"/>
                <a:ea typeface="华文中宋" panose="02010600040101010101" pitchFamily="2" charset="-122"/>
              </a:rPr>
              <a:t>l 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4067175" y="34290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/>
              <a:t>┓</a:t>
            </a:r>
          </a:p>
        </p:txBody>
      </p:sp>
      <p:sp>
        <p:nvSpPr>
          <p:cNvPr id="18451" name="Text Box 19"/>
          <p:cNvSpPr txBox="1">
            <a:spLocks noChangeArrowheads="1"/>
          </p:cNvSpPr>
          <p:nvPr/>
        </p:nvSpPr>
        <p:spPr bwMode="auto">
          <a:xfrm>
            <a:off x="3779838" y="3789363"/>
            <a:ext cx="43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b="1"/>
              <a:t>O</a:t>
            </a:r>
          </a:p>
        </p:txBody>
      </p:sp>
      <p:sp>
        <p:nvSpPr>
          <p:cNvPr id="18452" name="Text Box 20"/>
          <p:cNvSpPr txBox="1">
            <a:spLocks noChangeArrowheads="1"/>
          </p:cNvSpPr>
          <p:nvPr/>
        </p:nvSpPr>
        <p:spPr bwMode="auto">
          <a:xfrm>
            <a:off x="-92075" y="-41275"/>
            <a:ext cx="923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</a:rPr>
              <a:t>    </a:t>
            </a:r>
          </a:p>
        </p:txBody>
      </p:sp>
      <p:sp>
        <p:nvSpPr>
          <p:cNvPr id="18453" name="Text Box 21"/>
          <p:cNvSpPr txBox="1">
            <a:spLocks noChangeArrowheads="1"/>
          </p:cNvSpPr>
          <p:nvPr/>
        </p:nvSpPr>
        <p:spPr bwMode="auto">
          <a:xfrm>
            <a:off x="0" y="549275"/>
            <a:ext cx="1800225" cy="6413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600" b="1">
                <a:solidFill>
                  <a:schemeClr val="bg1"/>
                </a:solidFill>
                <a:latin typeface="隶书" panose="02010509060101010101" pitchFamily="49" charset="-122"/>
              </a:rPr>
              <a:t>基础一</a:t>
            </a:r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2916238" y="141287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</a:t>
            </a:r>
            <a:r>
              <a:rPr lang="en-US" altLang="zh-CN" sz="2800" i="1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4067175" y="1989138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00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 </a:t>
            </a:r>
            <a:r>
              <a:rPr lang="en-US" altLang="zh-CN" sz="2800" b="1" i="1">
                <a:solidFill>
                  <a:srgbClr val="000000"/>
                </a:solidFill>
                <a:latin typeface="Times New Roman" panose="02020603050405020304" pitchFamily="18" charset="0"/>
                <a:ea typeface="华文中宋" panose="02010600040101010101" pitchFamily="2" charset="-122"/>
              </a:rPr>
              <a:t>l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3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44" grpId="0"/>
      <p:bldP spid="18445" grpId="0"/>
      <p:bldP spid="18450" grpId="0"/>
      <p:bldP spid="18451" grpId="0"/>
    </p:bldLst>
  </p:timing>
</p:sld>
</file>

<file path=ppt/theme/theme1.xml><?xml version="1.0" encoding="utf-8"?>
<a:theme xmlns:a="http://schemas.openxmlformats.org/drawingml/2006/main" name="WWW.2PPT.COM&#10;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0</TotalTime>
  <Words>983</Words>
  <Application>Microsoft Office PowerPoint</Application>
  <PresentationFormat>全屏显示(4:3)</PresentationFormat>
  <Paragraphs>177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3" baseType="lpstr">
      <vt:lpstr>黑体</vt:lpstr>
      <vt:lpstr>华文彩云</vt:lpstr>
      <vt:lpstr>华文细黑</vt:lpstr>
      <vt:lpstr>华文中宋</vt:lpstr>
      <vt:lpstr>隶书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轴对称图形和轴对称的区别与联系？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2022-01-07T07:00:07Z</dcterms:created>
  <dcterms:modified xsi:type="dcterms:W3CDTF">2023-01-17T00:12:59Z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7AE17070768E478C99ED89F56912503C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