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2.xml" ContentType="application/vnd.openxmlformats-officedocument.presentationml.notesSlide+xml"/>
  <Override PartName="/ppt/tags/tag7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3" r:id="rId2"/>
    <p:sldId id="256" r:id="rId3"/>
    <p:sldId id="258" r:id="rId4"/>
    <p:sldId id="272" r:id="rId5"/>
    <p:sldId id="259" r:id="rId6"/>
    <p:sldId id="273" r:id="rId7"/>
    <p:sldId id="271" r:id="rId8"/>
    <p:sldId id="274" r:id="rId9"/>
    <p:sldId id="275" r:id="rId10"/>
    <p:sldId id="276" r:id="rId11"/>
    <p:sldId id="260" r:id="rId12"/>
    <p:sldId id="261" r:id="rId13"/>
    <p:sldId id="263" r:id="rId14"/>
    <p:sldId id="264" r:id="rId15"/>
  </p:sldIdLst>
  <p:sldSz cx="9144000" cy="5143500" type="screen16x9"/>
  <p:notesSz cx="6858000" cy="9144000"/>
  <p:custDataLst>
    <p:tags r:id="rId18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6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-96" y="-654"/>
      </p:cViewPr>
      <p:guideLst>
        <p:guide orient="horz" pos="1606"/>
        <p:guide pos="287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2023-01-17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502412" y="1941211"/>
            <a:ext cx="8139178" cy="674375"/>
          </a:xfrm>
        </p:spPr>
        <p:txBody>
          <a:bodyPr lIns="76200" tIns="28575" rIns="19050" bIns="28575" anchor="t" anchorCtr="0">
            <a:noAutofit/>
          </a:bodyPr>
          <a:lstStyle>
            <a:lvl1pPr algn="ctr">
              <a:defRPr sz="4100" b="0" spc="4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502412" y="2674620"/>
            <a:ext cx="8139178" cy="713238"/>
          </a:xfrm>
        </p:spPr>
        <p:txBody>
          <a:bodyPr lIns="76200" tIns="28575" rIns="57150" bIns="28575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150" normalizeH="0" baseline="0">
                <a:solidFill>
                  <a:schemeClr val="tx1"/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02448" y="714381"/>
            <a:ext cx="8139178" cy="37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02412" y="1941211"/>
            <a:ext cx="8139178" cy="674375"/>
          </a:xfrm>
        </p:spPr>
        <p:txBody>
          <a:bodyPr vert="horz" lIns="76200" tIns="28575" rIns="19050" bIns="28575" rtlCol="0" anchor="t" anchorCtr="0">
            <a:noAutofit/>
          </a:bodyPr>
          <a:lstStyle>
            <a:lvl1pPr marL="0" marR="0" algn="ctr" defTabSz="685800" rtl="0" eaLnBrk="1" fontAlgn="auto" latinLnBrk="0" hangingPunct="1">
              <a:lnSpc>
                <a:spcPct val="100000"/>
              </a:lnSpc>
              <a:buNone/>
              <a:defRPr kumimoji="0" lang="zh-CN" altLang="en-US" sz="4100" b="0" i="0" u="none" strike="noStrike" kern="1200" cap="none" spc="45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24000"/>
            <a:ext cx="8139178" cy="486000"/>
          </a:xfrm>
        </p:spPr>
        <p:txBody>
          <a:bodyPr vert="horz" lIns="76200" tIns="28575" rIns="57150" bIns="28575" rtlCol="0" anchor="ctr" anchorCtr="0">
            <a:noAutofit/>
          </a:bodyPr>
          <a:lstStyle>
            <a:lvl1pPr marL="0" marR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02412" y="972000"/>
            <a:ext cx="8139178" cy="3781016"/>
          </a:xfrm>
        </p:spPr>
        <p:txBody>
          <a:bodyPr vert="horz" lIns="76200" tIns="0" rIns="61913" bIns="0" rtlCol="0">
            <a:no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24000"/>
            <a:ext cx="8139178" cy="486000"/>
          </a:xfrm>
        </p:spPr>
        <p:txBody>
          <a:bodyPr vert="horz" lIns="76200" tIns="28575" rIns="57150" bIns="28575" rtlCol="0" anchor="ctr" anchorCtr="0">
            <a:no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502447" y="972000"/>
            <a:ext cx="3962432" cy="3780000"/>
          </a:xfrm>
        </p:spPr>
        <p:txBody>
          <a:bodyPr vert="horz" lIns="76200" tIns="0" rIns="61913" bIns="0" rtlCol="0">
            <a:no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79158" y="972000"/>
            <a:ext cx="3962432" cy="3780000"/>
          </a:xfrm>
        </p:spPr>
        <p:txBody>
          <a:bodyPr>
            <a:noAutofit/>
          </a:bodyPr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24000"/>
            <a:ext cx="8139178" cy="486000"/>
          </a:xfrm>
        </p:spPr>
        <p:txBody>
          <a:bodyPr vert="horz" lIns="76200" tIns="28575" rIns="57150" bIns="28575" rtlCol="0" anchor="ctr" anchorCtr="0">
            <a:no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502447" y="972001"/>
            <a:ext cx="3962432" cy="285752"/>
          </a:xfrm>
        </p:spPr>
        <p:txBody>
          <a:bodyPr lIns="76200" tIns="28575" rIns="57150" bIns="28575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150" normalizeH="0" baseline="0">
                <a:solidFill>
                  <a:schemeClr val="tx1"/>
                </a:solidFill>
                <a:uFillTx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02444" y="1341782"/>
            <a:ext cx="3962400" cy="3414176"/>
          </a:xfrm>
        </p:spPr>
        <p:txBody>
          <a:bodyPr vert="horz" lIns="76200" tIns="0" rIns="61913" bIns="0" rtlCol="0">
            <a:no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2" y="972001"/>
            <a:ext cx="3962432" cy="285752"/>
          </a:xfrm>
        </p:spPr>
        <p:txBody>
          <a:bodyPr vert="horz" lIns="76200" tIns="28575" rIns="57150" bIns="28575" rtlCol="0" anchor="t" anchorCtr="0">
            <a:noAutofit/>
          </a:bodyPr>
          <a:lstStyle>
            <a:lvl1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2" y="1341782"/>
            <a:ext cx="3962432" cy="3414176"/>
          </a:xfrm>
        </p:spPr>
        <p:txBody>
          <a:bodyPr vert="horz" lIns="76200" tIns="0" rIns="61913" bIns="0" rtlCol="0">
            <a:no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76200" tIns="28575" rIns="57150" bIns="28575" rtlCol="0" anchor="ctr" anchorCtr="0">
            <a:no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502447" y="972000"/>
            <a:ext cx="3962432" cy="3780000"/>
          </a:xfrm>
        </p:spPr>
        <p:txBody>
          <a:bodyPr vert="horz" lIns="76200" tIns="0" rIns="61913" bIns="0" rtlCol="0">
            <a:noAutofit/>
          </a:bodyPr>
          <a:lstStyle>
            <a:lvl1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679194" y="972000"/>
            <a:ext cx="3962432" cy="3780000"/>
          </a:xfrm>
        </p:spPr>
        <p:txBody>
          <a:bodyPr vert="horz" lIns="76200" tIns="0" rIns="61913" bIns="0" rtlCol="0">
            <a:norm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7928351" y="714382"/>
            <a:ext cx="713238" cy="4041680"/>
          </a:xfrm>
        </p:spPr>
        <p:txBody>
          <a:bodyPr vert="eaVert" lIns="76200" tIns="28575" rIns="57150" bIns="28575" rtlCol="0" anchor="ctr" anchorCtr="0">
            <a:no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502444" y="714376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502412" y="324000"/>
            <a:ext cx="8139178" cy="486000"/>
          </a:xfrm>
          <a:prstGeom prst="rect">
            <a:avLst/>
          </a:prstGeom>
        </p:spPr>
        <p:txBody>
          <a:bodyPr vert="horz" lIns="76200" tIns="28575" rIns="57150" bIns="28575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502412" y="972000"/>
            <a:ext cx="8139178" cy="3780000"/>
          </a:xfrm>
          <a:prstGeom prst="rect">
            <a:avLst/>
          </a:prstGeom>
        </p:spPr>
        <p:txBody>
          <a:bodyPr vert="horz" lIns="76200" tIns="0" rIns="61913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15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1200" u="none" strike="noStrike" kern="1200" cap="none" spc="113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13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1200" u="none" strike="noStrike" kern="1200" cap="none" spc="113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1200" u="none" strike="noStrike" kern="1200" cap="none" spc="113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1200" u="none" strike="noStrike" kern="1200" cap="none" spc="113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Relationship Id="rId5" Type="http://schemas.openxmlformats.org/officeDocument/2006/relationships/slide" Target="slide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6" Type="http://schemas.openxmlformats.org/officeDocument/2006/relationships/image" Target="../media/image5.png"/><Relationship Id="rId5" Type="http://schemas.openxmlformats.org/officeDocument/2006/relationships/audio" Target="../media/audio2.wav"/><Relationship Id="rId4" Type="http://schemas.openxmlformats.org/officeDocument/2006/relationships/image" Target="../media/image4.pn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Relationship Id="rId6" Type="http://schemas.openxmlformats.org/officeDocument/2006/relationships/audio" Target="../media/audio6.wav"/><Relationship Id="rId5" Type="http://schemas.openxmlformats.org/officeDocument/2006/relationships/image" Target="../media/image4.png"/><Relationship Id="rId4" Type="http://schemas.openxmlformats.org/officeDocument/2006/relationships/audio" Target="../media/audio5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217178"/>
            <a:ext cx="9144000" cy="48600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72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It </a:t>
            </a:r>
            <a:r>
              <a:rPr lang="en-US" altLang="zh-CN" sz="72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will</a:t>
            </a:r>
            <a:r>
              <a:rPr lang="en-US" altLang="zh-CN" sz="72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snow 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4525630"/>
            <a:ext cx="9144000" cy="40703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35267" y="381476"/>
            <a:ext cx="1072991" cy="485775"/>
          </a:xfrm>
        </p:spPr>
        <p:txBody>
          <a:bodyPr/>
          <a:lstStyle/>
          <a:p>
            <a:r>
              <a:rPr sz="3300" b="0">
                <a:solidFill>
                  <a:schemeClr val="accent5">
                    <a:lumMod val="50000"/>
                  </a:schemeClr>
                </a:solidFill>
              </a:rPr>
              <a:t>上海</a:t>
            </a:r>
          </a:p>
        </p:txBody>
      </p:sp>
      <p:pic>
        <p:nvPicPr>
          <p:cNvPr id="4" name="内容占位符 3" descr="u=383007716,4119710837&amp;fm=26&amp;gp=0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88608" y="311944"/>
            <a:ext cx="3571875" cy="2378869"/>
          </a:xfrm>
          <a:prstGeom prst="rect">
            <a:avLst/>
          </a:prstGeom>
        </p:spPr>
      </p:pic>
      <p:pic>
        <p:nvPicPr>
          <p:cNvPr id="5" name="图片 4" descr="u=3882140802,465035337&amp;fm=26&amp;gp=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8607" y="2797492"/>
            <a:ext cx="3481388" cy="232505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083844" y="3017996"/>
            <a:ext cx="975360" cy="57626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3300">
                <a:solidFill>
                  <a:schemeClr val="accent5">
                    <a:lumMod val="50000"/>
                  </a:schemeClr>
                </a:solidFill>
              </a:rPr>
              <a:t>广州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293394" y="1381602"/>
            <a:ext cx="4818221" cy="53006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3000">
                <a:solidFill>
                  <a:schemeClr val="accent6">
                    <a:lumMod val="75000"/>
                  </a:schemeClr>
                </a:solidFill>
              </a:rPr>
              <a:t>It will be</a:t>
            </a:r>
            <a:r>
              <a:rPr lang="en-US" altLang="zh-CN" sz="3000">
                <a:solidFill>
                  <a:schemeClr val="accent5">
                    <a:lumMod val="50000"/>
                  </a:schemeClr>
                </a:solidFill>
              </a:rPr>
              <a:t> windy in Shanghai.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770471" y="3992881"/>
            <a:ext cx="5177790" cy="53006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3000">
                <a:solidFill>
                  <a:schemeClr val="accent6">
                    <a:lumMod val="75000"/>
                  </a:schemeClr>
                </a:solidFill>
              </a:rPr>
              <a:t>It will be</a:t>
            </a:r>
            <a:r>
              <a:rPr lang="en-US" altLang="zh-CN" sz="3000">
                <a:solidFill>
                  <a:schemeClr val="accent5">
                    <a:lumMod val="50000"/>
                  </a:schemeClr>
                </a:solidFill>
              </a:rPr>
              <a:t> windy in Guangzhou.</a:t>
            </a:r>
          </a:p>
        </p:txBody>
      </p:sp>
      <p:sp>
        <p:nvSpPr>
          <p:cNvPr id="3" name="右箭头 2">
            <a:hlinkClick r:id="rId5" action="ppaction://hlinksldjump"/>
          </p:cNvPr>
          <p:cNvSpPr/>
          <p:nvPr/>
        </p:nvSpPr>
        <p:spPr>
          <a:xfrm>
            <a:off x="7822406" y="4522946"/>
            <a:ext cx="1125855" cy="5800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090" y="3595211"/>
            <a:ext cx="8811578" cy="485775"/>
          </a:xfrm>
        </p:spPr>
        <p:txBody>
          <a:bodyPr/>
          <a:lstStyle/>
          <a:p>
            <a:r>
              <a:rPr lang="en-US" altLang="zh-CN" sz="3600" b="0">
                <a:solidFill>
                  <a:srgbClr val="7030A0"/>
                </a:solidFill>
              </a:rPr>
              <a:t>How is the </a:t>
            </a:r>
            <a:r>
              <a:rPr lang="en-US" altLang="zh-CN" sz="3600" b="0">
                <a:solidFill>
                  <a:schemeClr val="accent1"/>
                </a:solidFill>
              </a:rPr>
              <a:t>wea</a:t>
            </a:r>
            <a:r>
              <a:rPr lang="en-US" altLang="zh-CN" sz="3600" b="0">
                <a:solidFill>
                  <a:srgbClr val="7030A0"/>
                </a:solidFill>
              </a:rPr>
              <a:t>ther in Zibo </a:t>
            </a:r>
            <a:r>
              <a:rPr lang="en-US" altLang="zh-CN" sz="3600" b="0">
                <a:solidFill>
                  <a:schemeClr val="accent1"/>
                </a:solidFill>
              </a:rPr>
              <a:t>to</a:t>
            </a:r>
            <a:r>
              <a:rPr lang="en-US" altLang="zh-CN" sz="3600" b="0">
                <a:solidFill>
                  <a:schemeClr val="accent2"/>
                </a:solidFill>
              </a:rPr>
              <a:t>mor</a:t>
            </a:r>
            <a:r>
              <a:rPr lang="en-US" altLang="zh-CN" sz="3600" b="0">
                <a:solidFill>
                  <a:srgbClr val="7030A0"/>
                </a:solidFill>
              </a:rPr>
              <a:t>row ?</a:t>
            </a:r>
          </a:p>
        </p:txBody>
      </p:sp>
      <p:pic>
        <p:nvPicPr>
          <p:cNvPr id="4" name="内容占位符 3" descr="C:\Users\qq\Desktop\u=2440768437,760056995&amp;fm=26&amp;gp=0.jpgu=2440768437,760056995&amp;fm=26&amp;gp=0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18348" y="166211"/>
            <a:ext cx="4832509" cy="321849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13924" y="4291489"/>
            <a:ext cx="3796189" cy="62245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3600">
                <a:solidFill>
                  <a:schemeClr val="accent6">
                    <a:lumMod val="75000"/>
                  </a:schemeClr>
                </a:solidFill>
              </a:rPr>
              <a:t>It will</a:t>
            </a:r>
            <a:r>
              <a:rPr lang="en-US" altLang="zh-CN" sz="3600">
                <a:solidFill>
                  <a:srgbClr val="7030A0"/>
                </a:solidFill>
              </a:rPr>
              <a:t> rain in Zibo.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5312" y="3607744"/>
            <a:ext cx="8139178" cy="486000"/>
          </a:xfrm>
        </p:spPr>
        <p:txBody>
          <a:bodyPr/>
          <a:lstStyle/>
          <a:p>
            <a:r>
              <a:rPr lang="en-US" altLang="zh-CN" sz="3600" b="0">
                <a:solidFill>
                  <a:schemeClr val="accent5">
                    <a:lumMod val="75000"/>
                  </a:schemeClr>
                </a:solidFill>
              </a:rPr>
              <a:t>How is the </a:t>
            </a:r>
            <a:r>
              <a:rPr lang="en-US" altLang="zh-CN" sz="3600" b="0">
                <a:solidFill>
                  <a:schemeClr val="accent6">
                    <a:lumMod val="60000"/>
                    <a:lumOff val="40000"/>
                  </a:schemeClr>
                </a:solidFill>
              </a:rPr>
              <a:t>wea</a:t>
            </a:r>
            <a:r>
              <a:rPr lang="en-US" altLang="zh-CN" sz="3600" b="0">
                <a:solidFill>
                  <a:schemeClr val="accent5">
                    <a:lumMod val="75000"/>
                  </a:schemeClr>
                </a:solidFill>
              </a:rPr>
              <a:t>ther tomorrow?</a:t>
            </a:r>
          </a:p>
        </p:txBody>
      </p:sp>
      <p:pic>
        <p:nvPicPr>
          <p:cNvPr id="4" name="内容占位符 3" descr="u=3897441108,923923474&amp;fm=26&amp;gp=0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214563" y="311944"/>
            <a:ext cx="4714875" cy="29756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153275" y="995839"/>
            <a:ext cx="1051560" cy="62245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3600" dirty="0">
                <a:solidFill>
                  <a:schemeClr val="accent3"/>
                </a:solidFill>
              </a:rPr>
              <a:t>上海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55370" y="4345782"/>
            <a:ext cx="5754053" cy="62245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</a:rPr>
              <a:t>It will be</a:t>
            </a:r>
            <a:r>
              <a:rPr lang="en-US" altLang="zh-CN" sz="3600"/>
              <a:t> windy </a:t>
            </a:r>
            <a:r>
              <a:rPr lang="en-US" altLang="zh-CN" sz="3600">
                <a:solidFill>
                  <a:schemeClr val="accent3"/>
                </a:solidFill>
              </a:rPr>
              <a:t>in Shanghai.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057"/>
          <p:cNvPicPr>
            <a:picLocks noGrp="1" noChangeAspect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13348" y="622459"/>
            <a:ext cx="5752624" cy="4533424"/>
          </a:xfrm>
          <a:prstGeom prst="snip2Diag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9635" y="269081"/>
            <a:ext cx="5408295" cy="485775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27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risten ITC" panose="03050502040202030202" charset="0"/>
                <a:cs typeface="Kristen ITC" panose="03050502040202030202" charset="0"/>
              </a:rPr>
              <a:t>I am the best reporter.</a:t>
            </a:r>
          </a:p>
        </p:txBody>
      </p:sp>
      <p:sp>
        <p:nvSpPr>
          <p:cNvPr id="5" name="笑脸 4"/>
          <p:cNvSpPr/>
          <p:nvPr/>
        </p:nvSpPr>
        <p:spPr>
          <a:xfrm>
            <a:off x="375762" y="246698"/>
            <a:ext cx="397669" cy="375761"/>
          </a:xfrm>
          <a:prstGeom prst="smileyFac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图片 5" descr="15f16e4bf18583d04864592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201603" y="1073468"/>
            <a:ext cx="5855494" cy="819292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8649" y="301616"/>
            <a:ext cx="8139178" cy="486000"/>
          </a:xfrm>
        </p:spPr>
        <p:txBody>
          <a:bodyPr/>
          <a:lstStyle/>
          <a:p>
            <a:r>
              <a:rPr lang="en-US" altLang="zh-CN" sz="3600" dirty="0">
                <a:solidFill>
                  <a:schemeClr val="accent3"/>
                </a:solidFill>
                <a:latin typeface="Kristen ITC" panose="03050502040202030202" charset="0"/>
                <a:cs typeface="Kristen ITC" panose="03050502040202030202" charset="0"/>
              </a:rPr>
              <a:t>let's do</a:t>
            </a:r>
          </a:p>
        </p:txBody>
      </p:sp>
      <p:sp>
        <p:nvSpPr>
          <p:cNvPr id="4" name="饼形 3"/>
          <p:cNvSpPr/>
          <p:nvPr/>
        </p:nvSpPr>
        <p:spPr>
          <a:xfrm rot="2520000">
            <a:off x="275749" y="323374"/>
            <a:ext cx="475774" cy="442436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07231" y="1194911"/>
            <a:ext cx="7265670" cy="99155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3000" dirty="0"/>
              <a:t>1.How is the weather ______(</a:t>
            </a:r>
            <a:r>
              <a:rPr lang="zh-CN" altLang="en-US" sz="3000" dirty="0"/>
              <a:t>明天</a:t>
            </a:r>
            <a:r>
              <a:rPr lang="en-US" altLang="zh-CN" sz="3000" dirty="0"/>
              <a:t>)?</a:t>
            </a:r>
          </a:p>
          <a:p>
            <a:r>
              <a:rPr lang="en-US" altLang="zh-CN" sz="3000" dirty="0"/>
              <a:t>A. today       </a:t>
            </a:r>
            <a:r>
              <a:rPr lang="en-US" altLang="zh-CN" sz="3000" dirty="0" err="1"/>
              <a:t>B.tomorrow</a:t>
            </a:r>
            <a:r>
              <a:rPr lang="en-US" altLang="zh-CN" sz="3000" dirty="0"/>
              <a:t>     </a:t>
            </a:r>
            <a:r>
              <a:rPr lang="en-US" altLang="zh-CN" sz="3000" dirty="0" err="1"/>
              <a:t>C.yeasterday</a:t>
            </a:r>
            <a:endParaRPr lang="en-US" altLang="zh-CN" sz="3000" dirty="0"/>
          </a:p>
        </p:txBody>
      </p:sp>
      <p:sp>
        <p:nvSpPr>
          <p:cNvPr id="6" name="文本框 5"/>
          <p:cNvSpPr txBox="1"/>
          <p:nvPr/>
        </p:nvSpPr>
        <p:spPr>
          <a:xfrm>
            <a:off x="707231" y="2521744"/>
            <a:ext cx="6088380" cy="99155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3000" dirty="0"/>
              <a:t>2.It will ______in Beijing </a:t>
            </a:r>
            <a:r>
              <a:rPr lang="en-US" altLang="zh-CN" sz="3000" dirty="0" err="1"/>
              <a:t>tomoroow</a:t>
            </a:r>
            <a:r>
              <a:rPr lang="en-US" altLang="zh-CN" sz="3000" dirty="0"/>
              <a:t>.</a:t>
            </a:r>
          </a:p>
          <a:p>
            <a:r>
              <a:rPr lang="en-US" altLang="zh-CN" sz="3000" dirty="0"/>
              <a:t>A. snow    B. be snow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07232" y="3814762"/>
            <a:ext cx="4521994" cy="99155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3000" dirty="0"/>
              <a:t>3._____we go to the zoo?</a:t>
            </a:r>
          </a:p>
          <a:p>
            <a:r>
              <a:rPr lang="en-US" altLang="zh-CN" sz="3000" dirty="0"/>
              <a:t>A. Shall     </a:t>
            </a:r>
            <a:r>
              <a:rPr lang="en-US" altLang="zh-CN" sz="3000" dirty="0" err="1"/>
              <a:t>B.Should</a:t>
            </a:r>
            <a:endParaRPr lang="en-US" altLang="zh-CN" sz="3000" dirty="0"/>
          </a:p>
        </p:txBody>
      </p:sp>
      <p:sp>
        <p:nvSpPr>
          <p:cNvPr id="8" name="文本框 7"/>
          <p:cNvSpPr txBox="1"/>
          <p:nvPr/>
        </p:nvSpPr>
        <p:spPr>
          <a:xfrm>
            <a:off x="4672013" y="940594"/>
            <a:ext cx="730091" cy="83869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5000">
                <a:solidFill>
                  <a:schemeClr val="accent3"/>
                </a:solidFill>
              </a:rPr>
              <a:t>B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354104" y="2186464"/>
            <a:ext cx="559594" cy="83869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5000">
                <a:solidFill>
                  <a:schemeClr val="accent3"/>
                </a:solidFill>
              </a:rPr>
              <a:t>A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337310" y="3582353"/>
            <a:ext cx="550069" cy="83869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5000">
                <a:solidFill>
                  <a:schemeClr val="accent3"/>
                </a:solidFill>
              </a:rPr>
              <a:t>A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68655" y="1598428"/>
            <a:ext cx="7230184" cy="7001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4100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How is the weather </a:t>
            </a:r>
            <a:r>
              <a:rPr lang="en-US" altLang="zh-CN" sz="4100" dirty="0"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tomorrow</a:t>
            </a:r>
            <a:r>
              <a:rPr lang="en-US" altLang="zh-CN" sz="4100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52413" y="3362394"/>
            <a:ext cx="8395811" cy="99155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Q1</a:t>
            </a:r>
            <a:r>
              <a:rPr lang="zh-CN" altLang="en-US" sz="3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：</a:t>
            </a:r>
            <a:r>
              <a:rPr lang="en-US" altLang="zh-CN" sz="3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How is the weather in Shenyang tomorrow?</a:t>
            </a:r>
          </a:p>
          <a:p>
            <a:r>
              <a:rPr lang="en-US" altLang="zh-CN" sz="3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Q2</a:t>
            </a:r>
            <a:r>
              <a:rPr lang="zh-CN" altLang="en-US" sz="3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：</a:t>
            </a:r>
            <a:r>
              <a:rPr lang="en-US" altLang="zh-CN" sz="3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How is the weather in Hong Kong tomorrow?</a:t>
            </a:r>
          </a:p>
        </p:txBody>
      </p:sp>
      <p:sp>
        <p:nvSpPr>
          <p:cNvPr id="7" name="云形标注 6"/>
          <p:cNvSpPr/>
          <p:nvPr/>
        </p:nvSpPr>
        <p:spPr>
          <a:xfrm rot="12120000">
            <a:off x="3986689" y="39052"/>
            <a:ext cx="5182553" cy="321278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935254" y="1230154"/>
            <a:ext cx="5024117" cy="76174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45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empus Sans ITC" panose="04020404030D07020202" charset="0"/>
                <a:cs typeface="Tempus Sans ITC" panose="04020404030D07020202" charset="0"/>
              </a:rPr>
              <a:t>Watch and answer.</a:t>
            </a:r>
            <a:endParaRPr lang="zh-CN" altLang="en-US" sz="450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empus Sans ITC" panose="04020404030D07020202" charset="0"/>
              <a:cs typeface="Tempus Sans ITC" panose="04020404030D07020202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85286" y="376237"/>
            <a:ext cx="8373428" cy="99155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Q1</a:t>
            </a:r>
            <a:r>
              <a:rPr lang="zh-CN" altLang="en-US" sz="3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：</a:t>
            </a:r>
            <a:r>
              <a:rPr lang="en-US" altLang="zh-CN" sz="3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How is the weather in Shenyang tomorrow?</a:t>
            </a:r>
          </a:p>
          <a:p>
            <a:endParaRPr lang="en-US" altLang="zh-CN" sz="30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文本框 5">
            <a:hlinkClick r:id="" action="ppaction://noaction">
              <a:snd r:embed="rId3" name="\U5L31001.wav"/>
            </a:hlinkClick>
          </p:cNvPr>
          <p:cNvSpPr txBox="1"/>
          <p:nvPr/>
        </p:nvSpPr>
        <p:spPr>
          <a:xfrm>
            <a:off x="2590800" y="1799272"/>
            <a:ext cx="4649350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100" b="1" dirty="0" err="1">
                <a:solidFill>
                  <a:schemeClr val="accent1"/>
                </a:solidFill>
              </a:rPr>
              <a:t>Mum,how's</a:t>
            </a:r>
            <a:r>
              <a:rPr lang="en-US" altLang="zh-CN" sz="2100" b="1" dirty="0">
                <a:solidFill>
                  <a:schemeClr val="accent1"/>
                </a:solidFill>
              </a:rPr>
              <a:t> the weather tomorrow?</a:t>
            </a:r>
          </a:p>
        </p:txBody>
      </p:sp>
      <p:pic>
        <p:nvPicPr>
          <p:cNvPr id="5" name="图片 4" descr="0566_副本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287101" y="1215867"/>
            <a:ext cx="1901190" cy="2532221"/>
          </a:xfrm>
          <a:prstGeom prst="rect">
            <a:avLst/>
          </a:prstGeom>
        </p:spPr>
      </p:pic>
      <p:sp>
        <p:nvSpPr>
          <p:cNvPr id="7" name="文本框 6">
            <a:hlinkClick r:id="" action="ppaction://noaction">
              <a:snd r:embed="rId5" name="\U5L31002.wav"/>
            </a:hlinkClick>
          </p:cNvPr>
          <p:cNvSpPr txBox="1"/>
          <p:nvPr/>
        </p:nvSpPr>
        <p:spPr>
          <a:xfrm>
            <a:off x="1389221" y="2286476"/>
            <a:ext cx="2749086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100" b="1">
                <a:solidFill>
                  <a:schemeClr val="accent6"/>
                </a:solidFill>
              </a:rPr>
              <a:t>Come and watch TV.</a:t>
            </a:r>
          </a:p>
        </p:txBody>
      </p:sp>
      <p:pic>
        <p:nvPicPr>
          <p:cNvPr id="8" name="图片 7" descr="0556_副本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-30004" y="1367791"/>
            <a:ext cx="1592580" cy="2229326"/>
          </a:xfrm>
          <a:prstGeom prst="rect">
            <a:avLst/>
          </a:prstGeom>
        </p:spPr>
      </p:pic>
      <p:pic>
        <p:nvPicPr>
          <p:cNvPr id="10" name="图片 9" descr="056_副本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562576" y="2974658"/>
            <a:ext cx="1299210" cy="1818799"/>
          </a:xfrm>
          <a:prstGeom prst="rect">
            <a:avLst/>
          </a:prstGeom>
        </p:spPr>
      </p:pic>
      <p:sp>
        <p:nvSpPr>
          <p:cNvPr id="11" name="文本框 10">
            <a:hlinkClick r:id="" action="ppaction://noaction">
              <a:snd r:embed="rId8" name="\U5L31003.wav"/>
            </a:hlinkClick>
          </p:cNvPr>
          <p:cNvSpPr txBox="1"/>
          <p:nvPr/>
        </p:nvSpPr>
        <p:spPr>
          <a:xfrm>
            <a:off x="3053239" y="3206592"/>
            <a:ext cx="2983706" cy="6224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800" b="1">
                <a:solidFill>
                  <a:schemeClr val="accent2"/>
                </a:solidFill>
              </a:rPr>
              <a:t>It will</a:t>
            </a:r>
            <a:r>
              <a:rPr lang="en-US" altLang="zh-CN" sz="1800" b="1">
                <a:solidFill>
                  <a:schemeClr val="accent5">
                    <a:lumMod val="75000"/>
                  </a:schemeClr>
                </a:solidFill>
              </a:rPr>
              <a:t> snow in Shenyang.</a:t>
            </a:r>
          </a:p>
          <a:p>
            <a:endParaRPr lang="en-US" altLang="zh-CN" sz="1800" b="1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" name="图片 19" descr="下载 (1)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036945" y="2974657"/>
            <a:ext cx="727710" cy="61626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qq\Desktop\u=135602795,1880328341&amp;fm=26&amp;gp=0.jpgu=135602795,1880328341&amp;fm=26&amp;gp=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56223" y="2530555"/>
            <a:ext cx="3571875" cy="2378869"/>
          </a:xfrm>
          <a:prstGeom prst="rect">
            <a:avLst/>
          </a:prstGeom>
        </p:spPr>
      </p:pic>
      <p:pic>
        <p:nvPicPr>
          <p:cNvPr id="9" name="图片 8" descr="u=3152441236,2542508250&amp;fm=26&amp;gp=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6223" y="66675"/>
            <a:ext cx="3571875" cy="2370773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090988" y="557689"/>
            <a:ext cx="975360" cy="57626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3300">
                <a:solidFill>
                  <a:srgbClr val="92D050"/>
                </a:solidFill>
              </a:rPr>
              <a:t>吉林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090987" y="2829402"/>
            <a:ext cx="1448753" cy="5300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000">
                <a:solidFill>
                  <a:srgbClr val="92D050"/>
                </a:solidFill>
              </a:rPr>
              <a:t>哈尔滨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989671" y="1335406"/>
            <a:ext cx="3191828" cy="53006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3000">
                <a:solidFill>
                  <a:schemeClr val="accent1"/>
                </a:solidFill>
              </a:rPr>
              <a:t>It will</a:t>
            </a:r>
            <a:r>
              <a:rPr lang="en-US" altLang="zh-CN" sz="3000">
                <a:solidFill>
                  <a:srgbClr val="92D050"/>
                </a:solidFill>
              </a:rPr>
              <a:t> snow in Jilin</a:t>
            </a:r>
            <a:r>
              <a:rPr lang="en-US" altLang="zh-CN"/>
              <a:t>.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850130" y="3574733"/>
            <a:ext cx="3990975" cy="53006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3000">
                <a:solidFill>
                  <a:schemeClr val="accent1"/>
                </a:solidFill>
              </a:rPr>
              <a:t>It will</a:t>
            </a:r>
            <a:r>
              <a:rPr lang="en-US" altLang="zh-CN" sz="3000">
                <a:solidFill>
                  <a:srgbClr val="92D050"/>
                </a:solidFill>
              </a:rPr>
              <a:t> snow in Harbin</a:t>
            </a:r>
            <a:r>
              <a:rPr lang="zh-CN" altLang="en-US" sz="3000">
                <a:solidFill>
                  <a:srgbClr val="92D050"/>
                </a:solidFill>
              </a:rPr>
              <a:t>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4790" y="173355"/>
            <a:ext cx="8694420" cy="972503"/>
          </a:xfrm>
        </p:spPr>
        <p:txBody>
          <a:bodyPr/>
          <a:lstStyle/>
          <a:p>
            <a:r>
              <a:rPr lang="en-US" altLang="zh-CN" sz="3000" b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+mn-lt"/>
                <a:cs typeface="+mn-lt"/>
              </a:rPr>
              <a:t>Q2</a:t>
            </a:r>
            <a:r>
              <a:rPr sz="3000" b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+mn-lt"/>
                <a:cs typeface="+mn-lt"/>
              </a:rPr>
              <a:t>：</a:t>
            </a:r>
            <a:r>
              <a:rPr lang="en-US" altLang="zh-CN" sz="3000" b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+mn-lt"/>
                <a:cs typeface="+mn-lt"/>
              </a:rPr>
              <a:t>How is the weather in Hong Kong tomorrow?</a:t>
            </a:r>
          </a:p>
        </p:txBody>
      </p:sp>
      <p:sp>
        <p:nvSpPr>
          <p:cNvPr id="4" name="文本框 3">
            <a:hlinkClick r:id="" action="ppaction://noaction">
              <a:snd r:embed="rId3" name="\U5L31004.wav"/>
            </a:hlinkClick>
          </p:cNvPr>
          <p:cNvSpPr txBox="1"/>
          <p:nvPr/>
        </p:nvSpPr>
        <p:spPr>
          <a:xfrm>
            <a:off x="3053715" y="1921193"/>
            <a:ext cx="4061460" cy="8991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en-US" altLang="zh-CN" sz="2700" b="1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It will rain in </a:t>
            </a:r>
            <a:r>
              <a:rPr lang="en-US" altLang="zh-CN" sz="2700" b="1" dirty="0" err="1">
                <a:solidFill>
                  <a:schemeClr val="accent5">
                    <a:lumMod val="75000"/>
                  </a:schemeClr>
                </a:solidFill>
                <a:sym typeface="+mn-ea"/>
              </a:rPr>
              <a:t>HongKong</a:t>
            </a:r>
            <a:r>
              <a:rPr lang="en-US" altLang="zh-CN" sz="2700" b="1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.</a:t>
            </a:r>
            <a:endParaRPr lang="en-US" altLang="zh-CN" sz="27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zh-CN" sz="27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" name="图片 9" descr="056_副本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1038" y="1145858"/>
            <a:ext cx="2215515" cy="3101340"/>
          </a:xfrm>
          <a:prstGeom prst="rect">
            <a:avLst/>
          </a:prstGeom>
        </p:spPr>
      </p:pic>
      <p:pic>
        <p:nvPicPr>
          <p:cNvPr id="19" name="图片 18" descr="下载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290435" y="1921192"/>
            <a:ext cx="778193" cy="77819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14680" y="1380323"/>
            <a:ext cx="8139178" cy="486000"/>
          </a:xfrm>
        </p:spPr>
        <p:txBody>
          <a:bodyPr/>
          <a:lstStyle/>
          <a:p>
            <a:r>
              <a:rPr lang="en-US" altLang="zh-CN" sz="3600" b="0">
                <a:solidFill>
                  <a:srgbClr val="00B0F0"/>
                </a:solidFill>
              </a:rPr>
              <a:t>It will</a:t>
            </a:r>
            <a:r>
              <a:rPr lang="en-US" altLang="zh-CN" sz="3600" b="0">
                <a:solidFill>
                  <a:schemeClr val="accent3"/>
                </a:solidFill>
              </a:rPr>
              <a:t> rian in Qingdao.</a:t>
            </a:r>
          </a:p>
        </p:txBody>
      </p:sp>
      <p:pic>
        <p:nvPicPr>
          <p:cNvPr id="4" name="内容占位符 3" descr="u=1130940707,2874637119&amp;fm=26&amp;gp=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8615" y="318611"/>
            <a:ext cx="2608898" cy="260889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501390" y="314326"/>
            <a:ext cx="899160" cy="53006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3000">
                <a:solidFill>
                  <a:schemeClr val="accent3"/>
                </a:solidFill>
              </a:rPr>
              <a:t>青岛</a:t>
            </a:r>
          </a:p>
        </p:txBody>
      </p:sp>
      <p:pic>
        <p:nvPicPr>
          <p:cNvPr id="6" name="图片 5" descr="u=3265201442,4151162498&amp;fm=26&amp;gp=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8615" y="3031808"/>
            <a:ext cx="2847975" cy="190261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414713" y="3110866"/>
            <a:ext cx="899160" cy="53006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3000">
                <a:solidFill>
                  <a:schemeClr val="accent3"/>
                </a:solidFill>
              </a:rPr>
              <a:t>济南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651886" y="3950018"/>
            <a:ext cx="3745706" cy="62245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3600">
                <a:solidFill>
                  <a:srgbClr val="00B0F0"/>
                </a:solidFill>
              </a:rPr>
              <a:t>It will</a:t>
            </a:r>
            <a:r>
              <a:rPr lang="en-US" altLang="zh-CN" sz="3600">
                <a:solidFill>
                  <a:schemeClr val="accent3"/>
                </a:solidFill>
              </a:rPr>
              <a:t> rian in Jinan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0556_副本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8670" y="320041"/>
            <a:ext cx="1592580" cy="2229326"/>
          </a:xfrm>
          <a:prstGeom prst="rect">
            <a:avLst/>
          </a:prstGeom>
        </p:spPr>
      </p:pic>
      <p:sp>
        <p:nvSpPr>
          <p:cNvPr id="13" name="文本框 12">
            <a:hlinkClick r:id="" action="ppaction://noaction">
              <a:snd r:embed="rId4" name="\U5L31005.wav"/>
            </a:hlinkClick>
          </p:cNvPr>
          <p:cNvSpPr txBox="1"/>
          <p:nvPr/>
        </p:nvSpPr>
        <p:spPr>
          <a:xfrm>
            <a:off x="2042160" y="1094899"/>
            <a:ext cx="3456331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100" b="1">
                <a:solidFill>
                  <a:schemeClr val="accent2"/>
                </a:solidFill>
              </a:rPr>
              <a:t>It will be</a:t>
            </a:r>
            <a:r>
              <a:rPr lang="en-US" altLang="zh-CN" sz="2100" b="1">
                <a:solidFill>
                  <a:schemeClr val="accent6"/>
                </a:solidFill>
              </a:rPr>
              <a:t> sunny tomorrow.</a:t>
            </a:r>
          </a:p>
        </p:txBody>
      </p:sp>
      <p:pic>
        <p:nvPicPr>
          <p:cNvPr id="14" name="图片 13" descr="0566_副本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480935" y="750332"/>
            <a:ext cx="1901190" cy="2532221"/>
          </a:xfrm>
          <a:prstGeom prst="rect">
            <a:avLst/>
          </a:prstGeom>
        </p:spPr>
      </p:pic>
      <p:sp>
        <p:nvSpPr>
          <p:cNvPr id="15" name="文本框 14">
            <a:hlinkClick r:id="" action="ppaction://noaction">
              <a:snd r:embed="rId6" name="\U5L31006.wav"/>
            </a:hlinkClick>
          </p:cNvPr>
          <p:cNvSpPr txBox="1"/>
          <p:nvPr/>
        </p:nvSpPr>
        <p:spPr>
          <a:xfrm>
            <a:off x="4566762" y="1776412"/>
            <a:ext cx="3137718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100" b="1" dirty="0">
                <a:solidFill>
                  <a:schemeClr val="accent1"/>
                </a:solidFill>
              </a:rPr>
              <a:t>Shall we go to the zoo?</a:t>
            </a:r>
          </a:p>
        </p:txBody>
      </p:sp>
      <p:pic>
        <p:nvPicPr>
          <p:cNvPr id="16" name="图片 15" descr="0556_副本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9580" y="2167890"/>
            <a:ext cx="1592580" cy="2229326"/>
          </a:xfrm>
          <a:prstGeom prst="rect">
            <a:avLst/>
          </a:prstGeom>
        </p:spPr>
      </p:pic>
      <p:sp>
        <p:nvSpPr>
          <p:cNvPr id="17" name="文本框 16">
            <a:hlinkClick r:id="" action="ppaction://noaction">
              <a:snd r:embed="rId7" name="\U5L31007.wav"/>
            </a:hlinkClick>
          </p:cNvPr>
          <p:cNvSpPr txBox="1"/>
          <p:nvPr/>
        </p:nvSpPr>
        <p:spPr>
          <a:xfrm>
            <a:off x="2114074" y="2970371"/>
            <a:ext cx="632224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100" b="1">
                <a:solidFill>
                  <a:schemeClr val="accent6"/>
                </a:solidFill>
              </a:rPr>
              <a:t>OK!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u=3256482660,3211568560&amp;fm=26&amp;gp=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9091" y="161925"/>
            <a:ext cx="3571875" cy="2428875"/>
          </a:xfrm>
          <a:prstGeom prst="rect">
            <a:avLst/>
          </a:prstGeom>
        </p:spPr>
      </p:pic>
      <p:pic>
        <p:nvPicPr>
          <p:cNvPr id="7" name="图片 6" descr="u=1033891185,1613144053&amp;fm=26&amp;gp=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9091" y="2787968"/>
            <a:ext cx="3571875" cy="223599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374356" y="546259"/>
            <a:ext cx="975360" cy="57626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3300">
                <a:solidFill>
                  <a:srgbClr val="7030A0"/>
                </a:solidFill>
              </a:rPr>
              <a:t>北京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200049" y="2924651"/>
            <a:ext cx="975360" cy="57626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3300">
                <a:solidFill>
                  <a:srgbClr val="7030A0"/>
                </a:solidFill>
              </a:rPr>
              <a:t>西宁</a:t>
            </a:r>
            <a:endParaRPr lang="zh-CN" altLang="en-US" sz="3000">
              <a:solidFill>
                <a:srgbClr val="7030A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536758" y="1276827"/>
            <a:ext cx="4394359" cy="53006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3000">
                <a:solidFill>
                  <a:schemeClr val="accent3"/>
                </a:solidFill>
              </a:rPr>
              <a:t>It will be</a:t>
            </a:r>
            <a:r>
              <a:rPr lang="en-US" altLang="zh-CN" sz="3000">
                <a:solidFill>
                  <a:srgbClr val="7030A0"/>
                </a:solidFill>
              </a:rPr>
              <a:t> suuny in Beijing.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374357" y="3755708"/>
            <a:ext cx="4203859" cy="53006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3000">
                <a:solidFill>
                  <a:schemeClr val="accent3"/>
                </a:solidFill>
              </a:rPr>
              <a:t>It will be</a:t>
            </a:r>
            <a:r>
              <a:rPr lang="en-US" altLang="zh-CN" sz="3000">
                <a:solidFill>
                  <a:srgbClr val="7030A0"/>
                </a:solidFill>
              </a:rPr>
              <a:t> sunny in Xining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PECIAL_SOURCE" val="bdnul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&#10;">
  <a:themeElements>
    <a:clrScheme name="">
      <a:dk1>
        <a:sysClr val="windowText" lastClr="000000"/>
      </a:dk1>
      <a:lt1>
        <a:sysClr val="window" lastClr="FFFFFF"/>
      </a:lt1>
      <a:dk2>
        <a:srgbClr val="5E5E5E"/>
      </a:dk2>
      <a:lt2>
        <a:srgbClr val="DDDDDD"/>
      </a:lt2>
      <a:accent1>
        <a:srgbClr val="FEC306"/>
      </a:accent1>
      <a:accent2>
        <a:srgbClr val="A6B727"/>
      </a:accent2>
      <a:accent3>
        <a:srgbClr val="F69200"/>
      </a:accent3>
      <a:accent4>
        <a:srgbClr val="838383"/>
      </a:accent4>
      <a:accent5>
        <a:srgbClr val="418AB3"/>
      </a:accent5>
      <a:accent6>
        <a:srgbClr val="DF5327"/>
      </a:accent6>
      <a:hlink>
        <a:srgbClr val="F59E00"/>
      </a:hlink>
      <a:folHlink>
        <a:srgbClr val="B2B2B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</Words>
  <Application>Microsoft Office PowerPoint</Application>
  <PresentationFormat>全屏显示(16:9)</PresentationFormat>
  <Paragraphs>48</Paragraphs>
  <Slides>14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微软雅黑</vt:lpstr>
      <vt:lpstr>Arial</vt:lpstr>
      <vt:lpstr>Kristen ITC</vt:lpstr>
      <vt:lpstr>Tempus Sans ITC</vt:lpstr>
      <vt:lpstr>WWW.2PPT.COM
</vt:lpstr>
      <vt:lpstr>It will snow </vt:lpstr>
      <vt:lpstr>PowerPoint 演示文稿</vt:lpstr>
      <vt:lpstr>PowerPoint 演示文稿</vt:lpstr>
      <vt:lpstr>PowerPoint 演示文稿</vt:lpstr>
      <vt:lpstr>PowerPoint 演示文稿</vt:lpstr>
      <vt:lpstr>Q2：How is the weather in Hong Kong tomorrow?</vt:lpstr>
      <vt:lpstr>It will rian in Qingdao.</vt:lpstr>
      <vt:lpstr>PowerPoint 演示文稿</vt:lpstr>
      <vt:lpstr>PowerPoint 演示文稿</vt:lpstr>
      <vt:lpstr>上海</vt:lpstr>
      <vt:lpstr>How is the weather in Zibo tomorrow ?</vt:lpstr>
      <vt:lpstr>How is the weather tomorrow?</vt:lpstr>
      <vt:lpstr>I am the best reporter.</vt:lpstr>
      <vt:lpstr>let's 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2019-06-19T02:08:00Z</dcterms:created>
  <dcterms:modified xsi:type="dcterms:W3CDTF">2023-01-17T00:13:29Z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BDC91C3B52244589BE5C6F65105237B5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