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12" r:id="rId2"/>
    <p:sldId id="264" r:id="rId3"/>
    <p:sldId id="339" r:id="rId4"/>
    <p:sldId id="267" r:id="rId5"/>
    <p:sldId id="310" r:id="rId6"/>
    <p:sldId id="265" r:id="rId7"/>
    <p:sldId id="340" r:id="rId8"/>
    <p:sldId id="341" r:id="rId9"/>
    <p:sldId id="342" r:id="rId10"/>
    <p:sldId id="343" r:id="rId11"/>
    <p:sldId id="344" r:id="rId12"/>
    <p:sldId id="345" r:id="rId13"/>
    <p:sldId id="346" r:id="rId14"/>
    <p:sldId id="347" r:id="rId15"/>
    <p:sldId id="348" r:id="rId16"/>
    <p:sldId id="349" r:id="rId17"/>
    <p:sldId id="351" r:id="rId18"/>
    <p:sldId id="352" r:id="rId19"/>
    <p:sldId id="353" r:id="rId20"/>
    <p:sldId id="354" r:id="rId21"/>
    <p:sldId id="355" r:id="rId22"/>
    <p:sldId id="356" r:id="rId23"/>
    <p:sldId id="357" r:id="rId24"/>
    <p:sldId id="266" r:id="rId25"/>
    <p:sldId id="358" r:id="rId26"/>
    <p:sldId id="269" r:id="rId27"/>
    <p:sldId id="359" r:id="rId28"/>
    <p:sldId id="360" r:id="rId29"/>
    <p:sldId id="361" r:id="rId30"/>
    <p:sldId id="362" r:id="rId31"/>
    <p:sldId id="363" r:id="rId32"/>
    <p:sldId id="364" r:id="rId33"/>
    <p:sldId id="338" r:id="rId34"/>
    <p:sldId id="365" r:id="rId35"/>
    <p:sldId id="366" r:id="rId3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C3CFA0-05A6-44F0-841D-4D7F6E9BDC6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22D368-7BB8-4675-83B8-9C68A5D62E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22D368-7BB8-4675-83B8-9C68A5D62E3D}"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69E8210F-21FF-4984-AC6E-20F45E1C74ED}"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C53E413-90AF-491B-BDAB-5AEFA421749F}"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4D80788-E443-4704-90EB-D8E08BF672C2}"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5AF7BCC-9497-4AA6-94B3-26DFED04BC33}"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663F40-FE61-4BC9-801C-3809C57AC324}"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1751519-5BD0-4124-BCED-3AE057C65352}"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章节">
    <p:bg>
      <p:bgPr>
        <a:solidFill>
          <a:srgbClr val="EAEAEA"/>
        </a:solidFill>
        <a:effectLst/>
      </p:bgPr>
    </p:bg>
    <p:spTree>
      <p:nvGrpSpPr>
        <p:cNvPr id="1" name=""/>
        <p:cNvGrpSpPr/>
        <p:nvPr/>
      </p:nvGrpSpPr>
      <p:grpSpPr>
        <a:xfrm>
          <a:off x="0" y="0"/>
          <a:ext cx="0" cy="0"/>
          <a:chOff x="0" y="0"/>
          <a:chExt cx="0" cy="0"/>
        </a:xfrm>
      </p:grpSpPr>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rgbClr val="5F5F5F"/>
                </a:solidFill>
              </a:rPr>
              <a:t>-</a:t>
            </a:r>
            <a:fld id="{C2D1088F-7570-48BA-BC40-D11F25FB6C22}" type="slidenum">
              <a:rPr lang="zh-CN" altLang="en-US" sz="1400" b="0" smtClean="0">
                <a:solidFill>
                  <a:srgbClr val="5F5F5F"/>
                </a:solidFill>
              </a:rPr>
              <a:t>‹#›</a:t>
            </a:fld>
            <a:r>
              <a:rPr lang="en-US" altLang="zh-CN" sz="1400" b="0" dirty="0">
                <a:solidFill>
                  <a:srgbClr val="5F5F5F"/>
                </a:solidFill>
              </a:rPr>
              <a:t>-</a:t>
            </a:r>
            <a:endParaRPr lang="zh-CN" altLang="en-US" sz="1400" b="0" dirty="0">
              <a:solidFill>
                <a:srgbClr val="5F5F5F"/>
              </a:solidFill>
            </a:endParaRPr>
          </a:p>
        </p:txBody>
      </p:sp>
      <p:sp>
        <p:nvSpPr>
          <p:cNvPr id="2" name="矩形 1"/>
          <p:cNvSpPr/>
          <p:nvPr userDrawn="1"/>
        </p:nvSpPr>
        <p:spPr>
          <a:xfrm>
            <a:off x="0" y="2420888"/>
            <a:ext cx="9144000" cy="1512168"/>
          </a:xfrm>
          <a:prstGeom prst="rect">
            <a:avLst/>
          </a:prstGeom>
          <a:solidFill>
            <a:srgbClr val="C04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a:spLocks noGrp="1"/>
          </p:cNvSpPr>
          <p:nvPr>
            <p:ph type="title"/>
          </p:nvPr>
        </p:nvSpPr>
        <p:spPr>
          <a:xfrm>
            <a:off x="1470484" y="2924944"/>
            <a:ext cx="6203032" cy="576064"/>
          </a:xfrm>
          <a:prstGeom prst="rect">
            <a:avLst/>
          </a:prstGeom>
        </p:spPr>
        <p:txBody>
          <a:bodyPr/>
          <a:lstStyle>
            <a:lvl1pPr>
              <a:defRPr sz="2800">
                <a:solidFill>
                  <a:schemeClr val="bg1"/>
                </a:solidFill>
              </a:defRPr>
            </a:lvl1pPr>
          </a:lstStyle>
          <a:p>
            <a:r>
              <a:rPr lang="zh-CN" altLang="en-US"/>
              <a:t>单击此处编辑母版标题样式</a:t>
            </a:r>
            <a:endParaRPr lang="zh-CN" alt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2" name="组合 1"/>
          <p:cNvGrpSpPr/>
          <p:nvPr userDrawn="1"/>
        </p:nvGrpSpPr>
        <p:grpSpPr>
          <a:xfrm>
            <a:off x="5641960" y="-27384"/>
            <a:ext cx="1774840" cy="880109"/>
            <a:chOff x="11613" y="1584001"/>
            <a:chExt cx="1513881" cy="733424"/>
          </a:xfrm>
        </p:grpSpPr>
        <p:pic>
          <p:nvPicPr>
            <p:cNvPr id="7" name="图片 6"/>
            <p:cNvPicPr>
              <a:picLocks noChangeAspect="1"/>
            </p:cNvPicPr>
            <p:nvPr userDrawn="1"/>
          </p:nvPicPr>
          <p:blipFill>
            <a:blip r:embed="rId2" cstate="email"/>
            <a:stretch>
              <a:fillRect/>
            </a:stretch>
          </p:blipFill>
          <p:spPr>
            <a:xfrm>
              <a:off x="11613" y="1584001"/>
              <a:ext cx="1513881" cy="733424"/>
            </a:xfrm>
            <a:prstGeom prst="rect">
              <a:avLst/>
            </a:prstGeom>
          </p:spPr>
        </p:pic>
        <p:sp>
          <p:nvSpPr>
            <p:cNvPr id="9" name="TextBox 8">
              <a:hlinkClick r:id="rId3" action="ppaction://hlinksldjump"/>
            </p:cNvPr>
            <p:cNvSpPr txBox="1"/>
            <p:nvPr userDrawn="1"/>
          </p:nvSpPr>
          <p:spPr>
            <a:xfrm>
              <a:off x="142045" y="1807573"/>
              <a:ext cx="1229485"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课前篇自主预习</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栏目三">
    <p:spTree>
      <p:nvGrpSpPr>
        <p:cNvPr id="1" name=""/>
        <p:cNvGrpSpPr/>
        <p:nvPr/>
      </p:nvGrpSpPr>
      <p:grpSpPr>
        <a:xfrm>
          <a:off x="0" y="0"/>
          <a:ext cx="0" cy="0"/>
          <a:chOff x="0" y="0"/>
          <a:chExt cx="0" cy="0"/>
        </a:xfrm>
      </p:grpSpPr>
      <p:grpSp>
        <p:nvGrpSpPr>
          <p:cNvPr id="2" name="组合 1"/>
          <p:cNvGrpSpPr/>
          <p:nvPr userDrawn="1"/>
        </p:nvGrpSpPr>
        <p:grpSpPr>
          <a:xfrm>
            <a:off x="7318464" y="-27384"/>
            <a:ext cx="1764576" cy="880109"/>
            <a:chOff x="-43696" y="2237065"/>
            <a:chExt cx="1578004" cy="733424"/>
          </a:xfrm>
        </p:grpSpPr>
        <p:pic>
          <p:nvPicPr>
            <p:cNvPr id="8" name="图片 7"/>
            <p:cNvPicPr>
              <a:picLocks noChangeAspect="1"/>
            </p:cNvPicPr>
            <p:nvPr userDrawn="1"/>
          </p:nvPicPr>
          <p:blipFill>
            <a:blip r:embed="rId2" cstate="email"/>
            <a:stretch>
              <a:fillRect/>
            </a:stretch>
          </p:blipFill>
          <p:spPr>
            <a:xfrm>
              <a:off x="-43696" y="2237065"/>
              <a:ext cx="1578004" cy="733424"/>
            </a:xfrm>
            <a:prstGeom prst="rect">
              <a:avLst/>
            </a:prstGeom>
          </p:spPr>
        </p:pic>
        <p:sp>
          <p:nvSpPr>
            <p:cNvPr id="10" name="TextBox 9">
              <a:hlinkClick r:id="rId3" action="ppaction://hlinksldjump"/>
            </p:cNvPr>
            <p:cNvSpPr txBox="1"/>
            <p:nvPr userDrawn="1"/>
          </p:nvSpPr>
          <p:spPr>
            <a:xfrm>
              <a:off x="83966" y="2460637"/>
              <a:ext cx="1289016" cy="256481"/>
            </a:xfrm>
            <a:prstGeom prst="rect">
              <a:avLst/>
            </a:prstGeom>
            <a:noFill/>
          </p:spPr>
          <p:txBody>
            <a:bodyPr wrap="none" rtlCol="0">
              <a:spAutoFit/>
            </a:bodyPr>
            <a:lstStyle/>
            <a:p>
              <a:r>
                <a:rPr lang="zh-CN" altLang="en-US" sz="1400">
                  <a:solidFill>
                    <a:schemeClr val="bg1"/>
                  </a:solidFill>
                  <a:latin typeface="黑体" panose="02010609060101010101" pitchFamily="2" charset="-122"/>
                  <a:ea typeface="黑体" panose="02010609060101010101" pitchFamily="2" charset="-122"/>
                </a:rPr>
                <a:t>课堂篇学习理解</a:t>
              </a:r>
              <a:endParaRPr lang="zh-CN" altLang="en-US" sz="14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6A2E1D18-8BFB-4DA0-8B5D-E5B5C3B86F4F}" type="datetimeFigureOut">
              <a:rPr lang="zh-CN" altLang="en-US"/>
              <a:t>2023-01-17</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2BBEC0CC-95F5-4E6D-9A4F-8A929F26A82D}"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B057BFA9-5501-4BFC-B439-73A7EE40CDCF}"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363ED0C-914E-41D6-A3B5-3FF35402568E}"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2B1FF75-00F9-4486-ACDB-EF2D8D11AC31}"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5CD6A8-5618-4203-A806-61498576646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34B37C6C-1160-4151-942A-B2A32D67624F}"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9152F049-F3EE-433A-98DC-B25B2318910D}"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4F25A952-189C-45D9-8C74-2FA5A511BD39}"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14225AF0-70CF-435C-8D5E-6FFE0D0623F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B0F345A4-88EC-452E-B2AC-6B83817DD24D}"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3BB03E6C-CEE4-446C-9B2D-C9BFF5405FB6}"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43EC4F5-F343-4E95-A087-5401CF26327F}"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1425C8C-6751-4490-9C1F-1762AEE161C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24DCAAA-7597-47B7-9284-835C59A17680}"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8D883B2-A337-41FC-A9ED-102852B697D1}"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845ADF7-E5E7-4BD2-9D9A-3DBB9090C3A8}"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2F643C5-D14B-425A-A056-A402C8BC3376}"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6A2E1D18-8BFB-4DA0-8B5D-E5B5C3B86F4F}"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2BBEC0CC-95F5-4E6D-9A4F-8A929F26A82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slide" Target="slide26.xml"/></Relationships>
</file>

<file path=ppt/slides/_rels/slide1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6.xml"/><Relationship Id="rId7" Type="http://schemas.openxmlformats.org/officeDocument/2006/relationships/package" Target="../embeddings/Microsoft_Word___3.docx"/><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slide" Target="slide33.xml"/><Relationship Id="rId5" Type="http://schemas.openxmlformats.org/officeDocument/2006/relationships/slide" Target="slide26.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33.xml"/><Relationship Id="rId4" Type="http://schemas.openxmlformats.org/officeDocument/2006/relationships/slide" Target="slide26.xml"/></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slide" Target="slide33.xml"/><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 Target="slide6.xml"/><Relationship Id="rId7" Type="http://schemas.openxmlformats.org/officeDocument/2006/relationships/package" Target="../embeddings/Microsoft_Word___4.docx"/><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slide" Target="slide33.xml"/><Relationship Id="rId5" Type="http://schemas.openxmlformats.org/officeDocument/2006/relationships/slide" Target="slide26.xml"/><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slide" Target="slide33.xml"/><Relationship Id="rId4" Type="http://schemas.openxmlformats.org/officeDocument/2006/relationships/slide" Target="slide26.xml"/></Relationships>
</file>

<file path=ppt/slides/_rels/slide18.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12.png"/><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slide" Target="slide33.xml"/><Relationship Id="rId4" Type="http://schemas.openxmlformats.org/officeDocument/2006/relationships/slide" Target="slide26.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slide" Target="slide33.xml"/><Relationship Id="rId4" Type="http://schemas.openxmlformats.org/officeDocument/2006/relationships/slide" Target="slide26.xm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 Target="slide6.xml"/><Relationship Id="rId7" Type="http://schemas.openxmlformats.org/officeDocument/2006/relationships/package" Target="../embeddings/Microsoft_Word___5.docx"/><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slide" Target="slide33.xml"/><Relationship Id="rId5" Type="http://schemas.openxmlformats.org/officeDocument/2006/relationships/slide" Target="slide26.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slide" Target="slide33.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slide" Target="slide33.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slide" Target="slide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3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3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3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3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slide" Target="slide33.xml"/><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 Target="slide6.xml"/><Relationship Id="rId7" Type="http://schemas.openxmlformats.org/officeDocument/2006/relationships/package" Target="../embeddings/Microsoft_Word___2.docx"/><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slide" Target="slide33.xml"/><Relationship Id="rId5" Type="http://schemas.openxmlformats.org/officeDocument/2006/relationships/slide" Target="slide26.xml"/><Relationship Id="rId4" Type="http://schemas.openxmlformats.org/officeDocument/2006/relationships/slide" Target="slide24.xml"/></Relationships>
</file>

<file path=ppt/slides/_rels/slide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5" Type="http://schemas.openxmlformats.org/officeDocument/2006/relationships/slide" Target="slide33.xml"/><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slide" Target="slide33.xml"/><Relationship Id="rId4"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274" y="4293096"/>
            <a:ext cx="9081860" cy="576064"/>
          </a:xfrm>
        </p:spPr>
        <p:txBody>
          <a:bodyPr/>
          <a:lstStyle/>
          <a:p>
            <a:r>
              <a:rPr lang="en-US" altLang="zh-CN" dirty="0">
                <a:solidFill>
                  <a:schemeClr val="tx1"/>
                </a:solidFill>
              </a:rPr>
              <a:t>Section B</a:t>
            </a:r>
            <a:r>
              <a:rPr lang="zh-CN" altLang="zh-CN" dirty="0">
                <a:solidFill>
                  <a:schemeClr val="tx1"/>
                </a:solidFill>
              </a:rPr>
              <a:t>　</a:t>
            </a:r>
            <a:r>
              <a:rPr lang="en-US" altLang="zh-CN" dirty="0">
                <a:solidFill>
                  <a:schemeClr val="tx1"/>
                </a:solidFill>
              </a:rPr>
              <a:t>Using language</a:t>
            </a:r>
            <a:endParaRPr lang="zh-CN" altLang="zh-CN" dirty="0">
              <a:solidFill>
                <a:schemeClr val="tx1"/>
              </a:solidFill>
            </a:endParaRPr>
          </a:p>
        </p:txBody>
      </p:sp>
      <p:sp>
        <p:nvSpPr>
          <p:cNvPr id="3" name="标题 3"/>
          <p:cNvSpPr txBox="1"/>
          <p:nvPr/>
        </p:nvSpPr>
        <p:spPr bwMode="auto">
          <a:xfrm>
            <a:off x="31070" y="2924944"/>
            <a:ext cx="90818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fontAlgn="base">
              <a:spcBef>
                <a:spcPct val="0"/>
              </a:spcBef>
              <a:spcAft>
                <a:spcPct val="0"/>
              </a:spcAft>
              <a:defRPr sz="2800" kern="1200">
                <a:solidFill>
                  <a:schemeClr val="bg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en-US" altLang="zh-CN" sz="5400" b="1" smtClean="0"/>
              <a:t>Unit</a:t>
            </a:r>
            <a:r>
              <a:rPr lang="en-US" altLang="zh-CN" sz="5400" smtClean="0"/>
              <a:t> </a:t>
            </a:r>
            <a:r>
              <a:rPr lang="en-US" altLang="zh-CN" sz="5400" b="1" smtClean="0"/>
              <a:t>3  On</a:t>
            </a:r>
            <a:r>
              <a:rPr lang="en-US" altLang="zh-CN" sz="5400" smtClean="0"/>
              <a:t> </a:t>
            </a:r>
            <a:r>
              <a:rPr lang="en-US" altLang="zh-CN" sz="5400" b="1" smtClean="0"/>
              <a:t>the</a:t>
            </a:r>
            <a:r>
              <a:rPr lang="en-US" altLang="zh-CN" sz="5400" smtClean="0"/>
              <a:t> </a:t>
            </a:r>
            <a:r>
              <a:rPr lang="en-US" altLang="zh-CN" sz="5400" b="1" smtClean="0"/>
              <a:t>move</a:t>
            </a:r>
            <a:endParaRPr lang="zh-CN" altLang="zh-CN" sz="5400" dirty="0"/>
          </a:p>
        </p:txBody>
      </p:sp>
      <p:sp>
        <p:nvSpPr>
          <p:cNvPr id="5" name="矩形 4"/>
          <p:cNvSpPr/>
          <p:nvPr/>
        </p:nvSpPr>
        <p:spPr>
          <a:xfrm>
            <a:off x="0" y="5882357"/>
            <a:ext cx="9151975"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688292" y="980728"/>
            <a:ext cx="3775393" cy="523220"/>
          </a:xfrm>
          <a:prstGeom prst="rect">
            <a:avLst/>
          </a:prstGeom>
          <a:noFill/>
        </p:spPr>
        <p:txBody>
          <a:bodyPr wrap="none" rtlCol="0">
            <a:spAutoFit/>
          </a:bodyPr>
          <a:lstStyle/>
          <a:p>
            <a:pPr algn="ctr"/>
            <a:r>
              <a:rPr lang="zh-CN" altLang="en-US" sz="2800" dirty="0"/>
              <a:t>外研</a:t>
            </a:r>
            <a:r>
              <a:rPr lang="zh-CN" altLang="en-US" sz="2800" dirty="0" smtClean="0"/>
              <a:t>版高中英语必修二</a:t>
            </a:r>
            <a:endParaRPr lang="zh-CN" altLang="en-US" sz="2800" dirty="0"/>
          </a:p>
        </p:txBody>
      </p:sp>
    </p:spTree>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508000" y="2844026"/>
            <a:ext cx="8128000" cy="14239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9206"/>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adjustable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adj.</a:t>
            </a:r>
            <a:r>
              <a:rPr lang="zh-CN" altLang="zh-CN" sz="2200" dirty="0">
                <a:solidFill>
                  <a:srgbClr val="000000"/>
                </a:solidFill>
                <a:latin typeface="Times New Roman" panose="02020603050405020304" pitchFamily="18" charset="0"/>
                <a:cs typeface="Times New Roman" panose="02020603050405020304" pitchFamily="18" charset="0"/>
              </a:rPr>
              <a:t>可调节的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可调整的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It also has a voice control setting that enables you to stay hands-</a:t>
            </a:r>
            <a:r>
              <a:rPr lang="en-US" altLang="zh-CN" sz="2200" dirty="0" err="1">
                <a:solidFill>
                  <a:srgbClr val="000000"/>
                </a:solidFill>
                <a:latin typeface="Times New Roman" panose="02020603050405020304" pitchFamily="18" charset="0"/>
                <a:cs typeface="Times New Roman" panose="02020603050405020304" pitchFamily="18" charset="0"/>
              </a:rPr>
              <a:t>free,while</a:t>
            </a:r>
            <a:r>
              <a:rPr lang="en-US" altLang="zh-CN" sz="2200" dirty="0">
                <a:solidFill>
                  <a:srgbClr val="000000"/>
                </a:solidFill>
                <a:latin typeface="Times New Roman" panose="02020603050405020304" pitchFamily="18" charset="0"/>
                <a:cs typeface="Times New Roman" panose="02020603050405020304" pitchFamily="18" charset="0"/>
              </a:rPr>
              <a:t> its waterproof band is fully </a:t>
            </a:r>
            <a:r>
              <a:rPr lang="en-US" altLang="zh-CN" sz="2200" b="1" dirty="0">
                <a:solidFill>
                  <a:srgbClr val="000000"/>
                </a:solidFill>
                <a:latin typeface="Times New Roman" panose="02020603050405020304" pitchFamily="18" charset="0"/>
                <a:cs typeface="Times New Roman" panose="02020603050405020304" pitchFamily="18" charset="0"/>
              </a:rPr>
              <a:t>adjustable</a:t>
            </a:r>
            <a:r>
              <a:rPr lang="en-US" altLang="zh-CN" sz="2200" dirty="0">
                <a:solidFill>
                  <a:srgbClr val="000000"/>
                </a:solidFill>
                <a:latin typeface="Times New Roman" panose="02020603050405020304" pitchFamily="18" charset="0"/>
                <a:cs typeface="Times New Roman" panose="02020603050405020304" pitchFamily="18" charset="0"/>
              </a:rPr>
              <a:t> so that it is comfortable to wear.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它还有一个语音控制设置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使您无需用手来操作</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而它的防水表带是完全可调的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因此戴着舒适。</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adjustable</a:t>
            </a:r>
            <a:r>
              <a:rPr lang="zh-CN" altLang="zh-CN" sz="2200" dirty="0">
                <a:solidFill>
                  <a:srgbClr val="000000"/>
                </a:solidFill>
                <a:latin typeface="Times New Roman" panose="02020603050405020304" pitchFamily="18" charset="0"/>
                <a:cs typeface="Times New Roman" panose="02020603050405020304" pitchFamily="18" charset="0"/>
              </a:rPr>
              <a:t>是形容词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可调节的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可调整的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可作表语或定语。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height of the bicycle seat is </a:t>
            </a:r>
            <a:r>
              <a:rPr lang="en-US" altLang="zh-CN" sz="2200" b="1" dirty="0">
                <a:solidFill>
                  <a:srgbClr val="000000"/>
                </a:solidFill>
                <a:latin typeface="Times New Roman" panose="02020603050405020304" pitchFamily="18" charset="0"/>
                <a:cs typeface="Times New Roman" panose="02020603050405020304" pitchFamily="18" charset="0"/>
              </a:rPr>
              <a:t>adjustable</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这辆自行车车座的高度可以调节。</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bags have </a:t>
            </a:r>
            <a:r>
              <a:rPr lang="en-US" altLang="zh-CN" sz="2200" b="1" dirty="0">
                <a:solidFill>
                  <a:srgbClr val="000000"/>
                </a:solidFill>
                <a:latin typeface="Times New Roman" panose="02020603050405020304" pitchFamily="18" charset="0"/>
                <a:cs typeface="Times New Roman" panose="02020603050405020304" pitchFamily="18" charset="0"/>
              </a:rPr>
              <a:t>adjustable</a:t>
            </a:r>
            <a:r>
              <a:rPr lang="en-US" altLang="zh-CN" sz="2200" dirty="0">
                <a:solidFill>
                  <a:srgbClr val="000000"/>
                </a:solidFill>
                <a:latin typeface="Times New Roman" panose="02020603050405020304" pitchFamily="18" charset="0"/>
                <a:cs typeface="Times New Roman" panose="02020603050405020304" pitchFamily="18" charset="0"/>
              </a:rPr>
              <a:t> shoulder straps.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这些包的肩带可以调整。</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40768"/>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believe that you can adjust yourself to the life in Beijing soon.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我相信你能很快适应在北京的生活。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This is the temperature control,you may adjust it as you like.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这是温度控制器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您可以根据自己的喜好进行调整。</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38944" y="1896129"/>
          <a:ext cx="8128000" cy="2226482"/>
        </p:xfrm>
        <a:graphic>
          <a:graphicData uri="http://schemas.openxmlformats.org/presentationml/2006/ole">
            <mc:AlternateContent xmlns:mc="http://schemas.openxmlformats.org/markup-compatibility/2006">
              <mc:Choice xmlns:v="urn:schemas-microsoft-com:vml" Requires="v">
                <p:oleObj spid="_x0000_s7178" name="文档" r:id="rId7" imgW="3843020" imgH="1054100" progId="Word.Document.12">
                  <p:embed/>
                </p:oleObj>
              </mc:Choice>
              <mc:Fallback>
                <p:oleObj name="文档" r:id="rId7" imgW="3843020" imgH="1054100" progId="Word.Document.12">
                  <p:embed/>
                  <p:pic>
                    <p:nvPicPr>
                      <p:cNvPr id="0" name="对象 2"/>
                      <p:cNvPicPr/>
                      <p:nvPr/>
                    </p:nvPicPr>
                    <p:blipFill>
                      <a:blip r:embed="rId8"/>
                      <a:stretch>
                        <a:fillRect/>
                      </a:stretch>
                    </p:blipFill>
                    <p:spPr>
                      <a:xfrm>
                        <a:off x="-238944" y="1896129"/>
                        <a:ext cx="8128000" cy="222648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141750"/>
            <a:ext cx="8128000" cy="5343608"/>
            <a:chOff x="508000" y="1141750"/>
            <a:chExt cx="8128000" cy="5343608"/>
          </a:xfrm>
        </p:grpSpPr>
        <p:pic>
          <p:nvPicPr>
            <p:cNvPr id="2" name="图片 1"/>
            <p:cNvPicPr>
              <a:picLocks noChangeAspect="1"/>
            </p:cNvPicPr>
            <p:nvPr/>
          </p:nvPicPr>
          <p:blipFill>
            <a:blip r:embed="rId6" cstate="email"/>
            <a:stretch>
              <a:fillRect/>
            </a:stretch>
          </p:blipFill>
          <p:spPr>
            <a:xfrm>
              <a:off x="508000" y="1141750"/>
              <a:ext cx="8128000" cy="5095562"/>
            </a:xfrm>
            <a:prstGeom prst="rect">
              <a:avLst/>
            </a:prstGeom>
          </p:spPr>
        </p:pic>
        <p:pic>
          <p:nvPicPr>
            <p:cNvPr id="7" name="图片 6"/>
            <p:cNvPicPr>
              <a:picLocks noChangeAspect="1"/>
            </p:cNvPicPr>
            <p:nvPr/>
          </p:nvPicPr>
          <p:blipFill>
            <a:blip r:embed="rId7"/>
            <a:stretch>
              <a:fillRect/>
            </a:stretch>
          </p:blipFill>
          <p:spPr>
            <a:xfrm>
              <a:off x="539552" y="6188330"/>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2174042"/>
            <a:ext cx="8128000" cy="2563405"/>
            <a:chOff x="508000" y="2174042"/>
            <a:chExt cx="8128000" cy="2563405"/>
          </a:xfrm>
        </p:grpSpPr>
        <p:pic>
          <p:nvPicPr>
            <p:cNvPr id="2" name="图片 1"/>
            <p:cNvPicPr>
              <a:picLocks noChangeAspect="1"/>
            </p:cNvPicPr>
            <p:nvPr/>
          </p:nvPicPr>
          <p:blipFill>
            <a:blip r:embed="rId6" cstate="email"/>
            <a:stretch>
              <a:fillRect/>
            </a:stretch>
          </p:blipFill>
          <p:spPr>
            <a:xfrm>
              <a:off x="508000" y="2374553"/>
              <a:ext cx="8128000" cy="2362894"/>
            </a:xfrm>
            <a:prstGeom prst="rect">
              <a:avLst/>
            </a:prstGeom>
          </p:spPr>
        </p:pic>
        <p:pic>
          <p:nvPicPr>
            <p:cNvPr id="7" name="图片 6"/>
            <p:cNvPicPr>
              <a:picLocks noChangeAspect="1"/>
            </p:cNvPicPr>
            <p:nvPr/>
          </p:nvPicPr>
          <p:blipFill>
            <a:blip r:embed="rId7"/>
            <a:stretch>
              <a:fillRect/>
            </a:stretch>
          </p:blipFill>
          <p:spPr>
            <a:xfrm flipV="1">
              <a:off x="553437" y="2174042"/>
              <a:ext cx="8056309" cy="247614"/>
            </a:xfrm>
            <a:prstGeom prst="rect">
              <a:avLst/>
            </a:prstGeom>
          </p:spPr>
        </p:pic>
      </p:grpSp>
      <p:sp>
        <p:nvSpPr>
          <p:cNvPr id="9" name="矩形 8"/>
          <p:cNvSpPr/>
          <p:nvPr/>
        </p:nvSpPr>
        <p:spPr>
          <a:xfrm>
            <a:off x="693842" y="3284984"/>
            <a:ext cx="7694582" cy="1227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05471"/>
            <a:ext cx="8128000" cy="410105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involve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v.</a:t>
            </a:r>
            <a:r>
              <a:rPr lang="zh-CN" altLang="zh-CN" sz="2200" dirty="0">
                <a:solidFill>
                  <a:srgbClr val="000000"/>
                </a:solidFill>
                <a:latin typeface="Times New Roman" panose="02020603050405020304" pitchFamily="18" charset="0"/>
                <a:cs typeface="Times New Roman" panose="02020603050405020304" pitchFamily="18" charset="0"/>
              </a:rPr>
              <a:t>包含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需要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It </a:t>
            </a:r>
            <a:r>
              <a:rPr lang="en-US" altLang="zh-CN" sz="2200" b="1" dirty="0">
                <a:solidFill>
                  <a:srgbClr val="000000"/>
                </a:solidFill>
                <a:latin typeface="Times New Roman" panose="02020603050405020304" pitchFamily="18" charset="0"/>
                <a:cs typeface="Times New Roman" panose="02020603050405020304" pitchFamily="18" charset="0"/>
              </a:rPr>
              <a:t>involves</a:t>
            </a:r>
            <a:r>
              <a:rPr lang="en-US" altLang="zh-CN" sz="2200" dirty="0">
                <a:solidFill>
                  <a:srgbClr val="000000"/>
                </a:solidFill>
                <a:latin typeface="Times New Roman" panose="02020603050405020304" pitchFamily="18" charset="0"/>
                <a:cs typeface="Times New Roman" panose="02020603050405020304" pitchFamily="18" charset="0"/>
              </a:rPr>
              <a:t> doing very slow physical exercises to relax your mind and calm your body.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它需要做非常缓慢的体育锻炼</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以放松身心。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a:t>
            </a:r>
            <a:r>
              <a:rPr lang="en-US" altLang="zh-CN" sz="2200" dirty="0">
                <a:solidFill>
                  <a:srgbClr val="000000"/>
                </a:solidFill>
                <a:latin typeface="Times New Roman" panose="02020603050405020304" pitchFamily="18" charset="0"/>
                <a:cs typeface="Times New Roman" panose="02020603050405020304" pitchFamily="18" charset="0"/>
              </a:rPr>
              <a:t>involve</a:t>
            </a:r>
            <a:r>
              <a:rPr lang="zh-CN" altLang="zh-CN" sz="2200" dirty="0">
                <a:solidFill>
                  <a:srgbClr val="000000"/>
                </a:solidFill>
                <a:latin typeface="Times New Roman" panose="02020603050405020304" pitchFamily="18" charset="0"/>
                <a:cs typeface="Times New Roman" panose="02020603050405020304" pitchFamily="18" charset="0"/>
              </a:rPr>
              <a:t>是及物动词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包含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需要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后接动词时要用</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a:solidFill>
                  <a:srgbClr val="000000"/>
                </a:solidFill>
                <a:latin typeface="Times New Roman" panose="02020603050405020304" pitchFamily="18" charset="0"/>
                <a:cs typeface="Times New Roman" panose="02020603050405020304" pitchFamily="18" charset="0"/>
              </a:rPr>
              <a:t>ing</a:t>
            </a:r>
            <a:r>
              <a:rPr lang="zh-CN" altLang="zh-CN" sz="2200" dirty="0">
                <a:solidFill>
                  <a:srgbClr val="000000"/>
                </a:solidFill>
                <a:latin typeface="Times New Roman" panose="02020603050405020304" pitchFamily="18" charset="0"/>
                <a:cs typeface="Times New Roman" panose="02020603050405020304" pitchFamily="18" charset="0"/>
              </a:rPr>
              <a:t>形式。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At the </a:t>
            </a:r>
            <a:r>
              <a:rPr lang="en-US" altLang="zh-CN" sz="2200" dirty="0" err="1">
                <a:solidFill>
                  <a:srgbClr val="000000"/>
                </a:solidFill>
                <a:latin typeface="Times New Roman" panose="02020603050405020304" pitchFamily="18" charset="0"/>
                <a:cs typeface="Times New Roman" panose="02020603050405020304" pitchFamily="18" charset="0"/>
              </a:rPr>
              <a:t>centre,Danny</a:t>
            </a:r>
            <a:r>
              <a:rPr lang="en-US" altLang="zh-CN" sz="2200" dirty="0">
                <a:solidFill>
                  <a:srgbClr val="000000"/>
                </a:solidFill>
                <a:latin typeface="Times New Roman" panose="02020603050405020304" pitchFamily="18" charset="0"/>
                <a:cs typeface="Times New Roman" panose="02020603050405020304" pitchFamily="18" charset="0"/>
              </a:rPr>
              <a:t> was given the choice of three </a:t>
            </a:r>
            <a:r>
              <a:rPr lang="en-US" altLang="zh-CN" sz="2200" dirty="0" err="1">
                <a:solidFill>
                  <a:srgbClr val="000000"/>
                </a:solidFill>
                <a:latin typeface="Times New Roman" panose="02020603050405020304" pitchFamily="18" charset="0"/>
                <a:cs typeface="Times New Roman" panose="02020603050405020304" pitchFamily="18" charset="0"/>
              </a:rPr>
              <a:t>projects,one</a:t>
            </a:r>
            <a:r>
              <a:rPr lang="en-US" altLang="zh-CN" sz="2200" dirty="0">
                <a:solidFill>
                  <a:srgbClr val="000000"/>
                </a:solidFill>
                <a:latin typeface="Times New Roman" panose="02020603050405020304" pitchFamily="18" charset="0"/>
                <a:cs typeface="Times New Roman" panose="02020603050405020304" pitchFamily="18" charset="0"/>
              </a:rPr>
              <a:t> of which </a:t>
            </a:r>
            <a:r>
              <a:rPr lang="en-US" altLang="zh-CN" sz="2200" b="1" dirty="0">
                <a:solidFill>
                  <a:srgbClr val="000000"/>
                </a:solidFill>
                <a:latin typeface="Times New Roman" panose="02020603050405020304" pitchFamily="18" charset="0"/>
                <a:cs typeface="Times New Roman" panose="02020603050405020304" pitchFamily="18" charset="0"/>
              </a:rPr>
              <a:t>involved</a:t>
            </a:r>
            <a:r>
              <a:rPr lang="en-US" altLang="zh-CN" sz="2200" dirty="0">
                <a:solidFill>
                  <a:srgbClr val="000000"/>
                </a:solidFill>
                <a:latin typeface="Times New Roman" panose="02020603050405020304" pitchFamily="18" charset="0"/>
                <a:cs typeface="Times New Roman" panose="02020603050405020304" pitchFamily="18" charset="0"/>
              </a:rPr>
              <a:t> working with children.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在中心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丹尼得到了三项任务的选择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其中一项是与孩子们一起工作。</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687060" y="1202210"/>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107504" y="1700809"/>
          <a:ext cx="7056784" cy="3117912"/>
        </p:xfrm>
        <a:graphic>
          <a:graphicData uri="http://schemas.openxmlformats.org/presentationml/2006/ole">
            <mc:AlternateContent xmlns:mc="http://schemas.openxmlformats.org/markup-compatibility/2006">
              <mc:Choice xmlns:v="urn:schemas-microsoft-com:vml" Requires="v">
                <p:oleObj spid="_x0000_s8202" name="文档" r:id="rId7" imgW="3837305" imgH="1702435" progId="Word.Document.12">
                  <p:embed/>
                </p:oleObj>
              </mc:Choice>
              <mc:Fallback>
                <p:oleObj name="文档" r:id="rId7" imgW="3837305" imgH="1702435" progId="Word.Document.12">
                  <p:embed/>
                  <p:pic>
                    <p:nvPicPr>
                      <p:cNvPr id="0" name="对象 3"/>
                      <p:cNvPicPr/>
                      <p:nvPr/>
                    </p:nvPicPr>
                    <p:blipFill>
                      <a:blip r:embed="rId8"/>
                      <a:stretch>
                        <a:fillRect/>
                      </a:stretch>
                    </p:blipFill>
                    <p:spPr>
                      <a:xfrm>
                        <a:off x="107504" y="1700809"/>
                        <a:ext cx="7056784" cy="3117912"/>
                      </a:xfrm>
                      <a:prstGeom prst="rect">
                        <a:avLst/>
                      </a:prstGeom>
                    </p:spPr>
                  </p:pic>
                </p:oleObj>
              </mc:Fallback>
            </mc:AlternateContent>
          </a:graphicData>
        </a:graphic>
      </p:graphicFrame>
      <p:sp>
        <p:nvSpPr>
          <p:cNvPr id="8" name="矩形 7"/>
          <p:cNvSpPr>
            <a:spLocks noChangeAspect="1"/>
          </p:cNvSpPr>
          <p:nvPr/>
        </p:nvSpPr>
        <p:spPr>
          <a:xfrm>
            <a:off x="418083" y="4797152"/>
            <a:ext cx="8128000" cy="190366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000" dirty="0">
                <a:solidFill>
                  <a:srgbClr val="000000"/>
                </a:solidFill>
                <a:latin typeface="Times New Roman" panose="02020603050405020304" pitchFamily="18" charset="0"/>
                <a:cs typeface="Times New Roman" panose="02020603050405020304" pitchFamily="18" charset="0"/>
              </a:rPr>
              <a:t>He</a:t>
            </a:r>
            <a:r>
              <a:rPr lang="en-US" altLang="zh-CN" sz="20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000" b="1" dirty="0">
                <a:solidFill>
                  <a:srgbClr val="000000"/>
                </a:solidFill>
                <a:latin typeface="Times New Roman" panose="02020603050405020304" pitchFamily="18" charset="0"/>
                <a:cs typeface="Times New Roman" panose="02020603050405020304" pitchFamily="18" charset="0"/>
              </a:rPr>
              <a:t>s</a:t>
            </a:r>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1" dirty="0">
                <a:solidFill>
                  <a:srgbClr val="000000"/>
                </a:solidFill>
                <a:latin typeface="Times New Roman" panose="02020603050405020304" pitchFamily="18" charset="0"/>
                <a:cs typeface="Times New Roman" panose="02020603050405020304" pitchFamily="18" charset="0"/>
              </a:rPr>
              <a:t>involved</a:t>
            </a:r>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1" dirty="0">
                <a:solidFill>
                  <a:srgbClr val="000000"/>
                </a:solidFill>
                <a:latin typeface="Times New Roman" panose="02020603050405020304" pitchFamily="18" charset="0"/>
                <a:cs typeface="Times New Roman" panose="02020603050405020304" pitchFamily="18" charset="0"/>
              </a:rPr>
              <a:t>in</a:t>
            </a:r>
            <a:r>
              <a:rPr lang="en-US" altLang="zh-CN" sz="2000" dirty="0">
                <a:solidFill>
                  <a:srgbClr val="000000"/>
                </a:solidFill>
                <a:latin typeface="Times New Roman" panose="02020603050405020304" pitchFamily="18" charset="0"/>
                <a:cs typeface="Times New Roman" panose="02020603050405020304" pitchFamily="18" charset="0"/>
              </a:rPr>
              <a:t> the organization of a new club.</a:t>
            </a:r>
            <a:endParaRPr lang="zh-CN" altLang="zh-CN" sz="20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000" dirty="0">
                <a:solidFill>
                  <a:srgbClr val="000000"/>
                </a:solidFill>
                <a:latin typeface="Times New Roman" panose="02020603050405020304" pitchFamily="18" charset="0"/>
                <a:cs typeface="Times New Roman" panose="02020603050405020304" pitchFamily="18" charset="0"/>
              </a:rPr>
              <a:t>他参与了新俱乐部的组织工作。</a:t>
            </a:r>
            <a:endParaRPr lang="zh-CN" altLang="zh-CN" sz="20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000" dirty="0">
                <a:solidFill>
                  <a:srgbClr val="000000"/>
                </a:solidFill>
                <a:latin typeface="Times New Roman" panose="02020603050405020304" pitchFamily="18" charset="0"/>
                <a:cs typeface="Times New Roman" panose="02020603050405020304" pitchFamily="18" charset="0"/>
              </a:rPr>
              <a:t>Online voting becomes increasingly </a:t>
            </a:r>
            <a:r>
              <a:rPr lang="en-US" altLang="zh-CN" sz="2000" dirty="0" err="1">
                <a:solidFill>
                  <a:srgbClr val="000000"/>
                </a:solidFill>
                <a:latin typeface="Times New Roman" panose="02020603050405020304" pitchFamily="18" charset="0"/>
                <a:cs typeface="Times New Roman" panose="02020603050405020304" pitchFamily="18" charset="0"/>
              </a:rPr>
              <a:t>popular,and</a:t>
            </a:r>
            <a:r>
              <a:rPr lang="en-US" altLang="zh-CN" sz="2000" dirty="0">
                <a:solidFill>
                  <a:srgbClr val="000000"/>
                </a:solidFill>
                <a:latin typeface="Times New Roman" panose="02020603050405020304" pitchFamily="18" charset="0"/>
                <a:cs typeface="Times New Roman" panose="02020603050405020304" pitchFamily="18" charset="0"/>
              </a:rPr>
              <a:t> many competitions </a:t>
            </a:r>
            <a:r>
              <a:rPr lang="en-US" altLang="zh-CN" sz="2000" b="1" dirty="0">
                <a:solidFill>
                  <a:srgbClr val="000000"/>
                </a:solidFill>
                <a:latin typeface="Times New Roman" panose="02020603050405020304" pitchFamily="18" charset="0"/>
                <a:cs typeface="Times New Roman" panose="02020603050405020304" pitchFamily="18" charset="0"/>
              </a:rPr>
              <a:t>get</a:t>
            </a:r>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1" dirty="0">
                <a:solidFill>
                  <a:srgbClr val="000000"/>
                </a:solidFill>
                <a:latin typeface="Times New Roman" panose="02020603050405020304" pitchFamily="18" charset="0"/>
                <a:cs typeface="Times New Roman" panose="02020603050405020304" pitchFamily="18" charset="0"/>
              </a:rPr>
              <a:t>people</a:t>
            </a:r>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1" dirty="0">
                <a:solidFill>
                  <a:srgbClr val="000000"/>
                </a:solidFill>
                <a:latin typeface="Times New Roman" panose="02020603050405020304" pitchFamily="18" charset="0"/>
                <a:cs typeface="Times New Roman" panose="02020603050405020304" pitchFamily="18" charset="0"/>
              </a:rPr>
              <a:t>involved</a:t>
            </a:r>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b="1" dirty="0">
                <a:solidFill>
                  <a:srgbClr val="000000"/>
                </a:solidFill>
                <a:latin typeface="Times New Roman" panose="02020603050405020304" pitchFamily="18" charset="0"/>
                <a:cs typeface="Times New Roman" panose="02020603050405020304" pitchFamily="18" charset="0"/>
              </a:rPr>
              <a:t>in</a:t>
            </a:r>
            <a:r>
              <a:rPr lang="en-US" altLang="zh-CN" sz="2000" dirty="0">
                <a:solidFill>
                  <a:srgbClr val="000000"/>
                </a:solidFill>
                <a:latin typeface="Times New Roman" panose="02020603050405020304" pitchFamily="18" charset="0"/>
                <a:cs typeface="Times New Roman" panose="02020603050405020304" pitchFamily="18" charset="0"/>
              </a:rPr>
              <a:t> it.</a:t>
            </a:r>
            <a:endParaRPr lang="zh-CN" altLang="zh-CN" sz="20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000" dirty="0">
                <a:solidFill>
                  <a:srgbClr val="000000"/>
                </a:solidFill>
                <a:latin typeface="Times New Roman" panose="02020603050405020304" pitchFamily="18" charset="0"/>
                <a:cs typeface="Times New Roman" panose="02020603050405020304" pitchFamily="18" charset="0"/>
              </a:rPr>
              <a:t>网络投票变得越来越流行</a:t>
            </a:r>
            <a:r>
              <a:rPr lang="en-US" altLang="zh-CN" sz="2000" dirty="0">
                <a:solidFill>
                  <a:srgbClr val="000000"/>
                </a:solidFill>
                <a:latin typeface="Times New Roman" panose="02020603050405020304" pitchFamily="18" charset="0"/>
                <a:cs typeface="Times New Roman" panose="02020603050405020304" pitchFamily="18" charset="0"/>
              </a:rPr>
              <a:t>,</a:t>
            </a:r>
            <a:r>
              <a:rPr lang="zh-CN" altLang="zh-CN" sz="2000" dirty="0">
                <a:solidFill>
                  <a:srgbClr val="000000"/>
                </a:solidFill>
                <a:latin typeface="Times New Roman" panose="02020603050405020304" pitchFamily="18" charset="0"/>
                <a:cs typeface="Times New Roman" panose="02020603050405020304" pitchFamily="18" charset="0"/>
              </a:rPr>
              <a:t>许多竞赛让人们参与其中。</a:t>
            </a:r>
            <a:endParaRPr lang="zh-CN" altLang="zh-CN" sz="20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539546"/>
            <a:ext cx="8128000" cy="4319663"/>
            <a:chOff x="508000" y="1539546"/>
            <a:chExt cx="8128000" cy="4319663"/>
          </a:xfrm>
        </p:grpSpPr>
        <p:pic>
          <p:nvPicPr>
            <p:cNvPr id="2" name="图片 1"/>
            <p:cNvPicPr>
              <a:picLocks noChangeAspect="1"/>
            </p:cNvPicPr>
            <p:nvPr/>
          </p:nvPicPr>
          <p:blipFill>
            <a:blip r:embed="rId6" cstate="email"/>
            <a:stretch>
              <a:fillRect/>
            </a:stretch>
          </p:blipFill>
          <p:spPr>
            <a:xfrm>
              <a:off x="508000" y="1539546"/>
              <a:ext cx="8128000" cy="4032909"/>
            </a:xfrm>
            <a:prstGeom prst="rect">
              <a:avLst/>
            </a:prstGeom>
          </p:spPr>
        </p:pic>
        <p:pic>
          <p:nvPicPr>
            <p:cNvPr id="7" name="图片 6"/>
            <p:cNvPicPr>
              <a:picLocks noChangeAspect="1"/>
            </p:cNvPicPr>
            <p:nvPr/>
          </p:nvPicPr>
          <p:blipFill>
            <a:blip r:embed="rId7"/>
            <a:stretch>
              <a:fillRect/>
            </a:stretch>
          </p:blipFill>
          <p:spPr>
            <a:xfrm>
              <a:off x="528415" y="5562181"/>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8000" y="1231695"/>
            <a:ext cx="8128000" cy="4645577"/>
            <a:chOff x="508000" y="1145623"/>
            <a:chExt cx="8128000" cy="4645577"/>
          </a:xfrm>
        </p:grpSpPr>
        <p:pic>
          <p:nvPicPr>
            <p:cNvPr id="2" name="图片 1"/>
            <p:cNvPicPr>
              <a:picLocks noChangeAspect="1"/>
            </p:cNvPicPr>
            <p:nvPr/>
          </p:nvPicPr>
          <p:blipFill>
            <a:blip r:embed="rId6" cstate="email"/>
            <a:stretch>
              <a:fillRect/>
            </a:stretch>
          </p:blipFill>
          <p:spPr>
            <a:xfrm>
              <a:off x="508000" y="1320800"/>
              <a:ext cx="8128000" cy="4470400"/>
            </a:xfrm>
            <a:prstGeom prst="rect">
              <a:avLst/>
            </a:prstGeom>
          </p:spPr>
        </p:pic>
        <p:pic>
          <p:nvPicPr>
            <p:cNvPr id="7" name="图片 6"/>
            <p:cNvPicPr>
              <a:picLocks noChangeAspect="1"/>
            </p:cNvPicPr>
            <p:nvPr/>
          </p:nvPicPr>
          <p:blipFill>
            <a:blip r:embed="rId7"/>
            <a:stretch>
              <a:fillRect/>
            </a:stretch>
          </p:blipFill>
          <p:spPr>
            <a:xfrm flipV="1">
              <a:off x="532889" y="1145623"/>
              <a:ext cx="8056309" cy="247614"/>
            </a:xfrm>
            <a:prstGeom prst="rect">
              <a:avLst/>
            </a:prstGeom>
          </p:spPr>
        </p:pic>
      </p:grpSp>
      <p:sp>
        <p:nvSpPr>
          <p:cNvPr id="9" name="矩形 8"/>
          <p:cNvSpPr/>
          <p:nvPr/>
        </p:nvSpPr>
        <p:spPr>
          <a:xfrm>
            <a:off x="693842" y="4365104"/>
            <a:ext cx="7694582"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1607"/>
            <a:ext cx="8128000" cy="5298886"/>
          </a:xfrm>
          <a:prstGeom prst="rect">
            <a:avLst/>
          </a:prstGeom>
        </p:spPr>
        <p:txBody>
          <a:bodyPr>
            <a:spAutoFit/>
          </a:bodyPr>
          <a:lstStyle/>
          <a:p>
            <a:pPr indent="267970">
              <a:lnSpc>
                <a:spcPts val="29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master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大师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A great </a:t>
            </a:r>
            <a:r>
              <a:rPr lang="en-US" altLang="zh-CN" sz="2200" b="1">
                <a:solidFill>
                  <a:srgbClr val="000000"/>
                </a:solidFill>
                <a:latin typeface="Times New Roman" panose="02020603050405020304" pitchFamily="18" charset="0"/>
                <a:cs typeface="Times New Roman" panose="02020603050405020304" pitchFamily="18" charset="0"/>
              </a:rPr>
              <a:t>master</a:t>
            </a:r>
            <a:r>
              <a:rPr lang="en-US" altLang="zh-CN" sz="2200">
                <a:solidFill>
                  <a:srgbClr val="000000"/>
                </a:solidFill>
                <a:latin typeface="Times New Roman" panose="02020603050405020304" pitchFamily="18" charset="0"/>
                <a:cs typeface="Times New Roman" panose="02020603050405020304" pitchFamily="18" charset="0"/>
              </a:rPr>
              <a:t> of yoga.</a:t>
            </a:r>
            <a:r>
              <a:rPr lang="zh-CN" altLang="zh-CN" sz="2200">
                <a:solidFill>
                  <a:srgbClr val="000000"/>
                </a:solidFill>
                <a:latin typeface="Times New Roman" panose="02020603050405020304" pitchFamily="18" charset="0"/>
                <a:cs typeface="Times New Roman" panose="02020603050405020304" pitchFamily="18" charset="0"/>
              </a:rPr>
              <a:t>一位瑜伽大师。</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句中的</a:t>
            </a:r>
            <a:r>
              <a:rPr lang="en-US" altLang="zh-CN" sz="2200">
                <a:solidFill>
                  <a:srgbClr val="000000"/>
                </a:solidFill>
                <a:latin typeface="Times New Roman" panose="02020603050405020304" pitchFamily="18" charset="0"/>
                <a:cs typeface="Times New Roman" panose="02020603050405020304" pitchFamily="18" charset="0"/>
              </a:rPr>
              <a:t>master</a:t>
            </a:r>
            <a:r>
              <a:rPr lang="zh-CN" altLang="zh-CN" sz="2200">
                <a:solidFill>
                  <a:srgbClr val="000000"/>
                </a:solidFill>
                <a:latin typeface="Times New Roman" panose="02020603050405020304" pitchFamily="18" charset="0"/>
                <a:cs typeface="Times New Roman" panose="02020603050405020304" pitchFamily="18" charset="0"/>
              </a:rPr>
              <a:t>是名词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大师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As we all know,he is a </a:t>
            </a:r>
            <a:r>
              <a:rPr lang="en-US" altLang="zh-CN" sz="2200" b="1">
                <a:solidFill>
                  <a:srgbClr val="000000"/>
                </a:solidFill>
                <a:latin typeface="Times New Roman" panose="02020603050405020304" pitchFamily="18" charset="0"/>
                <a:cs typeface="Times New Roman" panose="02020603050405020304" pitchFamily="18" charset="0"/>
              </a:rPr>
              <a:t>master</a:t>
            </a:r>
            <a:r>
              <a:rPr lang="en-US" altLang="zh-CN" sz="2200">
                <a:solidFill>
                  <a:srgbClr val="000000"/>
                </a:solidFill>
                <a:latin typeface="Times New Roman" panose="02020603050405020304" pitchFamily="18" charset="0"/>
                <a:cs typeface="Times New Roman" panose="02020603050405020304" pitchFamily="18" charset="0"/>
              </a:rPr>
              <a:t> in literature.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我们都知道他是个文学大师。</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She has studied English for 40 years and now she is a </a:t>
            </a:r>
            <a:r>
              <a:rPr lang="en-US" altLang="zh-CN" sz="2200" b="1">
                <a:solidFill>
                  <a:srgbClr val="000000"/>
                </a:solidFill>
                <a:latin typeface="Times New Roman" panose="02020603050405020304" pitchFamily="18" charset="0"/>
                <a:cs typeface="Times New Roman" panose="02020603050405020304" pitchFamily="18" charset="0"/>
              </a:rPr>
              <a:t>master</a:t>
            </a:r>
            <a:r>
              <a:rPr lang="en-US" altLang="zh-CN" sz="2200">
                <a:solidFill>
                  <a:srgbClr val="000000"/>
                </a:solidFill>
                <a:latin typeface="Times New Roman" panose="02020603050405020304" pitchFamily="18" charset="0"/>
                <a:cs typeface="Times New Roman" panose="02020603050405020304" pitchFamily="18" charset="0"/>
              </a:rPr>
              <a:t> of the English language.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她研究英语</a:t>
            </a:r>
            <a:r>
              <a:rPr lang="en-US" altLang="zh-CN" sz="2200">
                <a:solidFill>
                  <a:srgbClr val="000000"/>
                </a:solidFill>
                <a:latin typeface="Times New Roman" panose="02020603050405020304" pitchFamily="18" charset="0"/>
                <a:cs typeface="Times New Roman" panose="02020603050405020304" pitchFamily="18" charset="0"/>
              </a:rPr>
              <a:t>40</a:t>
            </a:r>
            <a:r>
              <a:rPr lang="zh-CN" altLang="zh-CN" sz="2200">
                <a:solidFill>
                  <a:srgbClr val="000000"/>
                </a:solidFill>
                <a:latin typeface="Times New Roman" panose="02020603050405020304" pitchFamily="18" charset="0"/>
                <a:cs typeface="Times New Roman" panose="02020603050405020304" pitchFamily="18" charset="0"/>
              </a:rPr>
              <a:t>年了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现在是一位英语大师。</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master </a:t>
            </a:r>
            <a:r>
              <a:rPr lang="en-US" altLang="zh-CN" sz="2200" i="1">
                <a:solidFill>
                  <a:srgbClr val="000000"/>
                </a:solidFill>
                <a:latin typeface="Times New Roman" panose="02020603050405020304" pitchFamily="18" charset="0"/>
                <a:cs typeface="Times New Roman" panose="02020603050405020304" pitchFamily="18" charset="0"/>
              </a:rPr>
              <a:t>vt.</a:t>
            </a:r>
            <a:r>
              <a:rPr lang="zh-CN" altLang="zh-CN" sz="2200">
                <a:solidFill>
                  <a:srgbClr val="000000"/>
                </a:solidFill>
                <a:latin typeface="Times New Roman" panose="02020603050405020304" pitchFamily="18" charset="0"/>
                <a:cs typeface="Times New Roman" panose="02020603050405020304" pitchFamily="18" charset="0"/>
              </a:rPr>
              <a:t>控制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掌握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精通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Duff soon </a:t>
            </a:r>
            <a:r>
              <a:rPr lang="en-US" altLang="zh-CN" sz="2200" b="1">
                <a:solidFill>
                  <a:srgbClr val="000000"/>
                </a:solidFill>
                <a:latin typeface="Times New Roman" panose="02020603050405020304" pitchFamily="18" charset="0"/>
                <a:cs typeface="Times New Roman" panose="02020603050405020304" pitchFamily="18" charset="0"/>
              </a:rPr>
              <a:t>mastered</a:t>
            </a:r>
            <a:r>
              <a:rPr lang="en-US" altLang="zh-CN" sz="2200">
                <a:solidFill>
                  <a:srgbClr val="000000"/>
                </a:solidFill>
                <a:latin typeface="Times New Roman" panose="02020603050405020304" pitchFamily="18" charset="0"/>
                <a:cs typeface="Times New Roman" panose="02020603050405020304" pitchFamily="18" charset="0"/>
              </a:rPr>
              <a:t> the skills of radio production.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达夫很快掌握了广播节目制作的技能。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Mr Brown tried hard to </a:t>
            </a:r>
            <a:r>
              <a:rPr lang="en-US" altLang="zh-CN" sz="2200" b="1">
                <a:solidFill>
                  <a:srgbClr val="000000"/>
                </a:solidFill>
                <a:latin typeface="Times New Roman" panose="02020603050405020304" pitchFamily="18" charset="0"/>
                <a:cs typeface="Times New Roman" panose="02020603050405020304" pitchFamily="18" charset="0"/>
              </a:rPr>
              <a:t>master</a:t>
            </a:r>
            <a:r>
              <a:rPr lang="en-US" altLang="zh-CN" sz="2200">
                <a:solidFill>
                  <a:srgbClr val="000000"/>
                </a:solidFill>
                <a:latin typeface="Times New Roman" panose="02020603050405020304" pitchFamily="18" charset="0"/>
                <a:cs typeface="Times New Roman" panose="02020603050405020304" pitchFamily="18" charset="0"/>
              </a:rPr>
              <a:t> the situation.</a:t>
            </a:r>
            <a:r>
              <a:rPr lang="zh-CN" altLang="zh-CN" sz="2200">
                <a:solidFill>
                  <a:srgbClr val="000000"/>
                </a:solidFill>
                <a:latin typeface="Times New Roman" panose="02020603050405020304" pitchFamily="18" charset="0"/>
                <a:cs typeface="Times New Roman" panose="02020603050405020304" pitchFamily="18" charset="0"/>
              </a:rPr>
              <a:t>布朗先生尽力控制这个局面。</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06215"/>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知识体系图解</a:t>
            </a:r>
            <a:r>
              <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11175" y="1511121"/>
          <a:ext cx="8099425" cy="5562600"/>
        </p:xfrm>
        <a:graphic>
          <a:graphicData uri="http://schemas.openxmlformats.org/presentationml/2006/ole">
            <mc:AlternateContent xmlns:mc="http://schemas.openxmlformats.org/markup-compatibility/2006">
              <mc:Choice xmlns:v="urn:schemas-microsoft-com:vml" Requires="v">
                <p:oleObj spid="_x0000_s4106" name="文档" r:id="rId6" imgW="3965575" imgH="2719070" progId="Word.Document.12">
                  <p:embed/>
                </p:oleObj>
              </mc:Choice>
              <mc:Fallback>
                <p:oleObj name="文档" r:id="rId6" imgW="3965575" imgH="2719070" progId="Word.Document.12">
                  <p:embed/>
                  <p:pic>
                    <p:nvPicPr>
                      <p:cNvPr id="0" name="对象 2"/>
                      <p:cNvPicPr/>
                      <p:nvPr/>
                    </p:nvPicPr>
                    <p:blipFill>
                      <a:blip r:embed="rId7"/>
                      <a:stretch>
                        <a:fillRect/>
                      </a:stretch>
                    </p:blipFill>
                    <p:spPr>
                      <a:xfrm>
                        <a:off x="511175" y="1511121"/>
                        <a:ext cx="8099425" cy="5562600"/>
                      </a:xfrm>
                      <a:prstGeom prst="rect">
                        <a:avLst/>
                      </a:prstGeom>
                    </p:spPr>
                  </p:pic>
                </p:oleObj>
              </mc:Fallback>
            </mc:AlternateContent>
          </a:graphicData>
        </a:graphic>
      </p:graphicFrame>
      <p:sp>
        <p:nvSpPr>
          <p:cNvPr id="7" name="矩形 6"/>
          <p:cNvSpPr>
            <a:spLocks noChangeAspect="1"/>
          </p:cNvSpPr>
          <p:nvPr/>
        </p:nvSpPr>
        <p:spPr>
          <a:xfrm>
            <a:off x="1495593" y="1495167"/>
            <a:ext cx="74892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chart</a:t>
            </a:r>
            <a:endParaRPr lang="zh-CN" altLang="en-US" sz="2200"/>
          </a:p>
        </p:txBody>
      </p:sp>
      <p:sp>
        <p:nvSpPr>
          <p:cNvPr id="8" name="矩形 7"/>
          <p:cNvSpPr>
            <a:spLocks noChangeAspect="1"/>
          </p:cNvSpPr>
          <p:nvPr/>
        </p:nvSpPr>
        <p:spPr>
          <a:xfrm>
            <a:off x="1495593" y="1844824"/>
            <a:ext cx="74892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ideal</a:t>
            </a:r>
            <a:endParaRPr lang="zh-CN" altLang="en-US" sz="2200"/>
          </a:p>
        </p:txBody>
      </p:sp>
      <p:sp>
        <p:nvSpPr>
          <p:cNvPr id="9" name="矩形 8"/>
          <p:cNvSpPr>
            <a:spLocks noChangeAspect="1"/>
          </p:cNvSpPr>
          <p:nvPr/>
        </p:nvSpPr>
        <p:spPr>
          <a:xfrm>
            <a:off x="1495593" y="2204922"/>
            <a:ext cx="99899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display</a:t>
            </a:r>
            <a:endParaRPr lang="zh-CN" altLang="en-US" sz="2200"/>
          </a:p>
        </p:txBody>
      </p:sp>
      <p:sp>
        <p:nvSpPr>
          <p:cNvPr id="10" name="矩形 9"/>
          <p:cNvSpPr>
            <a:spLocks noChangeAspect="1"/>
          </p:cNvSpPr>
          <p:nvPr/>
        </p:nvSpPr>
        <p:spPr>
          <a:xfrm>
            <a:off x="1495593" y="2513483"/>
            <a:ext cx="107914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monitor</a:t>
            </a:r>
            <a:endParaRPr lang="zh-CN" altLang="en-US" sz="2200"/>
          </a:p>
        </p:txBody>
      </p:sp>
      <p:sp>
        <p:nvSpPr>
          <p:cNvPr id="11" name="矩形 10"/>
          <p:cNvSpPr>
            <a:spLocks noChangeAspect="1"/>
          </p:cNvSpPr>
          <p:nvPr/>
        </p:nvSpPr>
        <p:spPr>
          <a:xfrm>
            <a:off x="1495593" y="2844700"/>
            <a:ext cx="93647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setting</a:t>
            </a:r>
            <a:endParaRPr lang="zh-CN" altLang="en-US" sz="2200"/>
          </a:p>
        </p:txBody>
      </p:sp>
      <p:sp>
        <p:nvSpPr>
          <p:cNvPr id="12" name="矩形 11"/>
          <p:cNvSpPr>
            <a:spLocks noChangeAspect="1"/>
          </p:cNvSpPr>
          <p:nvPr/>
        </p:nvSpPr>
        <p:spPr>
          <a:xfrm>
            <a:off x="1495593" y="3153261"/>
            <a:ext cx="1327608"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adjustable</a:t>
            </a:r>
            <a:endParaRPr lang="zh-CN" altLang="en-US" sz="2200"/>
          </a:p>
        </p:txBody>
      </p:sp>
      <p:sp>
        <p:nvSpPr>
          <p:cNvPr id="13" name="矩形 12"/>
          <p:cNvSpPr>
            <a:spLocks noChangeAspect="1"/>
          </p:cNvSpPr>
          <p:nvPr/>
        </p:nvSpPr>
        <p:spPr>
          <a:xfrm>
            <a:off x="1495593" y="3549800"/>
            <a:ext cx="120257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available</a:t>
            </a:r>
            <a:endParaRPr lang="zh-CN" altLang="en-US" sz="2200"/>
          </a:p>
        </p:txBody>
      </p:sp>
      <p:sp>
        <p:nvSpPr>
          <p:cNvPr id="14" name="矩形 13"/>
          <p:cNvSpPr>
            <a:spLocks noChangeAspect="1"/>
          </p:cNvSpPr>
          <p:nvPr/>
        </p:nvSpPr>
        <p:spPr>
          <a:xfrm>
            <a:off x="1495593" y="3847062"/>
            <a:ext cx="65434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skip</a:t>
            </a:r>
            <a:endParaRPr lang="zh-CN" altLang="en-US" sz="2200"/>
          </a:p>
        </p:txBody>
      </p:sp>
      <p:sp>
        <p:nvSpPr>
          <p:cNvPr id="15" name="矩形 14"/>
          <p:cNvSpPr>
            <a:spLocks noChangeAspect="1"/>
          </p:cNvSpPr>
          <p:nvPr/>
        </p:nvSpPr>
        <p:spPr>
          <a:xfrm>
            <a:off x="1495593" y="4189578"/>
            <a:ext cx="104547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balance</a:t>
            </a:r>
            <a:endParaRPr lang="zh-CN" altLang="en-US" sz="2200"/>
          </a:p>
        </p:txBody>
      </p:sp>
      <p:sp>
        <p:nvSpPr>
          <p:cNvPr id="16" name="矩形 15"/>
          <p:cNvSpPr>
            <a:spLocks noChangeAspect="1"/>
          </p:cNvSpPr>
          <p:nvPr/>
        </p:nvSpPr>
        <p:spPr>
          <a:xfrm>
            <a:off x="1636657" y="4502243"/>
            <a:ext cx="54534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bar</a:t>
            </a:r>
            <a:endParaRPr lang="zh-CN" altLang="en-US" sz="2200"/>
          </a:p>
        </p:txBody>
      </p:sp>
      <p:sp>
        <p:nvSpPr>
          <p:cNvPr id="17" name="矩形 16"/>
          <p:cNvSpPr>
            <a:spLocks noChangeAspect="1"/>
          </p:cNvSpPr>
          <p:nvPr/>
        </p:nvSpPr>
        <p:spPr>
          <a:xfrm>
            <a:off x="1636657" y="4854614"/>
            <a:ext cx="82747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upper</a:t>
            </a:r>
            <a:endParaRPr lang="zh-CN" altLang="en-US" sz="2200"/>
          </a:p>
        </p:txBody>
      </p:sp>
      <p:sp>
        <p:nvSpPr>
          <p:cNvPr id="18" name="矩形 17"/>
          <p:cNvSpPr>
            <a:spLocks noChangeAspect="1"/>
          </p:cNvSpPr>
          <p:nvPr/>
        </p:nvSpPr>
        <p:spPr>
          <a:xfrm>
            <a:off x="1636657" y="5167279"/>
            <a:ext cx="73289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bone</a:t>
            </a:r>
            <a:endParaRPr lang="zh-CN" altLang="en-US" sz="2200"/>
          </a:p>
        </p:txBody>
      </p:sp>
      <p:sp>
        <p:nvSpPr>
          <p:cNvPr id="19" name="矩形 18"/>
          <p:cNvSpPr>
            <a:spLocks noChangeAspect="1"/>
          </p:cNvSpPr>
          <p:nvPr/>
        </p:nvSpPr>
        <p:spPr>
          <a:xfrm>
            <a:off x="1636657" y="5521840"/>
            <a:ext cx="103105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involve</a:t>
            </a:r>
            <a:endParaRPr lang="zh-CN" altLang="en-US" sz="2200"/>
          </a:p>
        </p:txBody>
      </p:sp>
      <p:sp>
        <p:nvSpPr>
          <p:cNvPr id="20" name="矩形 19"/>
          <p:cNvSpPr>
            <a:spLocks noChangeAspect="1"/>
          </p:cNvSpPr>
          <p:nvPr/>
        </p:nvSpPr>
        <p:spPr>
          <a:xfrm>
            <a:off x="1636657" y="5832315"/>
            <a:ext cx="1218603"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master</a:t>
            </a:r>
            <a:r>
              <a:rPr lang="zh-CN" altLang="en-US" sz="2200">
                <a:solidFill>
                  <a:srgbClr val="FF0000"/>
                </a:solidFill>
                <a:latin typeface="Times New Roman" panose="02020603050405020304" pitchFamily="18" charset="0"/>
              </a:rPr>
              <a:t>　</a:t>
            </a:r>
            <a:endParaRPr lang="zh-CN" altLang="en-US" sz="2200"/>
          </a:p>
        </p:txBody>
      </p:sp>
      <p:sp>
        <p:nvSpPr>
          <p:cNvPr id="21" name="矩形 20"/>
          <p:cNvSpPr>
            <a:spLocks noChangeAspect="1"/>
          </p:cNvSpPr>
          <p:nvPr/>
        </p:nvSpPr>
        <p:spPr>
          <a:xfrm>
            <a:off x="1636657" y="6237312"/>
            <a:ext cx="117051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response</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877455" y="1114470"/>
            <a:ext cx="7389091" cy="5468899"/>
          </a:xfrm>
          <a:prstGeom prst="rect">
            <a:avLst/>
          </a:prstGeom>
        </p:spPr>
      </p:pic>
      <p:sp>
        <p:nvSpPr>
          <p:cNvPr id="7" name="矩形 6"/>
          <p:cNvSpPr/>
          <p:nvPr/>
        </p:nvSpPr>
        <p:spPr>
          <a:xfrm>
            <a:off x="1008324" y="5342394"/>
            <a:ext cx="7127352" cy="1011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response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回答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回复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During the interview,listen carefully to each question and try to understand the main ideas within the interviewee</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a:t>
            </a:r>
            <a:r>
              <a:rPr lang="en-US" altLang="zh-CN" sz="2200" b="1">
                <a:solidFill>
                  <a:srgbClr val="000000"/>
                </a:solidFill>
                <a:latin typeface="Times New Roman" panose="02020603050405020304" pitchFamily="18" charset="0"/>
                <a:cs typeface="Times New Roman" panose="02020603050405020304" pitchFamily="18" charset="0"/>
              </a:rPr>
              <a:t>responses</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在采访过程中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仔细听每一个问题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试着理解受访者回答中的主要观点。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句中的</a:t>
            </a:r>
            <a:r>
              <a:rPr lang="en-US" altLang="zh-CN" sz="2200">
                <a:solidFill>
                  <a:srgbClr val="000000"/>
                </a:solidFill>
                <a:latin typeface="Times New Roman" panose="02020603050405020304" pitchFamily="18" charset="0"/>
                <a:cs typeface="Times New Roman" panose="02020603050405020304" pitchFamily="18" charset="0"/>
              </a:rPr>
              <a:t>response</a:t>
            </a:r>
            <a:r>
              <a:rPr lang="zh-CN" altLang="zh-CN" sz="2200">
                <a:solidFill>
                  <a:srgbClr val="000000"/>
                </a:solidFill>
                <a:latin typeface="Times New Roman" panose="02020603050405020304" pitchFamily="18" charset="0"/>
                <a:cs typeface="Times New Roman" panose="02020603050405020304" pitchFamily="18" charset="0"/>
              </a:rPr>
              <a:t>是可数名词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回答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回应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received an encouraging </a:t>
            </a:r>
            <a:r>
              <a:rPr lang="en-US" altLang="zh-CN" sz="2200" b="1">
                <a:solidFill>
                  <a:srgbClr val="000000"/>
                </a:solidFill>
                <a:latin typeface="Times New Roman" panose="02020603050405020304" pitchFamily="18" charset="0"/>
                <a:cs typeface="Times New Roman" panose="02020603050405020304" pitchFamily="18" charset="0"/>
              </a:rPr>
              <a:t>response</a:t>
            </a:r>
            <a:r>
              <a:rPr lang="en-US" altLang="zh-CN" sz="2200">
                <a:solidFill>
                  <a:srgbClr val="000000"/>
                </a:solidFill>
                <a:latin typeface="Times New Roman" panose="02020603050405020304" pitchFamily="18" charset="0"/>
                <a:cs typeface="Times New Roman" panose="02020603050405020304" pitchFamily="18" charset="0"/>
              </a:rPr>
              <a:t> to my advertisement.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我的广告宣传有了令人鼓舞的回应。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knocked on the door but there was no </a:t>
            </a:r>
            <a:r>
              <a:rPr lang="en-US" altLang="zh-CN" sz="2200" b="1">
                <a:solidFill>
                  <a:srgbClr val="000000"/>
                </a:solidFill>
                <a:latin typeface="Times New Roman" panose="02020603050405020304" pitchFamily="18" charset="0"/>
                <a:cs typeface="Times New Roman" panose="02020603050405020304" pitchFamily="18" charset="0"/>
              </a:rPr>
              <a:t>response</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我敲了门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可是没有回应。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269798"/>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always takes the lead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response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the government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call.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他总是带头响应政府的号召。</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When asked about the company</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future,the director </a:t>
            </a:r>
            <a:r>
              <a:rPr lang="en-US" altLang="zh-CN" sz="2200" b="1">
                <a:solidFill>
                  <a:srgbClr val="000000"/>
                </a:solidFill>
                <a:latin typeface="Times New Roman" panose="02020603050405020304" pitchFamily="18" charset="0"/>
                <a:cs typeface="Times New Roman" panose="02020603050405020304" pitchFamily="18" charset="0"/>
              </a:rPr>
              <a:t>responded</a:t>
            </a:r>
            <a:r>
              <a:rPr lang="en-US" altLang="zh-CN" sz="2200">
                <a:solidFill>
                  <a:srgbClr val="000000"/>
                </a:solidFill>
                <a:latin typeface="Times New Roman" panose="02020603050405020304" pitchFamily="18" charset="0"/>
                <a:cs typeface="Times New Roman" panose="02020603050405020304" pitchFamily="18" charset="0"/>
              </a:rPr>
              <a:t> that he remained optimistic.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当被问到公司的未来时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经理回答说他依然乐观。</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1116632" y="1740259"/>
          <a:ext cx="8128000" cy="2226482"/>
        </p:xfrm>
        <a:graphic>
          <a:graphicData uri="http://schemas.openxmlformats.org/presentationml/2006/ole">
            <mc:AlternateContent xmlns:mc="http://schemas.openxmlformats.org/markup-compatibility/2006">
              <mc:Choice xmlns:v="urn:schemas-microsoft-com:vml" Requires="v">
                <p:oleObj spid="_x0000_s9226" name="文档" r:id="rId7" imgW="3843020" imgH="1054100" progId="Word.Document.12">
                  <p:embed/>
                </p:oleObj>
              </mc:Choice>
              <mc:Fallback>
                <p:oleObj name="文档" r:id="rId7" imgW="3843020" imgH="1054100" progId="Word.Document.12">
                  <p:embed/>
                  <p:pic>
                    <p:nvPicPr>
                      <p:cNvPr id="0" name="对象 3"/>
                      <p:cNvPicPr/>
                      <p:nvPr/>
                    </p:nvPicPr>
                    <p:blipFill>
                      <a:blip r:embed="rId8"/>
                      <a:stretch>
                        <a:fillRect/>
                      </a:stretch>
                    </p:blipFill>
                    <p:spPr>
                      <a:xfrm>
                        <a:off x="-1116632" y="1740259"/>
                        <a:ext cx="8128000" cy="222648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508000" y="1114651"/>
            <a:ext cx="8128000" cy="5513523"/>
          </a:xfrm>
          <a:prstGeom prst="rect">
            <a:avLst/>
          </a:prstGeom>
        </p:spPr>
      </p:pic>
      <p:sp>
        <p:nvSpPr>
          <p:cNvPr id="7" name="矩形 6"/>
          <p:cNvSpPr/>
          <p:nvPr/>
        </p:nvSpPr>
        <p:spPr>
          <a:xfrm>
            <a:off x="693842" y="5661248"/>
            <a:ext cx="7694582" cy="651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重点句式</a:t>
            </a: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Whether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you’re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professional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athlete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keen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sportsperson</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DX</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Sports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Watch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ideal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choice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for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you.</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无论您是职业运动员还是热衷于体育的人</a:t>
            </a:r>
            <a:r>
              <a:rPr lang="en-US" altLang="zh-CN" sz="2200" dirty="0">
                <a:solidFill>
                  <a:srgbClr val="000000"/>
                </a:solidFill>
                <a:latin typeface="Times New Roman" panose="02020603050405020304" pitchFamily="18" charset="0"/>
                <a:cs typeface="Times New Roman" panose="02020603050405020304" pitchFamily="18" charset="0"/>
              </a:rPr>
              <a:t>,DX</a:t>
            </a:r>
            <a:r>
              <a:rPr lang="zh-CN" altLang="zh-CN" sz="2200" dirty="0">
                <a:solidFill>
                  <a:srgbClr val="000000"/>
                </a:solidFill>
                <a:latin typeface="Times New Roman" panose="02020603050405020304" pitchFamily="18" charset="0"/>
                <a:cs typeface="Times New Roman" panose="02020603050405020304" pitchFamily="18" charset="0"/>
              </a:rPr>
              <a:t>运动手表都是您理想的选择。</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whether...or...</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无论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还是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引导包含选择范围的让步状语从句。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shall </a:t>
            </a:r>
            <a:r>
              <a:rPr lang="en-US" altLang="zh-CN" sz="2200" dirty="0" err="1">
                <a:solidFill>
                  <a:srgbClr val="000000"/>
                </a:solidFill>
                <a:latin typeface="Times New Roman" panose="02020603050405020304" pitchFamily="18" charset="0"/>
                <a:cs typeface="Times New Roman" panose="02020603050405020304" pitchFamily="18" charset="0"/>
              </a:rPr>
              <a:t>go,</a:t>
            </a:r>
            <a:r>
              <a:rPr lang="en-US" altLang="zh-CN" sz="2200" b="1" dirty="0" err="1">
                <a:solidFill>
                  <a:srgbClr val="000000"/>
                </a:solidFill>
                <a:latin typeface="Times New Roman" panose="02020603050405020304" pitchFamily="18" charset="0"/>
                <a:cs typeface="Times New Roman" panose="02020603050405020304" pitchFamily="18" charset="0"/>
              </a:rPr>
              <a:t>whether</a:t>
            </a:r>
            <a:r>
              <a:rPr lang="en-US" altLang="zh-CN" sz="2200" dirty="0">
                <a:solidFill>
                  <a:srgbClr val="000000"/>
                </a:solidFill>
                <a:latin typeface="Times New Roman" panose="02020603050405020304" pitchFamily="18" charset="0"/>
                <a:cs typeface="Times New Roman" panose="02020603050405020304" pitchFamily="18" charset="0"/>
              </a:rPr>
              <a:t> you come with me </a:t>
            </a:r>
            <a:r>
              <a:rPr lang="en-US" altLang="zh-CN" sz="2200" b="1" dirty="0">
                <a:solidFill>
                  <a:srgbClr val="000000"/>
                </a:solidFill>
                <a:latin typeface="Times New Roman" panose="02020603050405020304" pitchFamily="18" charset="0"/>
                <a:cs typeface="Times New Roman" panose="02020603050405020304" pitchFamily="18" charset="0"/>
              </a:rPr>
              <a:t>or</a:t>
            </a:r>
            <a:r>
              <a:rPr lang="en-US" altLang="zh-CN" sz="2200" dirty="0">
                <a:solidFill>
                  <a:srgbClr val="000000"/>
                </a:solidFill>
                <a:latin typeface="Times New Roman" panose="02020603050405020304" pitchFamily="18" charset="0"/>
                <a:cs typeface="Times New Roman" panose="02020603050405020304" pitchFamily="18" charset="0"/>
              </a:rPr>
              <a:t> stay at home.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不论你来还是留在家中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我都要去。</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Whether</a:t>
            </a:r>
            <a:r>
              <a:rPr lang="en-US" altLang="zh-CN" sz="2200" dirty="0">
                <a:solidFill>
                  <a:srgbClr val="000000"/>
                </a:solidFill>
                <a:latin typeface="Times New Roman" panose="02020603050405020304" pitchFamily="18" charset="0"/>
                <a:cs typeface="Times New Roman" panose="02020603050405020304" pitchFamily="18" charset="0"/>
              </a:rPr>
              <a:t> she wins </a:t>
            </a:r>
            <a:r>
              <a:rPr lang="en-US" altLang="zh-CN" sz="2200" b="1" dirty="0">
                <a:solidFill>
                  <a:srgbClr val="000000"/>
                </a:solidFill>
                <a:latin typeface="Times New Roman" panose="02020603050405020304" pitchFamily="18" charset="0"/>
                <a:cs typeface="Times New Roman" panose="02020603050405020304" pitchFamily="18" charset="0"/>
              </a:rPr>
              <a:t>or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loses,this</a:t>
            </a:r>
            <a:r>
              <a:rPr lang="en-US" altLang="zh-CN" sz="2200" dirty="0">
                <a:solidFill>
                  <a:srgbClr val="000000"/>
                </a:solidFill>
                <a:latin typeface="Times New Roman" panose="02020603050405020304" pitchFamily="18" charset="0"/>
                <a:cs typeface="Times New Roman" panose="02020603050405020304" pitchFamily="18" charset="0"/>
              </a:rPr>
              <a:t> is her last chance.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不管是赢是输</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这都是她最后一次机会。</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508000" y="1107598"/>
            <a:ext cx="8128000" cy="5530940"/>
          </a:xfrm>
          <a:prstGeom prst="rect">
            <a:avLst/>
          </a:prstGeom>
        </p:spPr>
      </p:pic>
      <p:sp>
        <p:nvSpPr>
          <p:cNvPr id="7" name="矩形 6"/>
          <p:cNvSpPr/>
          <p:nvPr/>
        </p:nvSpPr>
        <p:spPr>
          <a:xfrm>
            <a:off x="693842" y="5157192"/>
            <a:ext cx="7694582"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重点语法</a:t>
            </a: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681641"/>
            <a:ext cx="8128000" cy="3748719"/>
          </a:xfrm>
          <a:prstGeom prst="rect">
            <a:avLst/>
          </a:prstGeom>
        </p:spPr>
        <p:txBody>
          <a:bodyPr>
            <a:spAutoFit/>
          </a:bodyPr>
          <a:lstStyle/>
          <a:p>
            <a:pPr algn="ct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动词不定式作定语和结果状语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一、动词不定式作定语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不定式作定语多和被修饰的名词具有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动宾关系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即被修饰的名词是不定式动作的承受者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如果不定式是不及物动词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就要在其后面加上相应的介词。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am </a:t>
            </a:r>
            <a:r>
              <a:rPr lang="en-US" altLang="zh-CN" sz="2200" dirty="0" err="1">
                <a:solidFill>
                  <a:srgbClr val="000000"/>
                </a:solidFill>
                <a:latin typeface="Times New Roman" panose="02020603050405020304" pitchFamily="18" charset="0"/>
                <a:cs typeface="Times New Roman" panose="02020603050405020304" pitchFamily="18" charset="0"/>
              </a:rPr>
              <a:t>hungry.Please</a:t>
            </a:r>
            <a:r>
              <a:rPr lang="en-US" altLang="zh-CN" sz="2200" dirty="0">
                <a:solidFill>
                  <a:srgbClr val="000000"/>
                </a:solidFill>
                <a:latin typeface="Times New Roman" panose="02020603050405020304" pitchFamily="18" charset="0"/>
                <a:cs typeface="Times New Roman" panose="02020603050405020304" pitchFamily="18" charset="0"/>
              </a:rPr>
              <a:t> give me something to eat.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我饿了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请给我些东西吃。</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Brown has something important to deal with at present.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目前布朗有重要的事情要处理。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79707"/>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当动词不定式与其所修饰的名称构成逻辑上的动宾关系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而该动词是不及物动词时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其后需要加上适当的介词构成动词短语。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nothing to worry about.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没有什么可担心的。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Please give me a piece of paper to write 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请给我一张纸用来写字。</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a:t>
            </a:r>
            <a:r>
              <a:rPr lang="en-US" altLang="zh-CN" sz="2200" dirty="0" err="1">
                <a:solidFill>
                  <a:srgbClr val="000000"/>
                </a:solidFill>
                <a:latin typeface="Times New Roman" panose="02020603050405020304" pitchFamily="18" charset="0"/>
                <a:cs typeface="Times New Roman" panose="02020603050405020304" pitchFamily="18" charset="0"/>
              </a:rPr>
              <a:t>last,first,second</a:t>
            </a:r>
            <a:r>
              <a:rPr lang="zh-CN" altLang="zh-CN" sz="2200" dirty="0">
                <a:solidFill>
                  <a:srgbClr val="000000"/>
                </a:solidFill>
                <a:latin typeface="Times New Roman" panose="02020603050405020304" pitchFamily="18" charset="0"/>
                <a:cs typeface="Times New Roman" panose="02020603050405020304" pitchFamily="18" charset="0"/>
              </a:rPr>
              <a:t>等表示顺序的词后一般要用动词不定式作定语。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Our manager was the last one to leave company yesterday.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我们经理昨天是最后一个离开公司的。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China is the third country in the world to send man into space.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中国是第三个把人送入太空的国家。</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5941"/>
            <a:ext cx="8128000" cy="456124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有些名词的同根词常跟动词不定式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因而它们也常跟不定式作定语。常见的有</a:t>
            </a:r>
            <a:r>
              <a:rPr lang="en-US" altLang="zh-CN" sz="2200" dirty="0">
                <a:solidFill>
                  <a:srgbClr val="000000"/>
                </a:solidFill>
                <a:latin typeface="Times New Roman" panose="02020603050405020304" pitchFamily="18" charset="0"/>
                <a:cs typeface="Times New Roman" panose="02020603050405020304" pitchFamily="18" charset="0"/>
              </a:rPr>
              <a:t>:</a:t>
            </a:r>
          </a:p>
          <a:p>
            <a:pPr indent="26797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endParaRPr lang="en-US" altLang="zh-CN" sz="2200" dirty="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made a promise to come tonight.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他答应今天晚上来。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have no plans to go there for a holiday.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我没有到那里去度假的计划。</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注意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当动词不定式所修饰的名词是不定式的承受者时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不定式既可以用主动形式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也可以用被动形式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但含义有所不同。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1971238"/>
            <a:ext cx="8128000" cy="110799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promise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plan</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attempt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offer</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decision</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refusal</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failure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ability</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chance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warning</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anxiety</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eagerness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willingness</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readiness</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513599"/>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Do you have anything to send?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你有要寄的东西吗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寄东西的执行者是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Do you have anything to be sent?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你有什么需要我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或别人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去寄的吗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动作的执行者是问话者或他人</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457977"/>
          <a:ext cx="8128000" cy="4196045"/>
        </p:xfrm>
        <a:graphic>
          <a:graphicData uri="http://schemas.openxmlformats.org/presentationml/2006/ole">
            <mc:AlternateContent xmlns:mc="http://schemas.openxmlformats.org/markup-compatibility/2006">
              <mc:Choice xmlns:v="urn:schemas-microsoft-com:vml" Requires="v">
                <p:oleObj spid="_x0000_s5130" name="文档" r:id="rId6" imgW="3965575" imgH="2045335" progId="Word.Document.12">
                  <p:embed/>
                </p:oleObj>
              </mc:Choice>
              <mc:Fallback>
                <p:oleObj name="文档" r:id="rId6" imgW="3965575" imgH="2045335" progId="Word.Document.12">
                  <p:embed/>
                  <p:pic>
                    <p:nvPicPr>
                      <p:cNvPr id="0" name="对象 1"/>
                      <p:cNvPicPr/>
                      <p:nvPr/>
                    </p:nvPicPr>
                    <p:blipFill>
                      <a:blip r:embed="rId7"/>
                      <a:stretch>
                        <a:fillRect/>
                      </a:stretch>
                    </p:blipFill>
                    <p:spPr>
                      <a:xfrm>
                        <a:off x="508000" y="1457977"/>
                        <a:ext cx="8128000" cy="4196045"/>
                      </a:xfrm>
                      <a:prstGeom prst="rect">
                        <a:avLst/>
                      </a:prstGeom>
                    </p:spPr>
                  </p:pic>
                </p:oleObj>
              </mc:Fallback>
            </mc:AlternateContent>
          </a:graphicData>
        </a:graphic>
      </p:graphicFrame>
      <p:sp>
        <p:nvSpPr>
          <p:cNvPr id="7" name="矩形 6"/>
          <p:cNvSpPr>
            <a:spLocks noChangeAspect="1"/>
          </p:cNvSpPr>
          <p:nvPr/>
        </p:nvSpPr>
        <p:spPr>
          <a:xfrm>
            <a:off x="3131840" y="1457977"/>
            <a:ext cx="336662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掌握</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的最新消息</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追踪</a:t>
            </a:r>
            <a:endParaRPr lang="zh-CN" altLang="en-US" sz="2200"/>
          </a:p>
        </p:txBody>
      </p:sp>
      <p:sp>
        <p:nvSpPr>
          <p:cNvPr id="8" name="矩形 7"/>
          <p:cNvSpPr>
            <a:spLocks noChangeAspect="1"/>
          </p:cNvSpPr>
          <p:nvPr/>
        </p:nvSpPr>
        <p:spPr>
          <a:xfrm>
            <a:off x="3275856" y="1795029"/>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订购</a:t>
            </a:r>
            <a:endParaRPr lang="zh-CN" altLang="en-US" sz="2200"/>
          </a:p>
        </p:txBody>
      </p:sp>
      <p:sp>
        <p:nvSpPr>
          <p:cNvPr id="9" name="矩形 8"/>
          <p:cNvSpPr>
            <a:spLocks noChangeAspect="1"/>
          </p:cNvSpPr>
          <p:nvPr/>
        </p:nvSpPr>
        <p:spPr>
          <a:xfrm>
            <a:off x="2879957" y="2157065"/>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数百万的　</a:t>
            </a:r>
            <a:endParaRPr lang="zh-CN" altLang="en-US" sz="2200"/>
          </a:p>
        </p:txBody>
      </p:sp>
      <p:sp>
        <p:nvSpPr>
          <p:cNvPr id="10" name="矩形 9"/>
          <p:cNvSpPr>
            <a:spLocks noChangeAspect="1"/>
          </p:cNvSpPr>
          <p:nvPr/>
        </p:nvSpPr>
        <p:spPr>
          <a:xfrm>
            <a:off x="2879957" y="2494117"/>
            <a:ext cx="18774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保持</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静止</a:t>
            </a:r>
            <a:endParaRPr lang="zh-CN" altLang="en-US" sz="2200"/>
          </a:p>
        </p:txBody>
      </p:sp>
      <p:sp>
        <p:nvSpPr>
          <p:cNvPr id="11" name="矩形 10"/>
          <p:cNvSpPr>
            <a:spLocks noChangeAspect="1"/>
          </p:cNvSpPr>
          <p:nvPr/>
        </p:nvSpPr>
        <p:spPr>
          <a:xfrm>
            <a:off x="2937716" y="2831169"/>
            <a:ext cx="18774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对</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有好处</a:t>
            </a:r>
            <a:endParaRPr lang="zh-CN" altLang="en-US" sz="2200"/>
          </a:p>
        </p:txBody>
      </p:sp>
      <p:sp>
        <p:nvSpPr>
          <p:cNvPr id="12" name="矩形 11"/>
          <p:cNvSpPr>
            <a:spLocks noChangeAspect="1"/>
          </p:cNvSpPr>
          <p:nvPr/>
        </p:nvSpPr>
        <p:spPr>
          <a:xfrm>
            <a:off x="3687352" y="3206455"/>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放松心情</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395536" y="1286767"/>
            <a:ext cx="8528496" cy="4154984"/>
          </a:xfrm>
          <a:prstGeom prst="rect">
            <a:avLst/>
          </a:prstGeom>
        </p:spPr>
        <p:txBody>
          <a:bodyPr wrap="square">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二、动词不定式作结果状语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动词不定式作结果状语时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通常用其基本形式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且总是出现在句末</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其逻辑主语就是句子的主语。结果状语常常只限于</a:t>
            </a:r>
            <a:r>
              <a:rPr lang="en-US" altLang="zh-CN" sz="2200" dirty="0">
                <a:solidFill>
                  <a:srgbClr val="000000"/>
                </a:solidFill>
                <a:latin typeface="Times New Roman" panose="02020603050405020304" pitchFamily="18" charset="0"/>
                <a:cs typeface="Times New Roman" panose="02020603050405020304" pitchFamily="18" charset="0"/>
              </a:rPr>
              <a:t>learn(</a:t>
            </a:r>
            <a:r>
              <a:rPr lang="zh-CN" altLang="zh-CN" sz="2200" dirty="0">
                <a:solidFill>
                  <a:srgbClr val="000000"/>
                </a:solidFill>
                <a:latin typeface="Times New Roman" panose="02020603050405020304" pitchFamily="18" charset="0"/>
                <a:cs typeface="Times New Roman" panose="02020603050405020304" pitchFamily="18" charset="0"/>
              </a:rPr>
              <a:t>得知</a:t>
            </a:r>
            <a:r>
              <a:rPr lang="en-US" altLang="zh-CN" sz="2200" dirty="0">
                <a:solidFill>
                  <a:srgbClr val="000000"/>
                </a:solidFill>
                <a:latin typeface="Times New Roman" panose="02020603050405020304" pitchFamily="18" charset="0"/>
                <a:cs typeface="Times New Roman" panose="02020603050405020304" pitchFamily="18" charset="0"/>
              </a:rPr>
              <a:t>),find(</a:t>
            </a:r>
            <a:r>
              <a:rPr lang="zh-CN" altLang="zh-CN" sz="2200" dirty="0">
                <a:solidFill>
                  <a:srgbClr val="000000"/>
                </a:solidFill>
                <a:latin typeface="Times New Roman" panose="02020603050405020304" pitchFamily="18" charset="0"/>
                <a:cs typeface="Times New Roman" panose="02020603050405020304" pitchFamily="18" charset="0"/>
              </a:rPr>
              <a:t>发现</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see,hear,to</a:t>
            </a:r>
            <a:r>
              <a:rPr lang="en-US" altLang="zh-CN" sz="2200" dirty="0">
                <a:solidFill>
                  <a:srgbClr val="000000"/>
                </a:solidFill>
                <a:latin typeface="Times New Roman" panose="02020603050405020304" pitchFamily="18" charset="0"/>
                <a:cs typeface="Times New Roman" panose="02020603050405020304" pitchFamily="18" charset="0"/>
              </a:rPr>
              <a:t> be </a:t>
            </a:r>
            <a:r>
              <a:rPr lang="en-US" altLang="zh-CN" sz="2200" dirty="0" err="1">
                <a:solidFill>
                  <a:srgbClr val="000000"/>
                </a:solidFill>
                <a:latin typeface="Times New Roman" panose="02020603050405020304" pitchFamily="18" charset="0"/>
                <a:cs typeface="Times New Roman" panose="02020603050405020304" pitchFamily="18" charset="0"/>
              </a:rPr>
              <a:t>told,make</a:t>
            </a:r>
            <a:r>
              <a:rPr lang="zh-CN" altLang="zh-CN" sz="2200" dirty="0">
                <a:solidFill>
                  <a:srgbClr val="000000"/>
                </a:solidFill>
                <a:latin typeface="Times New Roman" panose="02020603050405020304" pitchFamily="18" charset="0"/>
                <a:cs typeface="Times New Roman" panose="02020603050405020304" pitchFamily="18" charset="0"/>
              </a:rPr>
              <a:t>等具有界限含义的动词。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returned home to learn that his friend had just left.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他回到家后得知他的朋友刚离开。</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were so many people that I had to shout to be heard.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人太多了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我必须大声喊才能被听到。</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Dinosaurs have completely died out on the </a:t>
            </a:r>
            <a:r>
              <a:rPr lang="en-US" altLang="zh-CN" sz="2200" dirty="0" err="1">
                <a:solidFill>
                  <a:srgbClr val="000000"/>
                </a:solidFill>
                <a:latin typeface="Times New Roman" panose="02020603050405020304" pitchFamily="18" charset="0"/>
                <a:cs typeface="Times New Roman" panose="02020603050405020304" pitchFamily="18" charset="0"/>
              </a:rPr>
              <a:t>earth,never</a:t>
            </a:r>
            <a:r>
              <a:rPr lang="en-US" altLang="zh-CN" sz="2200" dirty="0">
                <a:solidFill>
                  <a:srgbClr val="000000"/>
                </a:solidFill>
                <a:latin typeface="Times New Roman" panose="02020603050405020304" pitchFamily="18" charset="0"/>
                <a:cs typeface="Times New Roman" panose="02020603050405020304" pitchFamily="18" charset="0"/>
              </a:rPr>
              <a:t> to be seen again.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恐龙已从地球上完全消失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再也见不到了。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33644"/>
            <a:ext cx="8128000" cy="492865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注意以下特殊结构</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(1)enough to do</a:t>
            </a:r>
            <a:r>
              <a:rPr lang="zh-CN" altLang="zh-CN" sz="2200">
                <a:solidFill>
                  <a:srgbClr val="000000"/>
                </a:solidFill>
                <a:latin typeface="Times New Roman" panose="02020603050405020304" pitchFamily="18" charset="0"/>
                <a:cs typeface="Times New Roman" panose="02020603050405020304" pitchFamily="18" charset="0"/>
              </a:rPr>
              <a:t>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hall is large enough to hold 3,000 people.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大厅足够大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能容纳</a:t>
            </a:r>
            <a:r>
              <a:rPr lang="en-US" altLang="zh-CN" sz="2200">
                <a:solidFill>
                  <a:srgbClr val="000000"/>
                </a:solidFill>
                <a:latin typeface="Times New Roman" panose="02020603050405020304" pitchFamily="18" charset="0"/>
                <a:cs typeface="Times New Roman" panose="02020603050405020304" pitchFamily="18" charset="0"/>
              </a:rPr>
              <a:t>3 000</a:t>
            </a:r>
            <a:r>
              <a:rPr lang="zh-CN" altLang="zh-CN" sz="2200">
                <a:solidFill>
                  <a:srgbClr val="000000"/>
                </a:solidFill>
                <a:latin typeface="Times New Roman" panose="02020603050405020304" pitchFamily="18" charset="0"/>
                <a:cs typeface="Times New Roman" panose="02020603050405020304" pitchFamily="18" charset="0"/>
              </a:rPr>
              <a:t>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didn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run fast enough to catch up with him.</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我跑得不够快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追不上他。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(2)only to do</a:t>
            </a:r>
            <a:r>
              <a:rPr lang="zh-CN" altLang="zh-CN" sz="2200">
                <a:solidFill>
                  <a:srgbClr val="000000"/>
                </a:solidFill>
                <a:latin typeface="Times New Roman" panose="02020603050405020304" pitchFamily="18" charset="0"/>
                <a:cs typeface="Times New Roman" panose="02020603050405020304" pitchFamily="18" charset="0"/>
              </a:rPr>
              <a:t>表示意外的结果</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hurried to the station,only to find the train had left.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他匆忙赶到车站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结果发现火车开走了。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went to the booking office in a hurry,only to be told the tickets had been sold out.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他匆匆忙忙地去售票处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结果被告知票已售罄。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(3)too...to do...</a:t>
            </a:r>
            <a:r>
              <a:rPr lang="zh-CN" altLang="zh-CN" sz="2200">
                <a:solidFill>
                  <a:srgbClr val="000000"/>
                </a:solidFill>
                <a:latin typeface="Times New Roman" panose="02020603050405020304" pitchFamily="18" charset="0"/>
                <a:cs typeface="Times New Roman" panose="02020603050405020304" pitchFamily="18" charset="0"/>
              </a:rPr>
              <a:t>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little girl is too tired to walk any farther.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小女孩太累了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走不动了。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was too excited to say a word.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我太激动了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一句话也说不出来。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(4)so as to do</a:t>
            </a:r>
            <a:r>
              <a:rPr lang="zh-CN" altLang="zh-CN" sz="2200">
                <a:solidFill>
                  <a:srgbClr val="000000"/>
                </a:solidFill>
                <a:latin typeface="Times New Roman" panose="02020603050405020304" pitchFamily="18" charset="0"/>
                <a:cs typeface="Times New Roman" panose="02020603050405020304" pitchFamily="18" charset="0"/>
              </a:rPr>
              <a:t>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shut the door so as not to be disturbed.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他把门关上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以免受到打扰。</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Would you be so kind as to tell me the way to the station?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你如此好心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请告诉我去车站的路好吗</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在某些情况下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动词不定式也可以直接在句中作结果状语。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lived to be a hundred years old.</a:t>
            </a:r>
            <a:r>
              <a:rPr lang="zh-CN" altLang="zh-CN" sz="2200">
                <a:solidFill>
                  <a:srgbClr val="000000"/>
                </a:solidFill>
                <a:latin typeface="Times New Roman" panose="02020603050405020304" pitchFamily="18" charset="0"/>
                <a:cs typeface="Times New Roman" panose="02020603050405020304" pitchFamily="18" charset="0"/>
              </a:rPr>
              <a:t>他活到了</a:t>
            </a:r>
            <a:r>
              <a:rPr lang="en-US" altLang="zh-CN" sz="2200">
                <a:solidFill>
                  <a:srgbClr val="000000"/>
                </a:solidFill>
                <a:latin typeface="Times New Roman" panose="02020603050405020304" pitchFamily="18" charset="0"/>
                <a:cs typeface="Times New Roman" panose="02020603050405020304" pitchFamily="18" charset="0"/>
              </a:rPr>
              <a:t>100</a:t>
            </a:r>
            <a:r>
              <a:rPr lang="zh-CN" altLang="zh-CN" sz="2200">
                <a:solidFill>
                  <a:srgbClr val="000000"/>
                </a:solidFill>
                <a:latin typeface="Times New Roman" panose="02020603050405020304" pitchFamily="18" charset="0"/>
                <a:cs typeface="Times New Roman" panose="02020603050405020304" pitchFamily="18" charset="0"/>
              </a:rPr>
              <a:t>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What have I done to excite you?</a:t>
            </a:r>
            <a:r>
              <a:rPr lang="zh-CN" altLang="zh-CN" sz="2200">
                <a:solidFill>
                  <a:srgbClr val="000000"/>
                </a:solidFill>
                <a:latin typeface="Times New Roman" panose="02020603050405020304" pitchFamily="18" charset="0"/>
                <a:cs typeface="Times New Roman" panose="02020603050405020304" pitchFamily="18" charset="0"/>
              </a:rPr>
              <a:t>我做了什么使你如此兴奋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随堂练习</a:t>
            </a:r>
          </a:p>
        </p:txBody>
      </p:sp>
      <p:sp>
        <p:nvSpPr>
          <p:cNvPr id="2" name="矩形 1"/>
          <p:cNvSpPr>
            <a:spLocks noChangeAspect="1"/>
          </p:cNvSpPr>
          <p:nvPr/>
        </p:nvSpPr>
        <p:spPr>
          <a:xfrm>
            <a:off x="508000" y="1135018"/>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用适当的介词填空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.Tai chi is a Chinese martial art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 long history.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with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.Many people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other countries come to China to learn martial arts every year.</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from</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.He fell in love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place the first time he came here.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with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.Can you tell me the reason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choosing Mount Tai as our destination? </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for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.Do you know the difference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these two words?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between</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78508"/>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完成句子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请你把你的新自行车借给我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好吗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Would you be so kind as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me your new bike?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 lend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冰很厚</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可以在上面步行。</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ice is thick enough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 walk 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他回到家中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发现他父亲回来了。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 He got home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that his father was back.</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 learn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wipe(down)">
                                      <p:cBhvr>
                                        <p:cTn id="1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999"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汤姆到达车站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却发现火车已经开走了。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Tom got to the station only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train had gone.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 find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他不够高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够不到书架顶上的书。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is not tall enough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books on the top of the shelf.</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 reach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3"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4"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释义匹配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.available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A.a</a:t>
            </a:r>
            <a:r>
              <a:rPr lang="en-US" altLang="zh-CN" sz="2200" dirty="0">
                <a:solidFill>
                  <a:srgbClr val="000000"/>
                </a:solidFill>
                <a:latin typeface="Times New Roman" panose="02020603050405020304" pitchFamily="18" charset="0"/>
                <a:cs typeface="Times New Roman" panose="02020603050405020304" pitchFamily="18" charset="0"/>
              </a:rPr>
              <a:t> person who is skilled at </a:t>
            </a:r>
            <a:r>
              <a:rPr lang="en-US" altLang="zh-CN" sz="2200" dirty="0" err="1">
                <a:solidFill>
                  <a:srgbClr val="000000"/>
                </a:solidFill>
                <a:latin typeface="Times New Roman" panose="02020603050405020304" pitchFamily="18" charset="0"/>
                <a:cs typeface="Times New Roman" panose="02020603050405020304" pitchFamily="18" charset="0"/>
              </a:rPr>
              <a:t>sth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.adjustable	B.to include or affect someone or something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.balance	</a:t>
            </a:r>
            <a:r>
              <a:rPr lang="en-US" altLang="zh-CN" sz="2200" dirty="0" err="1">
                <a:solidFill>
                  <a:srgbClr val="000000"/>
                </a:solidFill>
                <a:latin typeface="Times New Roman" panose="02020603050405020304" pitchFamily="18" charset="0"/>
                <a:cs typeface="Times New Roman" panose="02020603050405020304" pitchFamily="18" charset="0"/>
              </a:rPr>
              <a:t>C.a</a:t>
            </a:r>
            <a:r>
              <a:rPr lang="en-US" altLang="zh-CN" sz="2200" dirty="0">
                <a:solidFill>
                  <a:srgbClr val="000000"/>
                </a:solidFill>
                <a:latin typeface="Times New Roman" panose="02020603050405020304" pitchFamily="18" charset="0"/>
                <a:cs typeface="Times New Roman" panose="02020603050405020304" pitchFamily="18" charset="0"/>
              </a:rPr>
              <a:t> state in which all your weight is evenly spread so that you do not fall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.involve	</a:t>
            </a:r>
            <a:r>
              <a:rPr lang="en-US" altLang="zh-CN" sz="2200" dirty="0" err="1">
                <a:solidFill>
                  <a:srgbClr val="000000"/>
                </a:solidFill>
                <a:latin typeface="Times New Roman" panose="02020603050405020304" pitchFamily="18" charset="0"/>
                <a:cs typeface="Times New Roman" panose="02020603050405020304" pitchFamily="18" charset="0"/>
              </a:rPr>
              <a:t>D.able</a:t>
            </a:r>
            <a:r>
              <a:rPr lang="en-US" altLang="zh-CN" sz="2200" dirty="0">
                <a:solidFill>
                  <a:srgbClr val="000000"/>
                </a:solidFill>
                <a:latin typeface="Times New Roman" panose="02020603050405020304" pitchFamily="18" charset="0"/>
                <a:cs typeface="Times New Roman" panose="02020603050405020304" pitchFamily="18" charset="0"/>
              </a:rPr>
              <a:t> to be changed or moved to suit particular needs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.master		</a:t>
            </a:r>
            <a:r>
              <a:rPr lang="en-US" altLang="zh-CN" sz="2200" dirty="0" err="1">
                <a:solidFill>
                  <a:srgbClr val="000000"/>
                </a:solidFill>
                <a:latin typeface="Times New Roman" panose="02020603050405020304" pitchFamily="18" charset="0"/>
                <a:cs typeface="Times New Roman" panose="02020603050405020304" pitchFamily="18" charset="0"/>
              </a:rPr>
              <a:t>E.able</a:t>
            </a:r>
            <a:r>
              <a:rPr lang="en-US" altLang="zh-CN" sz="2200" dirty="0">
                <a:solidFill>
                  <a:srgbClr val="000000"/>
                </a:solidFill>
                <a:latin typeface="Times New Roman" panose="02020603050405020304" pitchFamily="18" charset="0"/>
                <a:cs typeface="Times New Roman" panose="02020603050405020304" pitchFamily="18" charset="0"/>
              </a:rPr>
              <a:t> to be </a:t>
            </a:r>
            <a:r>
              <a:rPr lang="en-US" altLang="zh-CN" sz="2200" dirty="0" err="1">
                <a:solidFill>
                  <a:srgbClr val="000000"/>
                </a:solidFill>
                <a:latin typeface="Times New Roman" panose="02020603050405020304" pitchFamily="18" charset="0"/>
                <a:cs typeface="Times New Roman" panose="02020603050405020304" pitchFamily="18" charset="0"/>
              </a:rPr>
              <a:t>obtained,used,or</a:t>
            </a:r>
            <a:r>
              <a:rPr lang="en-US" altLang="zh-CN" sz="2200" dirty="0">
                <a:solidFill>
                  <a:srgbClr val="000000"/>
                </a:solidFill>
                <a:latin typeface="Times New Roman" panose="02020603050405020304" pitchFamily="18" charset="0"/>
                <a:cs typeface="Times New Roman" panose="02020603050405020304" pitchFamily="18" charset="0"/>
              </a:rPr>
              <a:t> reached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2.D</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3.C</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4.B</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5.A</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.Our monitor is always the first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(get) to school every morning.</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.I can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go to the concert with you because I have a report</a:t>
            </a:r>
          </a:p>
          <a:p>
            <a:pPr>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(write).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.If you have a chance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(study) </a:t>
            </a:r>
            <a:r>
              <a:rPr lang="en-US" altLang="zh-CN" sz="2200" dirty="0" err="1">
                <a:solidFill>
                  <a:srgbClr val="000000"/>
                </a:solidFill>
                <a:latin typeface="Times New Roman" panose="02020603050405020304" pitchFamily="18" charset="0"/>
                <a:cs typeface="Times New Roman" panose="02020603050405020304" pitchFamily="18" charset="0"/>
              </a:rPr>
              <a:t>abroad,which</a:t>
            </a:r>
            <a:r>
              <a:rPr lang="en-US" altLang="zh-CN" sz="2200" dirty="0">
                <a:solidFill>
                  <a:srgbClr val="000000"/>
                </a:solidFill>
                <a:latin typeface="Times New Roman" panose="02020603050405020304" pitchFamily="18" charset="0"/>
                <a:cs typeface="Times New Roman" panose="02020603050405020304" pitchFamily="18" charset="0"/>
              </a:rPr>
              <a:t> country will you go to? </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.Can you tell me the best way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(learn) a foreign language? </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.You have an opportunity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(develop) a greater understanding of each other.</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4283968" y="1700808"/>
            <a:ext cx="1101584"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 get</a:t>
            </a:r>
            <a:r>
              <a:rPr lang="zh-CN" altLang="en-US" sz="2200">
                <a:solidFill>
                  <a:srgbClr val="FF0000"/>
                </a:solidFill>
                <a:latin typeface="Times New Roman" panose="02020603050405020304" pitchFamily="18" charset="0"/>
              </a:rPr>
              <a:t>　</a:t>
            </a:r>
            <a:endParaRPr lang="zh-CN" altLang="en-US" sz="2200"/>
          </a:p>
        </p:txBody>
      </p:sp>
      <p:sp>
        <p:nvSpPr>
          <p:cNvPr id="10" name="矩形 9"/>
          <p:cNvSpPr>
            <a:spLocks noChangeAspect="1"/>
          </p:cNvSpPr>
          <p:nvPr/>
        </p:nvSpPr>
        <p:spPr>
          <a:xfrm>
            <a:off x="646730" y="2852936"/>
            <a:ext cx="105509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 write</a:t>
            </a:r>
            <a:endParaRPr lang="zh-CN" altLang="en-US" sz="2200"/>
          </a:p>
        </p:txBody>
      </p:sp>
      <p:sp>
        <p:nvSpPr>
          <p:cNvPr id="11" name="矩形 10"/>
          <p:cNvSpPr>
            <a:spLocks noChangeAspect="1"/>
          </p:cNvSpPr>
          <p:nvPr/>
        </p:nvSpPr>
        <p:spPr>
          <a:xfrm>
            <a:off x="3255960" y="3284151"/>
            <a:ext cx="1085554"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 study</a:t>
            </a:r>
            <a:endParaRPr lang="zh-CN" altLang="en-US" sz="2200"/>
          </a:p>
        </p:txBody>
      </p:sp>
      <p:sp>
        <p:nvSpPr>
          <p:cNvPr id="12" name="矩形 11"/>
          <p:cNvSpPr>
            <a:spLocks noChangeAspect="1"/>
          </p:cNvSpPr>
          <p:nvPr/>
        </p:nvSpPr>
        <p:spPr>
          <a:xfrm>
            <a:off x="4139952" y="4080929"/>
            <a:ext cx="103906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 learn</a:t>
            </a:r>
            <a:endParaRPr lang="zh-CN" altLang="en-US" sz="2200"/>
          </a:p>
        </p:txBody>
      </p:sp>
      <p:sp>
        <p:nvSpPr>
          <p:cNvPr id="13" name="矩形 12"/>
          <p:cNvSpPr>
            <a:spLocks noChangeAspect="1"/>
          </p:cNvSpPr>
          <p:nvPr/>
        </p:nvSpPr>
        <p:spPr>
          <a:xfrm>
            <a:off x="3687969" y="4877707"/>
            <a:ext cx="136768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 develop</a:t>
            </a:r>
            <a:endParaRPr lang="zh-CN" altLang="en-US" sz="220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重点词汇</a:t>
            </a: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51715"/>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balance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平衡</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Using only a </a:t>
            </a:r>
            <a:r>
              <a:rPr lang="en-US" altLang="zh-CN" sz="2200" dirty="0" err="1">
                <a:solidFill>
                  <a:srgbClr val="000000"/>
                </a:solidFill>
                <a:latin typeface="Times New Roman" panose="02020603050405020304" pitchFamily="18" charset="0"/>
                <a:cs typeface="Times New Roman" panose="02020603050405020304" pitchFamily="18" charset="0"/>
              </a:rPr>
              <a:t>rope,you</a:t>
            </a:r>
            <a:r>
              <a:rPr lang="en-US" altLang="zh-CN" sz="2200" dirty="0">
                <a:solidFill>
                  <a:srgbClr val="000000"/>
                </a:solidFill>
                <a:latin typeface="Times New Roman" panose="02020603050405020304" pitchFamily="18" charset="0"/>
                <a:cs typeface="Times New Roman" panose="02020603050405020304" pitchFamily="18" charset="0"/>
              </a:rPr>
              <a:t> can develop your footwork and </a:t>
            </a:r>
            <a:r>
              <a:rPr lang="en-US" altLang="zh-CN" sz="2200" b="1" dirty="0">
                <a:solidFill>
                  <a:srgbClr val="000000"/>
                </a:solidFill>
                <a:latin typeface="Times New Roman" panose="02020603050405020304" pitchFamily="18" charset="0"/>
                <a:cs typeface="Times New Roman" panose="02020603050405020304" pitchFamily="18" charset="0"/>
              </a:rPr>
              <a:t>balance</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只需一根绳子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就可以训练你的脚步动作和平衡。</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balance</a:t>
            </a:r>
            <a:r>
              <a:rPr lang="zh-CN" altLang="zh-CN" sz="2200" dirty="0">
                <a:solidFill>
                  <a:srgbClr val="000000"/>
                </a:solidFill>
                <a:latin typeface="Times New Roman" panose="02020603050405020304" pitchFamily="18" charset="0"/>
                <a:cs typeface="Times New Roman" panose="02020603050405020304" pitchFamily="18" charset="0"/>
              </a:rPr>
              <a:t>是名词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平衡</a:t>
            </a:r>
            <a:r>
              <a:rPr lang="en-US" altLang="zh-CN" sz="2200" dirty="0">
                <a:solidFill>
                  <a:srgbClr val="000000"/>
                </a:solidFill>
                <a:latin typeface="Times New Roman" panose="02020603050405020304" pitchFamily="18" charset="0"/>
                <a:cs typeface="Times New Roman" panose="02020603050405020304" pitchFamily="18" charset="0"/>
              </a:rPr>
              <a:t>”,balance</a:t>
            </a:r>
            <a:r>
              <a:rPr lang="zh-CN" altLang="zh-CN" sz="2200" dirty="0">
                <a:solidFill>
                  <a:srgbClr val="000000"/>
                </a:solidFill>
                <a:latin typeface="Times New Roman" panose="02020603050405020304" pitchFamily="18" charset="0"/>
                <a:cs typeface="Times New Roman" panose="02020603050405020304" pitchFamily="18" charset="0"/>
              </a:rPr>
              <a:t>也可作及物动词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使平衡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When he was running after his </a:t>
            </a:r>
            <a:r>
              <a:rPr lang="en-US" altLang="zh-CN" sz="2200" dirty="0" err="1">
                <a:solidFill>
                  <a:srgbClr val="000000"/>
                </a:solidFill>
                <a:latin typeface="Times New Roman" panose="02020603050405020304" pitchFamily="18" charset="0"/>
                <a:cs typeface="Times New Roman" panose="02020603050405020304" pitchFamily="18" charset="0"/>
              </a:rPr>
              <a:t>brother,the</a:t>
            </a:r>
            <a:r>
              <a:rPr lang="en-US" altLang="zh-CN" sz="2200" dirty="0">
                <a:solidFill>
                  <a:srgbClr val="000000"/>
                </a:solidFill>
                <a:latin typeface="Times New Roman" panose="02020603050405020304" pitchFamily="18" charset="0"/>
                <a:cs typeface="Times New Roman" panose="02020603050405020304" pitchFamily="18" charset="0"/>
              </a:rPr>
              <a:t> boy lost his </a:t>
            </a:r>
            <a:r>
              <a:rPr lang="en-US" altLang="zh-CN" sz="2200" b="1" dirty="0">
                <a:solidFill>
                  <a:srgbClr val="000000"/>
                </a:solidFill>
                <a:latin typeface="Times New Roman" panose="02020603050405020304" pitchFamily="18" charset="0"/>
                <a:cs typeface="Times New Roman" panose="02020603050405020304" pitchFamily="18" charset="0"/>
              </a:rPr>
              <a:t>balance</a:t>
            </a:r>
            <a:r>
              <a:rPr lang="en-US" altLang="zh-CN" sz="2200" dirty="0">
                <a:solidFill>
                  <a:srgbClr val="000000"/>
                </a:solidFill>
                <a:latin typeface="Times New Roman" panose="02020603050405020304" pitchFamily="18" charset="0"/>
                <a:cs typeface="Times New Roman" panose="02020603050405020304" pitchFamily="18" charset="0"/>
              </a:rPr>
              <a:t> and had a bad fall.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当这个男孩追赶哥哥的时候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他失去了平衡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重重地摔了一跤。</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You have to </a:t>
            </a:r>
            <a:r>
              <a:rPr lang="en-US" altLang="zh-CN" sz="2200" b="1" dirty="0">
                <a:solidFill>
                  <a:srgbClr val="000000"/>
                </a:solidFill>
                <a:latin typeface="Times New Roman" panose="02020603050405020304" pitchFamily="18" charset="0"/>
                <a:cs typeface="Times New Roman" panose="02020603050405020304" pitchFamily="18" charset="0"/>
              </a:rPr>
              <a:t>balance</a:t>
            </a:r>
            <a:r>
              <a:rPr lang="en-US" altLang="zh-CN" sz="2200" dirty="0">
                <a:solidFill>
                  <a:srgbClr val="000000"/>
                </a:solidFill>
                <a:latin typeface="Times New Roman" panose="02020603050405020304" pitchFamily="18" charset="0"/>
                <a:cs typeface="Times New Roman" panose="02020603050405020304" pitchFamily="18" charset="0"/>
              </a:rPr>
              <a:t> the advantages of living in a big city against the disadvantages.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你必须权衡住在大城市的利与弊。</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M24.eps" descr="id:2147497222;FounderCES"/>
          <p:cNvPicPr/>
          <p:nvPr/>
        </p:nvPicPr>
        <p:blipFill>
          <a:blip r:embed="rId6" cstate="email"/>
          <a:stretch>
            <a:fillRect/>
          </a:stretch>
        </p:blipFill>
        <p:spPr>
          <a:xfrm>
            <a:off x="6627827" y="5335612"/>
            <a:ext cx="1472565" cy="901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6"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39829"/>
            <a:ext cx="2225289" cy="458202"/>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38944" y="1998031"/>
          <a:ext cx="8128000" cy="3591209"/>
        </p:xfrm>
        <a:graphic>
          <a:graphicData uri="http://schemas.openxmlformats.org/presentationml/2006/ole">
            <mc:AlternateContent xmlns:mc="http://schemas.openxmlformats.org/markup-compatibility/2006">
              <mc:Choice xmlns:v="urn:schemas-microsoft-com:vml" Requires="v">
                <p:oleObj spid="_x0000_s6154" name="文档" r:id="rId7" imgW="3843020" imgH="1697990" progId="Word.Document.12">
                  <p:embed/>
                </p:oleObj>
              </mc:Choice>
              <mc:Fallback>
                <p:oleObj name="文档" r:id="rId7" imgW="3843020" imgH="1697990" progId="Word.Document.12">
                  <p:embed/>
                  <p:pic>
                    <p:nvPicPr>
                      <p:cNvPr id="0" name="对象 2"/>
                      <p:cNvPicPr/>
                      <p:nvPr/>
                    </p:nvPicPr>
                    <p:blipFill>
                      <a:blip r:embed="rId8"/>
                      <a:stretch>
                        <a:fillRect/>
                      </a:stretch>
                    </p:blipFill>
                    <p:spPr>
                      <a:xfrm>
                        <a:off x="-238944" y="1998031"/>
                        <a:ext cx="8128000" cy="3591209"/>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little girl tried to keep herself </a:t>
            </a:r>
            <a:r>
              <a:rPr lang="en-US" altLang="zh-CN" sz="2200" b="1" dirty="0">
                <a:solidFill>
                  <a:srgbClr val="000000"/>
                </a:solidFill>
                <a:latin typeface="Times New Roman" panose="02020603050405020304" pitchFamily="18" charset="0"/>
                <a:cs typeface="Times New Roman" panose="02020603050405020304" pitchFamily="18" charset="0"/>
              </a:rPr>
              <a:t>balanced</a:t>
            </a:r>
            <a:r>
              <a:rPr lang="en-US" altLang="zh-CN" sz="2200" dirty="0">
                <a:solidFill>
                  <a:srgbClr val="000000"/>
                </a:solidFill>
                <a:latin typeface="Times New Roman" panose="02020603050405020304" pitchFamily="18" charset="0"/>
                <a:cs typeface="Times New Roman" panose="02020603050405020304" pitchFamily="18" charset="0"/>
              </a:rPr>
              <a:t> on the </a:t>
            </a:r>
            <a:r>
              <a:rPr lang="en-US" altLang="zh-CN" sz="2200" b="1" dirty="0" err="1">
                <a:solidFill>
                  <a:srgbClr val="000000"/>
                </a:solidFill>
                <a:latin typeface="Times New Roman" panose="02020603050405020304" pitchFamily="18" charset="0"/>
                <a:cs typeface="Times New Roman" panose="02020603050405020304" pitchFamily="18" charset="0"/>
              </a:rPr>
              <a:t>balance</a:t>
            </a:r>
            <a:r>
              <a:rPr lang="en-US" altLang="zh-CN" sz="2200" dirty="0" err="1">
                <a:solidFill>
                  <a:srgbClr val="000000"/>
                </a:solidFill>
                <a:latin typeface="Times New Roman" panose="02020603050405020304" pitchFamily="18" charset="0"/>
                <a:cs typeface="Times New Roman" panose="02020603050405020304" pitchFamily="18" charset="0"/>
              </a:rPr>
              <a:t>,but</a:t>
            </a:r>
            <a:r>
              <a:rPr lang="en-US" altLang="zh-CN" sz="2200" dirty="0">
                <a:solidFill>
                  <a:srgbClr val="000000"/>
                </a:solidFill>
                <a:latin typeface="Times New Roman" panose="02020603050405020304" pitchFamily="18" charset="0"/>
                <a:cs typeface="Times New Roman" panose="02020603050405020304" pitchFamily="18" charset="0"/>
              </a:rPr>
              <a:t> she lost her </a:t>
            </a:r>
            <a:r>
              <a:rPr lang="en-US" altLang="zh-CN" sz="2200" b="1" dirty="0">
                <a:solidFill>
                  <a:srgbClr val="000000"/>
                </a:solidFill>
                <a:latin typeface="Times New Roman" panose="02020603050405020304" pitchFamily="18" charset="0"/>
                <a:cs typeface="Times New Roman" panose="02020603050405020304" pitchFamily="18" charset="0"/>
              </a:rPr>
              <a:t>balance</a:t>
            </a:r>
            <a:r>
              <a:rPr lang="en-US" altLang="zh-CN" sz="2200" dirty="0">
                <a:solidFill>
                  <a:srgbClr val="000000"/>
                </a:solidFill>
                <a:latin typeface="Times New Roman" panose="02020603050405020304" pitchFamily="18" charset="0"/>
                <a:cs typeface="Times New Roman" panose="02020603050405020304" pitchFamily="18" charset="0"/>
              </a:rPr>
              <a:t> and fell to the ground.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小女孩试图在平衡木上保持平衡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但是她失去了平衡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摔到了地上。</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【佳句写作】</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Finding and </a:t>
            </a:r>
            <a:r>
              <a:rPr lang="en-US" altLang="zh-CN" sz="2200" b="1" dirty="0">
                <a:solidFill>
                  <a:srgbClr val="000000"/>
                </a:solidFill>
                <a:latin typeface="Times New Roman" panose="02020603050405020304" pitchFamily="18" charset="0"/>
                <a:cs typeface="Times New Roman" panose="02020603050405020304" pitchFamily="18" charset="0"/>
              </a:rPr>
              <a:t>keeping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right </a:t>
            </a:r>
            <a:r>
              <a:rPr lang="en-US" altLang="zh-CN" sz="2200" b="1" dirty="0">
                <a:solidFill>
                  <a:srgbClr val="000000"/>
                </a:solidFill>
                <a:latin typeface="Times New Roman" panose="02020603050405020304" pitchFamily="18" charset="0"/>
                <a:cs typeface="Times New Roman" panose="02020603050405020304" pitchFamily="18" charset="0"/>
              </a:rPr>
              <a:t>balance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between</a:t>
            </a:r>
            <a:r>
              <a:rPr lang="en-US" altLang="zh-CN" sz="2200" dirty="0">
                <a:solidFill>
                  <a:srgbClr val="000000"/>
                </a:solidFill>
                <a:latin typeface="Times New Roman" panose="02020603050405020304" pitchFamily="18" charset="0"/>
                <a:cs typeface="Times New Roman" panose="02020603050405020304" pitchFamily="18" charset="0"/>
              </a:rPr>
              <a:t> progress </a:t>
            </a:r>
            <a:r>
              <a:rPr lang="en-US" altLang="zh-CN" sz="2200" b="1" dirty="0">
                <a:solidFill>
                  <a:srgbClr val="000000"/>
                </a:solidFill>
                <a:latin typeface="Times New Roman" panose="02020603050405020304" pitchFamily="18" charset="0"/>
                <a:cs typeface="Times New Roman" panose="02020603050405020304" pitchFamily="18" charset="0"/>
              </a:rPr>
              <a:t>and</a:t>
            </a:r>
            <a:r>
              <a:rPr lang="en-US" altLang="zh-CN" sz="2200" dirty="0">
                <a:solidFill>
                  <a:srgbClr val="000000"/>
                </a:solidFill>
                <a:latin typeface="Times New Roman" panose="02020603050405020304" pitchFamily="18" charset="0"/>
                <a:cs typeface="Times New Roman" panose="02020603050405020304" pitchFamily="18" charset="0"/>
              </a:rPr>
              <a:t> the protection of cultural sites can be a big challenge.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在进步和保护文化遗址之间找到和保持适当的平衡可能是一个巨大的挑战。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4507999"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508000" y="1098738"/>
            <a:ext cx="8128000" cy="5498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Template>
  <TotalTime>0</TotalTime>
  <Words>2126</Words>
  <Application>Microsoft Office PowerPoint</Application>
  <PresentationFormat>全屏显示(4:3)</PresentationFormat>
  <Paragraphs>357</Paragraphs>
  <Slides>35</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5" baseType="lpstr">
      <vt:lpstr>NEU-BZ-S92</vt:lpstr>
      <vt:lpstr>方正书宋_GBK</vt:lpstr>
      <vt:lpstr>黑体</vt:lpstr>
      <vt:lpstr>宋体</vt:lpstr>
      <vt:lpstr>微软雅黑</vt:lpstr>
      <vt:lpstr>Arial</vt:lpstr>
      <vt:lpstr>Calibri</vt:lpstr>
      <vt:lpstr>Times New Roman</vt:lpstr>
      <vt:lpstr>WWW.2PPT.COM
</vt:lpstr>
      <vt:lpstr>文档</vt:lpstr>
      <vt:lpstr>Section B　Using language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2019-08-22T01:06:00Z</dcterms:created>
  <dcterms:modified xsi:type="dcterms:W3CDTF">2023-01-17T00:13:53Z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56221980018D414997FC2675B120AE2A</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