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313" r:id="rId2"/>
    <p:sldId id="314" r:id="rId3"/>
    <p:sldId id="258" r:id="rId4"/>
    <p:sldId id="260" r:id="rId5"/>
    <p:sldId id="261" r:id="rId6"/>
    <p:sldId id="305" r:id="rId7"/>
    <p:sldId id="307" r:id="rId8"/>
    <p:sldId id="308" r:id="rId9"/>
    <p:sldId id="269" r:id="rId10"/>
    <p:sldId id="309" r:id="rId11"/>
    <p:sldId id="310" r:id="rId12"/>
    <p:sldId id="315" r:id="rId13"/>
    <p:sldId id="316" r:id="rId14"/>
    <p:sldId id="317" r:id="rId15"/>
    <p:sldId id="318" r:id="rId16"/>
    <p:sldId id="319" r:id="rId17"/>
    <p:sldId id="320" r:id="rId18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887"/>
    <a:srgbClr val="FFF357"/>
    <a:srgbClr val="31732A"/>
    <a:srgbClr val="2F7029"/>
    <a:srgbClr val="9ECA77"/>
    <a:srgbClr val="45A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77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861E-AD34-49BB-BB3B-3E7AF4968B0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A570E-A12E-48E3-82E6-EE1895FADC6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A570E-A12E-48E3-82E6-EE1895FADC6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EE90-38DF-4CEB-AB36-F2E843FD36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EC26-146D-4E3A-B019-06985E6689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8588-D088-4870-B03F-98880263F6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0B02-530C-4C03-A0D9-FC14A18367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E2947-10C9-4A23-A0FB-811946CCF72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7DD3-C0B7-4291-889B-EC72C2A415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5B213-565B-460E-88F9-BCF0893531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10D5-F006-4571-998E-6262B08EA4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15A6-069A-4937-83AF-613983504C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ECF7-08CE-43A0-8B07-67D18F7F4E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28BD-52CC-4AD2-AB41-F716DFF2CF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AF44-64BF-4CCD-B329-4BF3E729A1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92D6-280E-4B4E-AFE3-81388AF83E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577A-FA7A-4AD1-906A-50B13902F8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034A-3045-4BF9-B693-3C0D85C3852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E1DC-5199-408C-9E28-35389A714A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5CED3-BD47-4E73-A253-0F88AC781C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F119-BF45-4501-A979-F09C24C450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73184-8BDC-4F5A-9995-A039ECDBBC7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ECFB-D47C-480D-89BF-EBD691BD77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C6FB-3387-4474-BFF4-ED0753CDFE4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5C1D-ECA8-4214-8E71-AC67CC5D9C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B81B38-D3FF-4476-8895-4919FD6ED7D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A9ECA6-3330-446A-8376-0093E2381F8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9.wmf"/><Relationship Id="rId3" Type="http://schemas.openxmlformats.org/officeDocument/2006/relationships/image" Target="../media/image6.pn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8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1.png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6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pn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6.wmf"/><Relationship Id="rId3" Type="http://schemas.openxmlformats.org/officeDocument/2006/relationships/image" Target="../media/image6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5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8.png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8.png"/><Relationship Id="rId10" Type="http://schemas.openxmlformats.org/officeDocument/2006/relationships/image" Target="../media/image17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392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2" y="871538"/>
            <a:ext cx="9143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第四章</a:t>
            </a:r>
            <a:r>
              <a:rPr kumimoji="1"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</a:t>
            </a:r>
            <a:r>
              <a:rPr kumimoji="1"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图形的相似</a:t>
            </a:r>
          </a:p>
        </p:txBody>
      </p: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0" y="2113777"/>
            <a:ext cx="6715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r>
              <a:rPr kumimoji="1"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三角形相似的条件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59128" y="3173016"/>
            <a:ext cx="14221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1" lang="zh-CN" altLang="en-US" sz="24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24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2</a:t>
            </a:r>
            <a:r>
              <a:rPr kumimoji="1" lang="zh-CN" altLang="en-US" sz="24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课时</a:t>
            </a:r>
            <a:endParaRPr kumimoji="1" lang="zh-CN" altLang="en-US" sz="24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" y="4513844"/>
            <a:ext cx="91439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625" y="1258493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1268" name="内容占位符 7"/>
          <p:cNvSpPr txBox="1">
            <a:spLocks noChangeArrowheads="1"/>
          </p:cNvSpPr>
          <p:nvPr/>
        </p:nvSpPr>
        <p:spPr bwMode="auto">
          <a:xfrm>
            <a:off x="1255716" y="1203722"/>
            <a:ext cx="75152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5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如图所示，则图中与△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相似的是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76081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70" name="文本框 33"/>
          <p:cNvSpPr txBox="1">
            <a:spLocks noChangeArrowheads="1"/>
          </p:cNvSpPr>
          <p:nvPr/>
        </p:nvSpPr>
        <p:spPr bwMode="auto">
          <a:xfrm>
            <a:off x="7669215" y="760810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3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文本框 26"/>
          <p:cNvSpPr txBox="1">
            <a:spLocks noChangeArrowheads="1"/>
          </p:cNvSpPr>
          <p:nvPr/>
        </p:nvSpPr>
        <p:spPr bwMode="auto">
          <a:xfrm>
            <a:off x="5683252" y="4452938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1277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9350" y="2489599"/>
            <a:ext cx="1176338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2916" y="2532461"/>
            <a:ext cx="5121275" cy="131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图片 2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3791" y="1140619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2" name="内容占位符 7"/>
          <p:cNvSpPr txBox="1">
            <a:spLocks noChangeArrowheads="1"/>
          </p:cNvSpPr>
          <p:nvPr/>
        </p:nvSpPr>
        <p:spPr bwMode="auto">
          <a:xfrm>
            <a:off x="1539875" y="1062037"/>
            <a:ext cx="67945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能判定△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相似的条件是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A.               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且∠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              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且∠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              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且∠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endParaRPr lang="en-US" altLang="zh-CN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                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且∠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4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文本框 26"/>
          <p:cNvSpPr txBox="1">
            <a:spLocks noChangeArrowheads="1"/>
          </p:cNvSpPr>
          <p:nvPr/>
        </p:nvSpPr>
        <p:spPr bwMode="auto">
          <a:xfrm>
            <a:off x="5992815" y="4335066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2301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02" name="Object 16"/>
          <p:cNvGraphicFramePr>
            <a:graphicFrameLocks noChangeAspect="1"/>
          </p:cNvGraphicFramePr>
          <p:nvPr/>
        </p:nvGraphicFramePr>
        <p:xfrm>
          <a:off x="1914525" y="1618061"/>
          <a:ext cx="16891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6" imgW="989965" imgH="406400" progId="Equation.DSMT4">
                  <p:embed/>
                </p:oleObj>
              </mc:Choice>
              <mc:Fallback>
                <p:oleObj name="Equation" r:id="rId6" imgW="989965" imgH="406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1618061"/>
                        <a:ext cx="16891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7"/>
          <p:cNvGraphicFramePr>
            <a:graphicFrameLocks noChangeAspect="1"/>
          </p:cNvGraphicFramePr>
          <p:nvPr/>
        </p:nvGraphicFramePr>
        <p:xfrm>
          <a:off x="1914525" y="2156224"/>
          <a:ext cx="1689100" cy="52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Equation" r:id="rId8" imgW="989965" imgH="406400" progId="Equation.DSMT4">
                  <p:embed/>
                </p:oleObj>
              </mc:Choice>
              <mc:Fallback>
                <p:oleObj name="Equation" r:id="rId8" imgW="989965" imgH="406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2156224"/>
                        <a:ext cx="1689100" cy="520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9"/>
          <p:cNvGraphicFramePr>
            <a:graphicFrameLocks noChangeAspect="1"/>
          </p:cNvGraphicFramePr>
          <p:nvPr/>
        </p:nvGraphicFramePr>
        <p:xfrm>
          <a:off x="1892300" y="2702718"/>
          <a:ext cx="1689100" cy="52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10" imgW="989965" imgH="406400" progId="Equation.DSMT4">
                  <p:embed/>
                </p:oleObj>
              </mc:Choice>
              <mc:Fallback>
                <p:oleObj name="Equation" r:id="rId10" imgW="989965" imgH="40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2702718"/>
                        <a:ext cx="1689100" cy="520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20"/>
          <p:cNvGraphicFramePr>
            <a:graphicFrameLocks noChangeAspect="1"/>
          </p:cNvGraphicFramePr>
          <p:nvPr/>
        </p:nvGraphicFramePr>
        <p:xfrm>
          <a:off x="1917700" y="3250407"/>
          <a:ext cx="16891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12" imgW="989965" imgH="406400" progId="Equation.DSMT4">
                  <p:embed/>
                </p:oleObj>
              </mc:Choice>
              <mc:Fallback>
                <p:oleObj name="Equation" r:id="rId12" imgW="989965" imgH="406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3250407"/>
                        <a:ext cx="16891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gray">
          <a:xfrm flipH="1">
            <a:off x="2376489" y="1019175"/>
            <a:ext cx="517048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6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17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3318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3319" name="文本框 40"/>
          <p:cNvSpPr txBox="1">
            <a:spLocks noChangeArrowheads="1"/>
          </p:cNvSpPr>
          <p:nvPr/>
        </p:nvSpPr>
        <p:spPr bwMode="auto">
          <a:xfrm>
            <a:off x="2894016" y="998936"/>
            <a:ext cx="432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相似三角形的判定定理</a:t>
            </a:r>
            <a:r>
              <a:rPr lang="en-US" altLang="zh-CN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的应用</a:t>
            </a:r>
            <a:endParaRPr lang="en-US" altLang="zh-CN" sz="24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24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332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矩形 25"/>
          <p:cNvSpPr>
            <a:spLocks noChangeArrowheads="1"/>
          </p:cNvSpPr>
          <p:nvPr/>
        </p:nvSpPr>
        <p:spPr bwMode="auto">
          <a:xfrm>
            <a:off x="668341" y="1464470"/>
            <a:ext cx="649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endParaRPr lang="zh-CN" altLang="en-US" sz="2400">
              <a:latin typeface="宋体" panose="02010600030101010101" pitchFamily="2" charset="-122"/>
            </a:endParaRPr>
          </a:p>
        </p:txBody>
      </p:sp>
      <p:sp>
        <p:nvSpPr>
          <p:cNvPr id="13328" name="TextBox 26"/>
          <p:cNvSpPr txBox="1">
            <a:spLocks noChangeArrowheads="1"/>
          </p:cNvSpPr>
          <p:nvPr/>
        </p:nvSpPr>
        <p:spPr bwMode="auto">
          <a:xfrm>
            <a:off x="1390653" y="1391842"/>
            <a:ext cx="72421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如图，在</a:t>
            </a:r>
            <a:r>
              <a:rPr lang="en-US" altLang="zh-CN" sz="2000" b="1" dirty="0">
                <a:latin typeface="宋体" panose="02010600030101010101" pitchFamily="2" charset="-122"/>
              </a:rPr>
              <a:t>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latin typeface="宋体" panose="02010600030101010101" pitchFamily="2" charset="-122"/>
              </a:rPr>
              <a:t>中，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，AC</a:t>
            </a:r>
            <a:r>
              <a:rPr lang="en-US" altLang="zh-CN" sz="2000" b="1" dirty="0">
                <a:latin typeface="宋体" panose="02010600030101010101" pitchFamily="2" charset="-122"/>
              </a:rPr>
              <a:t>＝8 ，在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000" b="1" dirty="0">
                <a:latin typeface="宋体" panose="02010600030101010101" pitchFamily="2" charset="-122"/>
              </a:rPr>
              <a:t>上取一点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dirty="0">
                <a:latin typeface="宋体" panose="02010600030101010101" pitchFamily="2" charset="-122"/>
              </a:rPr>
              <a:t>，使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000" b="1" dirty="0">
                <a:latin typeface="宋体" panose="02010600030101010101" pitchFamily="2" charset="-122"/>
              </a:rPr>
              <a:t>＝3，如果在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000" b="1" dirty="0" err="1">
                <a:latin typeface="宋体" panose="02010600030101010101" pitchFamily="2" charset="-122"/>
              </a:rPr>
              <a:t>上取</a:t>
            </a:r>
            <a:r>
              <a:rPr lang="zh-CN" altLang="en-US" sz="2000" b="1" dirty="0">
                <a:latin typeface="宋体" panose="02010600030101010101" pitchFamily="2" charset="-122"/>
              </a:rPr>
              <a:t>点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000" b="1" dirty="0">
                <a:latin typeface="宋体" panose="02010600030101010101" pitchFamily="2" charset="-122"/>
              </a:rPr>
              <a:t>，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使</a:t>
            </a:r>
            <a:r>
              <a:rPr lang="en-US" altLang="zh-CN" sz="2000" b="1" dirty="0">
                <a:latin typeface="宋体" panose="02010600030101010101" pitchFamily="2" charset="-122"/>
              </a:rPr>
              <a:t>△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zh-C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="1" dirty="0" err="1">
                <a:latin typeface="宋体" panose="02010600030101010101" pitchFamily="2" charset="-122"/>
              </a:rPr>
              <a:t>和</a:t>
            </a:r>
            <a:r>
              <a:rPr lang="zh-CN" altLang="en-US" sz="2000" b="1" dirty="0">
                <a:latin typeface="宋体" panose="02010600030101010101" pitchFamily="2" charset="-122"/>
              </a:rPr>
              <a:t>△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000" b="1" dirty="0">
                <a:latin typeface="宋体" panose="02010600030101010101" pitchFamily="2" charset="-122"/>
              </a:rPr>
              <a:t>相似</a:t>
            </a:r>
            <a:r>
              <a:rPr lang="en-US" altLang="zh-CN" sz="2000" b="1" dirty="0">
                <a:latin typeface="宋体" panose="02010600030101010101" pitchFamily="2" charset="-122"/>
              </a:rPr>
              <a:t>，求</a:t>
            </a:r>
            <a:r>
              <a:rPr lang="zh-CN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zh-CN" altLang="en-US" sz="2000" b="1" dirty="0">
                <a:latin typeface="宋体" panose="02010600030101010101" pitchFamily="2" charset="-122"/>
              </a:rPr>
              <a:t>的</a:t>
            </a:r>
            <a:r>
              <a:rPr lang="en-US" altLang="zh-CN" sz="2000" b="1" dirty="0">
                <a:latin typeface="宋体" panose="02010600030101010101" pitchFamily="2" charset="-122"/>
              </a:rPr>
              <a:t>长</a:t>
            </a:r>
            <a:r>
              <a:rPr lang="zh-CN" altLang="en-US" sz="2000" b="1" dirty="0">
                <a:latin typeface="宋体" panose="02010600030101010101" pitchFamily="2" charset="-122"/>
              </a:rPr>
              <a:t>．</a:t>
            </a:r>
          </a:p>
        </p:txBody>
      </p:sp>
      <p:pic>
        <p:nvPicPr>
          <p:cNvPr id="13329" name="Picture 18" descr="27-25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2338" y="2581276"/>
            <a:ext cx="2120900" cy="7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7541" y="2759870"/>
            <a:ext cx="70818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错解：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设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的长为</a:t>
            </a:r>
            <a:r>
              <a:rPr lang="en-US" altLang="zh-CN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err="1">
                <a:solidFill>
                  <a:srgbClr val="FF0000"/>
                </a:solidFill>
                <a:latin typeface="宋体" panose="02010600030101010101" pitchFamily="2" charset="-122"/>
              </a:rPr>
              <a:t>.∠</a:t>
            </a:r>
            <a:r>
              <a:rPr lang="en-US" altLang="zh-CN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DAE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与</a:t>
            </a:r>
            <a:endParaRPr lang="en-US" altLang="zh-CN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∠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是公共角，要使△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和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相似，则有        ，即        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解得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6.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所以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的长为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6.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9" name="Object 19"/>
          <p:cNvGraphicFramePr>
            <a:graphicFrameLocks noChangeAspect="1"/>
          </p:cNvGraphicFramePr>
          <p:nvPr/>
        </p:nvGraphicFramePr>
        <p:xfrm>
          <a:off x="3590132" y="3676576"/>
          <a:ext cx="11366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6" imgW="711200" imgH="393700" progId="Equation.DSMT4">
                  <p:embed/>
                </p:oleObj>
              </mc:Choice>
              <mc:Fallback>
                <p:oleObj name="Equation" r:id="rId6" imgW="711200" imgH="393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132" y="3676576"/>
                        <a:ext cx="11366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"/>
          <p:cNvGraphicFramePr>
            <a:graphicFrameLocks noChangeAspect="1"/>
          </p:cNvGraphicFramePr>
          <p:nvPr/>
        </p:nvGraphicFramePr>
        <p:xfrm>
          <a:off x="5294316" y="3719820"/>
          <a:ext cx="1068387" cy="511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8" imgW="469900" imgH="393700" progId="Equation.DSMT4">
                  <p:embed/>
                </p:oleObj>
              </mc:Choice>
              <mc:Fallback>
                <p:oleObj name="Equation" r:id="rId8" imgW="469900" imgH="3937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6" y="3719820"/>
                        <a:ext cx="1068387" cy="511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33" name="图片 2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3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4344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54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Box 23"/>
          <p:cNvSpPr txBox="1">
            <a:spLocks noChangeArrowheads="1"/>
          </p:cNvSpPr>
          <p:nvPr/>
        </p:nvSpPr>
        <p:spPr bwMode="auto">
          <a:xfrm>
            <a:off x="677863" y="906067"/>
            <a:ext cx="73723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错解分析：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已知有一对角相等，要使这两个三角形相似，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夹这个角的两边的比必须相等．但两边的对应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关系无法确定，所以应分两种情况考虑．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08191" y="2099074"/>
            <a:ext cx="6042025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的长为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∠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∠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是公共角，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要使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相似，</a:t>
            </a:r>
          </a:p>
          <a:p>
            <a:pPr>
              <a:lnSpc>
                <a:spcPct val="180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则有                    或者                      ，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              或者                    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的长为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</a:t>
            </a:r>
            <a:endParaRPr lang="zh-CN" alt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2" name="矩形 25"/>
          <p:cNvSpPr>
            <a:spLocks noChangeArrowheads="1"/>
          </p:cNvSpPr>
          <p:nvPr/>
        </p:nvSpPr>
        <p:spPr bwMode="auto">
          <a:xfrm>
            <a:off x="971552" y="2064544"/>
            <a:ext cx="103586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>
                <a:solidFill>
                  <a:srgbClr val="0000FF"/>
                </a:solidFill>
                <a:latin typeface="宋体" panose="02010600030101010101" pitchFamily="2" charset="-122"/>
              </a:rPr>
              <a:t>正解：</a:t>
            </a:r>
            <a:endParaRPr lang="zh-CN" altLang="en-US" sz="2200" b="1">
              <a:solidFill>
                <a:srgbClr val="0000FF"/>
              </a:solidFill>
            </a:endParaRP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2741613" y="2833689"/>
          <a:ext cx="1314450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6" imgW="711200" imgH="393700" progId="Equation.DSMT4">
                  <p:embed/>
                </p:oleObj>
              </mc:Choice>
              <mc:Fallback>
                <p:oleObj name="Equation" r:id="rId6" imgW="7112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2833689"/>
                        <a:ext cx="1314450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4706941" y="2845595"/>
          <a:ext cx="1316037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8" imgW="711200" imgH="393700" progId="Equation.DSMT4">
                  <p:embed/>
                </p:oleObj>
              </mc:Choice>
              <mc:Fallback>
                <p:oleObj name="Equation" r:id="rId8" imgW="7112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41" y="2845595"/>
                        <a:ext cx="1316037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2419350" y="3311130"/>
          <a:ext cx="869950" cy="545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10" imgW="469900" imgH="393700" progId="Equation.DSMT4">
                  <p:embed/>
                </p:oleObj>
              </mc:Choice>
              <mc:Fallback>
                <p:oleObj name="Equation" r:id="rId10" imgW="469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311130"/>
                        <a:ext cx="869950" cy="545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3976691" y="3336133"/>
          <a:ext cx="892175" cy="54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12" imgW="482600" imgH="393700" progId="Equation.DSMT4">
                  <p:embed/>
                </p:oleObj>
              </mc:Choice>
              <mc:Fallback>
                <p:oleObj name="Equation" r:id="rId12" imgW="4826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91" y="3336133"/>
                        <a:ext cx="892175" cy="546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  <p:bldP spid="6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66790" y="1172768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5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sp>
        <p:nvSpPr>
          <p:cNvPr id="15366" name="文本框 36"/>
          <p:cNvSpPr txBox="1">
            <a:spLocks noChangeArrowheads="1"/>
          </p:cNvSpPr>
          <p:nvPr/>
        </p:nvSpPr>
        <p:spPr bwMode="auto">
          <a:xfrm>
            <a:off x="5656266" y="4305300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Box 20"/>
          <p:cNvSpPr txBox="1">
            <a:spLocks noChangeArrowheads="1"/>
          </p:cNvSpPr>
          <p:nvPr/>
        </p:nvSpPr>
        <p:spPr bwMode="auto">
          <a:xfrm>
            <a:off x="1020763" y="1076326"/>
            <a:ext cx="7575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lain"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如图，已知                   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的长为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________cm.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73" name="Object 14"/>
          <p:cNvGraphicFramePr>
            <a:graphicFrameLocks noChangeAspect="1"/>
          </p:cNvGraphicFramePr>
          <p:nvPr/>
        </p:nvGraphicFramePr>
        <p:xfrm>
          <a:off x="3232153" y="1071563"/>
          <a:ext cx="129381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5" imgW="711200" imgH="393700" progId="Equation.DSMT4">
                  <p:embed/>
                </p:oleObj>
              </mc:Choice>
              <mc:Fallback>
                <p:oleObj name="Equation" r:id="rId5" imgW="7112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3" y="1071563"/>
                        <a:ext cx="129381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4" name="Picture 15" descr="XD7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14550" y="2172891"/>
            <a:ext cx="2789238" cy="17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图片 2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33441" y="1126331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文本框 36"/>
          <p:cNvSpPr txBox="1">
            <a:spLocks noChangeArrowheads="1"/>
          </p:cNvSpPr>
          <p:nvPr/>
        </p:nvSpPr>
        <p:spPr bwMode="auto">
          <a:xfrm>
            <a:off x="5810253" y="4250531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6396" name="TextBox 24"/>
          <p:cNvSpPr txBox="1">
            <a:spLocks noChangeArrowheads="1"/>
          </p:cNvSpPr>
          <p:nvPr/>
        </p:nvSpPr>
        <p:spPr bwMode="auto">
          <a:xfrm>
            <a:off x="855663" y="1040607"/>
            <a:ext cx="7231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lain" startAt="2"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如图，在直角坐标系中有两点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轴上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不重合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，当点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的坐标为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时，使得由点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组成的三角形与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相似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不包括全等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pic>
        <p:nvPicPr>
          <p:cNvPr id="16397" name="Picture 14" descr="XD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30403" y="3002757"/>
            <a:ext cx="28606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54100" y="1150144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3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4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文本框 36"/>
          <p:cNvSpPr txBox="1">
            <a:spLocks noChangeArrowheads="1"/>
          </p:cNvSpPr>
          <p:nvPr/>
        </p:nvSpPr>
        <p:spPr bwMode="auto">
          <a:xfrm>
            <a:off x="5392741" y="4305300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7421" name="TextBox 22"/>
          <p:cNvSpPr txBox="1">
            <a:spLocks noChangeArrowheads="1"/>
          </p:cNvSpPr>
          <p:nvPr/>
        </p:nvSpPr>
        <p:spPr bwMode="auto">
          <a:xfrm>
            <a:off x="1092203" y="1052513"/>
            <a:ext cx="7540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贵阳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如图，在方格纸中，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EPD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的顶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点均在格点上，要使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∽△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EPD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，则点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在的格点为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2" name="Picture 2" descr="MM13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5816" y="2958705"/>
            <a:ext cx="2090737" cy="14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30"/>
          <p:cNvSpPr txBox="1">
            <a:spLocks noChangeArrowheads="1"/>
          </p:cNvSpPr>
          <p:nvPr/>
        </p:nvSpPr>
        <p:spPr bwMode="auto">
          <a:xfrm>
            <a:off x="877888" y="1223963"/>
            <a:ext cx="70548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1</a:t>
            </a:r>
            <a:r>
              <a:rPr lang="zh-CN" altLang="en-US" sz="2000" b="1" dirty="0">
                <a:latin typeface="宋体" panose="02010600030101010101" pitchFamily="2" charset="-122"/>
              </a:rPr>
              <a:t>．</a:t>
            </a:r>
            <a:r>
              <a:rPr lang="en-US" altLang="zh-CN" sz="2000" b="1" dirty="0">
                <a:latin typeface="宋体" panose="02010600030101010101" pitchFamily="2" charset="-122"/>
              </a:rPr>
              <a:t>“</a:t>
            </a:r>
            <a:r>
              <a:rPr lang="zh-CN" altLang="en-US" sz="2000" b="1" dirty="0">
                <a:latin typeface="宋体" panose="02010600030101010101" pitchFamily="2" charset="-122"/>
              </a:rPr>
              <a:t>相似于</a:t>
            </a:r>
            <a:r>
              <a:rPr lang="en-US" altLang="zh-CN" sz="2000" b="1" dirty="0">
                <a:latin typeface="宋体" panose="02010600030101010101" pitchFamily="2" charset="-122"/>
              </a:rPr>
              <a:t>(∽)”</a:t>
            </a:r>
            <a:r>
              <a:rPr lang="zh-CN" altLang="en-US" sz="2000" b="1" dirty="0">
                <a:latin typeface="宋体" panose="02010600030101010101" pitchFamily="2" charset="-122"/>
              </a:rPr>
              <a:t>和</a:t>
            </a:r>
            <a:r>
              <a:rPr lang="en-US" altLang="zh-CN" sz="2000" b="1" dirty="0">
                <a:latin typeface="宋体" panose="02010600030101010101" pitchFamily="2" charset="-122"/>
              </a:rPr>
              <a:t>“</a:t>
            </a:r>
            <a:r>
              <a:rPr lang="zh-CN" altLang="en-US" sz="2000" b="1" dirty="0">
                <a:latin typeface="宋体" panose="02010600030101010101" pitchFamily="2" charset="-122"/>
              </a:rPr>
              <a:t>谁和谁相似</a:t>
            </a:r>
            <a:r>
              <a:rPr lang="en-US" altLang="zh-CN" sz="2000" b="1" dirty="0">
                <a:latin typeface="宋体" panose="02010600030101010101" pitchFamily="2" charset="-122"/>
              </a:rPr>
              <a:t>”</a:t>
            </a:r>
            <a:r>
              <a:rPr lang="zh-CN" altLang="en-US" sz="2000" b="1" dirty="0">
                <a:latin typeface="宋体" panose="02010600030101010101" pitchFamily="2" charset="-122"/>
              </a:rPr>
              <a:t>的区别：虽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</a:t>
            </a:r>
            <a:r>
              <a:rPr lang="zh-CN" altLang="en-US" sz="2000" b="1" dirty="0">
                <a:latin typeface="宋体" panose="02010600030101010101" pitchFamily="2" charset="-122"/>
              </a:rPr>
              <a:t>然它们都表示两个图形相似，但前者对应关系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固定</a:t>
            </a:r>
            <a:r>
              <a:rPr lang="zh-CN" altLang="en-US" sz="2000" b="1" dirty="0">
                <a:latin typeface="宋体" panose="02010600030101010101" pitchFamily="2" charset="-122"/>
              </a:rPr>
              <a:t>，后者对应关系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不固定</a:t>
            </a:r>
            <a:r>
              <a:rPr lang="zh-CN" altLang="en-US" sz="2000" b="1" dirty="0">
                <a:latin typeface="宋体" panose="02010600030101010101" pitchFamily="2" charset="-122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2</a:t>
            </a:r>
            <a:r>
              <a:rPr lang="zh-CN" altLang="en-US" sz="2000" b="1" dirty="0">
                <a:latin typeface="宋体" panose="02010600030101010101" pitchFamily="2" charset="-122"/>
              </a:rPr>
              <a:t>．如果已知两个三角形相似，当边的对应关系不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</a:t>
            </a:r>
            <a:r>
              <a:rPr lang="zh-CN" altLang="en-US" sz="2000" b="1" dirty="0">
                <a:latin typeface="宋体" panose="02010600030101010101" pitchFamily="2" charset="-122"/>
              </a:rPr>
              <a:t>明确时，从对应角入手，相等的角或公共角为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</a:t>
            </a:r>
            <a:r>
              <a:rPr lang="zh-CN" altLang="en-US" sz="2000" b="1" dirty="0">
                <a:latin typeface="宋体" panose="02010600030101010101" pitchFamily="2" charset="-122"/>
              </a:rPr>
              <a:t>对应角，则夹对应角的两边成比例，根据对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   </a:t>
            </a:r>
            <a:r>
              <a:rPr lang="zh-CN" altLang="en-US" sz="2000" b="1" dirty="0">
                <a:latin typeface="宋体" panose="02010600030101010101" pitchFamily="2" charset="-122"/>
              </a:rPr>
              <a:t>应分两种情况讨论．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4901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0971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59424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98841" y="1583532"/>
            <a:ext cx="48974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相似三角形的判定定理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相似三角形的判定定理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的应用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7098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920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Box 26"/>
          <p:cNvSpPr txBox="1">
            <a:spLocks noChangeArrowheads="1"/>
          </p:cNvSpPr>
          <p:nvPr/>
        </p:nvSpPr>
        <p:spPr bwMode="auto">
          <a:xfrm>
            <a:off x="1040290" y="1447662"/>
            <a:ext cx="76263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两个三角形有两边成比例，它们一定相似吗？与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同伴交流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小明认为，两边成比例的两个三角形不一定相似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  <a:r>
              <a:rPr lang="zh-CN" altLang="en-US" sz="2000" b="1" dirty="0">
                <a:latin typeface="宋体" panose="02010600030101010101" pitchFamily="2" charset="-122"/>
              </a:rPr>
              <a:t>如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果再增加一个条件，你能说出有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哪几种可能的情况吗？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我们先来考虑增加一角相等的情况</a:t>
            </a:r>
            <a:r>
              <a:rPr lang="en-US" altLang="zh-CN" sz="20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22" name="云形标注 21"/>
          <p:cNvSpPr/>
          <p:nvPr/>
        </p:nvSpPr>
        <p:spPr>
          <a:xfrm>
            <a:off x="5975353" y="2963467"/>
            <a:ext cx="2601913" cy="1618059"/>
          </a:xfrm>
          <a:prstGeom prst="cloudCallout">
            <a:avLst>
              <a:gd name="adj1" fmla="val -66767"/>
              <a:gd name="adj2" fmla="val -73907"/>
            </a:avLst>
          </a:prstGeom>
          <a:noFill/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08" name="TextBox 22"/>
          <p:cNvSpPr txBox="1">
            <a:spLocks noChangeArrowheads="1"/>
          </p:cNvSpPr>
          <p:nvPr/>
        </p:nvSpPr>
        <p:spPr bwMode="auto">
          <a:xfrm>
            <a:off x="6208716" y="3145631"/>
            <a:ext cx="2147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相等的角可以是其中一边的对角，也可以是两边的夹角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551116" y="1527573"/>
            <a:ext cx="4370387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527573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38826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510905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3003553" y="1510904"/>
            <a:ext cx="3299301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3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相似三角形的判定定理</a:t>
            </a:r>
            <a:r>
              <a:rPr lang="en-US" altLang="zh-CN" sz="23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26"/>
          <p:cNvSpPr txBox="1">
            <a:spLocks noChangeArrowheads="1"/>
          </p:cNvSpPr>
          <p:nvPr/>
        </p:nvSpPr>
        <p:spPr bwMode="auto">
          <a:xfrm>
            <a:off x="965203" y="2143125"/>
            <a:ext cx="78152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画△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宋体" panose="02010600030101010101" pitchFamily="2" charset="-122"/>
              </a:rPr>
              <a:t>与△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A′B′C</a:t>
            </a:r>
            <a:r>
              <a:rPr lang="en-US" altLang="zh-CN" sz="2400" b="1" dirty="0">
                <a:latin typeface="宋体" panose="02010600030101010101" pitchFamily="2" charset="-122"/>
              </a:rPr>
              <a:t>′</a:t>
            </a:r>
            <a:r>
              <a:rPr lang="zh-CN" altLang="en-US" sz="2400" b="1" dirty="0">
                <a:latin typeface="宋体" panose="02010600030101010101" pitchFamily="2" charset="-122"/>
              </a:rPr>
              <a:t>，使∠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宋体" panose="02010600030101010101" pitchFamily="2" charset="-122"/>
              </a:rPr>
              <a:t>＝∠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宋体" panose="02010600030101010101" pitchFamily="2" charset="-122"/>
              </a:rPr>
              <a:t>′</a:t>
            </a:r>
            <a:r>
              <a:rPr lang="zh-CN" altLang="en-US" sz="2400" b="1" dirty="0">
                <a:latin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都等于给定的值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k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  <a:r>
              <a:rPr lang="zh-CN" altLang="en-US" sz="2400" b="1" dirty="0">
                <a:latin typeface="宋体" panose="02010600030101010101" pitchFamily="2" charset="-122"/>
              </a:rPr>
              <a:t>设法比较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宋体" panose="02010600030101010101" pitchFamily="2" charset="-122"/>
              </a:rPr>
              <a:t>与∠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400" b="1" dirty="0">
                <a:latin typeface="宋体" panose="02010600030101010101" pitchFamily="2" charset="-122"/>
              </a:rPr>
              <a:t>′(</a:t>
            </a:r>
            <a:r>
              <a:rPr lang="zh-CN" altLang="en-US" sz="2400" b="1" dirty="0">
                <a:latin typeface="宋体" panose="02010600030101010101" pitchFamily="2" charset="-122"/>
              </a:rPr>
              <a:t>或∠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宋体" panose="02010600030101010101" pitchFamily="2" charset="-122"/>
              </a:rPr>
              <a:t>与∠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C</a:t>
            </a:r>
            <a:r>
              <a:rPr lang="en-US" altLang="zh-CN" sz="2400" b="1" dirty="0">
                <a:latin typeface="宋体" panose="02010600030101010101" pitchFamily="2" charset="-122"/>
              </a:rPr>
              <a:t>′)</a:t>
            </a:r>
            <a:r>
              <a:rPr lang="zh-CN" altLang="en-US" sz="2400" b="1" dirty="0">
                <a:latin typeface="宋体" panose="02010600030101010101" pitchFamily="2" charset="-122"/>
              </a:rPr>
              <a:t>的大小</a:t>
            </a:r>
            <a:r>
              <a:rPr lang="en-US" altLang="zh-CN" sz="2400" b="1" dirty="0">
                <a:latin typeface="宋体" panose="02010600030101010101" pitchFamily="2" charset="-122"/>
              </a:rPr>
              <a:t>. </a:t>
            </a:r>
            <a:r>
              <a:rPr lang="zh-CN" altLang="en-US" sz="2400" b="1" dirty="0">
                <a:latin typeface="宋体" panose="02010600030101010101" pitchFamily="2" charset="-122"/>
              </a:rPr>
              <a:t>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宋体" panose="02010600030101010101" pitchFamily="2" charset="-122"/>
              </a:rPr>
              <a:t>和△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A′B′C</a:t>
            </a:r>
            <a:r>
              <a:rPr lang="en-US" altLang="zh-CN" sz="2400" b="1" dirty="0">
                <a:latin typeface="宋体" panose="02010600030101010101" pitchFamily="2" charset="-122"/>
              </a:rPr>
              <a:t>′</a:t>
            </a:r>
            <a:r>
              <a:rPr lang="zh-CN" altLang="en-US" sz="2400" b="1" dirty="0">
                <a:latin typeface="宋体" panose="02010600030101010101" pitchFamily="2" charset="-122"/>
              </a:rPr>
              <a:t>相似吗？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改变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k</a:t>
            </a:r>
            <a:r>
              <a:rPr lang="zh-CN" altLang="en-US" sz="2400" b="1" dirty="0">
                <a:latin typeface="宋体" panose="02010600030101010101" pitchFamily="2" charset="-122"/>
              </a:rPr>
              <a:t>值的大小，再试一试</a:t>
            </a:r>
            <a:r>
              <a:rPr lang="en-US" altLang="zh-CN" sz="2400" b="1" dirty="0"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32" name="矩形 31"/>
          <p:cNvSpPr/>
          <p:nvPr/>
        </p:nvSpPr>
        <p:spPr>
          <a:xfrm>
            <a:off x="7546976" y="1102520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5" y="110251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  <a:endParaRPr kumimoji="1" lang="en-US" altLang="zh-CN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137" name="Object 29"/>
          <p:cNvGraphicFramePr>
            <a:graphicFrameLocks noChangeAspect="1"/>
          </p:cNvGraphicFramePr>
          <p:nvPr/>
        </p:nvGraphicFramePr>
        <p:xfrm>
          <a:off x="6554788" y="2134792"/>
          <a:ext cx="1581150" cy="55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6" imgW="875665" imgH="406400" progId="Equation.DSMT4">
                  <p:embed/>
                </p:oleObj>
              </mc:Choice>
              <mc:Fallback>
                <p:oleObj name="Equation" r:id="rId6" imgW="875665" imgH="4064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2134792"/>
                        <a:ext cx="1581150" cy="550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8" name="图片 2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82153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49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25"/>
          <p:cNvSpPr txBox="1">
            <a:spLocks noChangeArrowheads="1"/>
          </p:cNvSpPr>
          <p:nvPr/>
        </p:nvSpPr>
        <p:spPr bwMode="auto">
          <a:xfrm>
            <a:off x="847725" y="1023939"/>
            <a:ext cx="7646988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相似三角形的判定定理：两边成比例且夹角相等的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两个三角形相似．</a:t>
            </a:r>
          </a:p>
          <a:p>
            <a:pPr>
              <a:lnSpc>
                <a:spcPct val="13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数学表达式：在△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</a:p>
          <a:p>
            <a:pPr>
              <a:lnSpc>
                <a:spcPct val="135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且∠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，∴△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∽△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A′B′C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′.</a:t>
            </a: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易错警示：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运用该定理证明相似时，一定要注意边角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的关系，角一定是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两组对应边的夹角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．类似于判定三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角形全等的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方法．</a:t>
            </a:r>
          </a:p>
        </p:txBody>
      </p:sp>
      <p:sp>
        <p:nvSpPr>
          <p:cNvPr id="6155" name="文本框 26"/>
          <p:cNvSpPr txBox="1">
            <a:spLocks noChangeArrowheads="1"/>
          </p:cNvSpPr>
          <p:nvPr/>
        </p:nvSpPr>
        <p:spPr bwMode="auto">
          <a:xfrm>
            <a:off x="5683252" y="423862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615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57" name="Object 30"/>
          <p:cNvGraphicFramePr>
            <a:graphicFrameLocks noChangeAspect="1"/>
          </p:cNvGraphicFramePr>
          <p:nvPr/>
        </p:nvGraphicFramePr>
        <p:xfrm>
          <a:off x="6246813" y="1701405"/>
          <a:ext cx="2292350" cy="54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7" imgW="1269365" imgH="406400" progId="Equation.DSMT4">
                  <p:embed/>
                </p:oleObj>
              </mc:Choice>
              <mc:Fallback>
                <p:oleObj name="Equation" r:id="rId7" imgW="1269365" imgH="4064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1701405"/>
                        <a:ext cx="2292350" cy="548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82153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Box 25"/>
          <p:cNvSpPr txBox="1">
            <a:spLocks noChangeArrowheads="1"/>
          </p:cNvSpPr>
          <p:nvPr/>
        </p:nvSpPr>
        <p:spPr bwMode="auto">
          <a:xfrm>
            <a:off x="942977" y="1129905"/>
            <a:ext cx="7413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分别是△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上的点，  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AE=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AC=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,BC=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，且                 求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的长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9" name="图片 2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80" name="Object 14"/>
          <p:cNvGraphicFramePr>
            <a:graphicFrameLocks noChangeAspect="1"/>
          </p:cNvGraphicFramePr>
          <p:nvPr/>
        </p:nvGraphicFramePr>
        <p:xfrm>
          <a:off x="5219702" y="1508523"/>
          <a:ext cx="1158875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6" imgW="609600" imgH="406400" progId="Equation.DSMT4">
                  <p:embed/>
                </p:oleObj>
              </mc:Choice>
              <mc:Fallback>
                <p:oleObj name="Equation" r:id="rId6" imgW="609600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2" y="1508523"/>
                        <a:ext cx="1158875" cy="5786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9891" y="2526507"/>
            <a:ext cx="3279775" cy="153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82153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31925" y="964407"/>
            <a:ext cx="6688138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>
              <a:lnSpc>
                <a:spcPct val="14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4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又∵∠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=∠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4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∽△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两边成比例且夹角相等的两</a:t>
            </a:r>
          </a:p>
          <a:p>
            <a:pPr>
              <a:lnSpc>
                <a:spcPct val="145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个三角形相似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4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4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45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8203" name="文本框 26"/>
          <p:cNvSpPr txBox="1">
            <a:spLocks noChangeArrowheads="1"/>
          </p:cNvSpPr>
          <p:nvPr/>
        </p:nvSpPr>
        <p:spPr bwMode="auto">
          <a:xfrm>
            <a:off x="6426201" y="4335066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4191001" y="933451"/>
          <a:ext cx="1255713" cy="52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5" imgW="977900" imgH="546100" progId="Equation.DSMT4">
                  <p:embed/>
                </p:oleObj>
              </mc:Choice>
              <mc:Fallback>
                <p:oleObj name="Equation" r:id="rId5" imgW="977900" imgH="546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933451"/>
                        <a:ext cx="1255713" cy="520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3" name="Object 15"/>
          <p:cNvGraphicFramePr>
            <a:graphicFrameLocks noChangeAspect="1"/>
          </p:cNvGraphicFramePr>
          <p:nvPr/>
        </p:nvGraphicFramePr>
        <p:xfrm>
          <a:off x="1587503" y="1387080"/>
          <a:ext cx="1255713" cy="520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7" imgW="977900" imgH="546100" progId="Equation.DSMT4">
                  <p:embed/>
                </p:oleObj>
              </mc:Choice>
              <mc:Fallback>
                <p:oleObj name="Equation" r:id="rId7" imgW="977900" imgH="546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3" y="1387080"/>
                        <a:ext cx="1255713" cy="520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3014666" y="1404938"/>
          <a:ext cx="1514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Equation" r:id="rId9" imgW="1181100" imgH="546100" progId="Equation.DSMT4">
                  <p:embed/>
                </p:oleObj>
              </mc:Choice>
              <mc:Fallback>
                <p:oleObj name="Equation" r:id="rId9" imgW="1181100" imgH="546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6" y="1404938"/>
                        <a:ext cx="15144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1589091" y="2940845"/>
          <a:ext cx="19462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11" imgW="1524000" imgH="546100" progId="Equation.DSMT4">
                  <p:embed/>
                </p:oleObj>
              </mc:Choice>
              <mc:Fallback>
                <p:oleObj name="Equation" r:id="rId11" imgW="1524000" imgH="546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91" y="2940845"/>
                        <a:ext cx="19462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6" name="Object 18"/>
          <p:cNvGraphicFramePr>
            <a:graphicFrameLocks noChangeAspect="1"/>
          </p:cNvGraphicFramePr>
          <p:nvPr/>
        </p:nvGraphicFramePr>
        <p:xfrm>
          <a:off x="2546353" y="3750470"/>
          <a:ext cx="19669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13" imgW="1536700" imgH="546100" progId="Equation.DSMT4">
                  <p:embed/>
                </p:oleObj>
              </mc:Choice>
              <mc:Fallback>
                <p:oleObj name="Equation" r:id="rId13" imgW="1536700" imgH="546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3" y="3750470"/>
                        <a:ext cx="196691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9" name="图片 1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矩形 2"/>
          <p:cNvSpPr>
            <a:spLocks noChangeArrowheads="1"/>
          </p:cNvSpPr>
          <p:nvPr/>
        </p:nvSpPr>
        <p:spPr bwMode="auto">
          <a:xfrm>
            <a:off x="942978" y="1020367"/>
            <a:ext cx="803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4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2153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22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7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Box 25"/>
          <p:cNvSpPr txBox="1">
            <a:spLocks noChangeArrowheads="1"/>
          </p:cNvSpPr>
          <p:nvPr/>
        </p:nvSpPr>
        <p:spPr bwMode="auto">
          <a:xfrm>
            <a:off x="1017591" y="801291"/>
            <a:ext cx="71088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想一想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如果△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与△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A′B′C ′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两边成比例，且其中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一边所对的角相等，那么这两个三角形一定相似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吗？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小明和小颖分别画出了如图所示的三角形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由此你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能得到什么结论？</a:t>
            </a:r>
          </a:p>
        </p:txBody>
      </p:sp>
      <p:sp>
        <p:nvSpPr>
          <p:cNvPr id="9227" name="文本框 26"/>
          <p:cNvSpPr txBox="1">
            <a:spLocks noChangeArrowheads="1"/>
          </p:cNvSpPr>
          <p:nvPr/>
        </p:nvSpPr>
        <p:spPr bwMode="auto">
          <a:xfrm>
            <a:off x="6426201" y="4324350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pic>
        <p:nvPicPr>
          <p:cNvPr id="9228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441" y="2992042"/>
            <a:ext cx="3919537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625" y="951311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4" name="内容占位符 7"/>
          <p:cNvSpPr txBox="1">
            <a:spLocks noChangeArrowheads="1"/>
          </p:cNvSpPr>
          <p:nvPr/>
        </p:nvSpPr>
        <p:spPr bwMode="auto">
          <a:xfrm>
            <a:off x="1319216" y="920354"/>
            <a:ext cx="692943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latin typeface="宋体" panose="02010600030101010101" pitchFamily="2" charset="-122"/>
              </a:rPr>
              <a:t>如图，每组中的两个三角形是否相似？为什么？</a:t>
            </a:r>
            <a:endParaRPr lang="en-US" altLang="zh-CN" sz="2400" b="1" i="1">
              <a:latin typeface="宋体" panose="0201060003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6" name="文本框 33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文本框 26"/>
          <p:cNvSpPr txBox="1">
            <a:spLocks noChangeArrowheads="1"/>
          </p:cNvSpPr>
          <p:nvPr/>
        </p:nvSpPr>
        <p:spPr bwMode="auto">
          <a:xfrm>
            <a:off x="5683251" y="4452938"/>
            <a:ext cx="1579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（来自教材）</a:t>
            </a:r>
          </a:p>
        </p:txBody>
      </p:sp>
      <p:pic>
        <p:nvPicPr>
          <p:cNvPr id="10253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7488" y="1987154"/>
            <a:ext cx="23749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6" descr="图片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75" y="1788320"/>
            <a:ext cx="3462338" cy="136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全屏显示(16:9)</PresentationFormat>
  <Paragraphs>118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2023-01-17T00:14:05Z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BE6383272FC54FEA8FC5ACE52996835C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