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351" r:id="rId2"/>
    <p:sldId id="291" r:id="rId3"/>
    <p:sldId id="310" r:id="rId4"/>
    <p:sldId id="354" r:id="rId5"/>
    <p:sldId id="312" r:id="rId6"/>
    <p:sldId id="311" r:id="rId7"/>
    <p:sldId id="314" r:id="rId8"/>
    <p:sldId id="293" r:id="rId9"/>
    <p:sldId id="295" r:id="rId10"/>
    <p:sldId id="296" r:id="rId11"/>
    <p:sldId id="337" r:id="rId12"/>
    <p:sldId id="302" r:id="rId13"/>
    <p:sldId id="327" r:id="rId14"/>
    <p:sldId id="263" r:id="rId15"/>
    <p:sldId id="326" r:id="rId16"/>
    <p:sldId id="266" r:id="rId17"/>
    <p:sldId id="304" r:id="rId18"/>
    <p:sldId id="352" r:id="rId19"/>
    <p:sldId id="305" r:id="rId20"/>
    <p:sldId id="355" r:id="rId21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07670" indent="-6540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815340" indent="-13081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224280" indent="-19748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631950" indent="-26289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1325" algn="l" defTabSz="68453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3590" algn="l" defTabSz="68453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395855" algn="l" defTabSz="68453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38755" algn="l" defTabSz="68453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5">
          <p15:clr>
            <a:srgbClr val="A4A3A4"/>
          </p15:clr>
        </p15:guide>
        <p15:guide id="2" pos="30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EFFD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55"/>
        <p:guide pos="30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44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fld id="{89C2439A-FFD4-49B1-AA48-B2950B9B4CAB}" type="slidenum">
              <a:rPr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67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34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28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255" algn="l" defTabSz="8166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9195" algn="l" defTabSz="8166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865" algn="l" defTabSz="8166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70" algn="l" defTabSz="8166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2439A-FFD4-49B1-AA48-B2950B9B4CAB}" type="slidenum">
              <a:rPr lang="en-US" altLang="zh-CN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  <a:ln>
            <a:miter lim="800000"/>
          </a:ln>
        </p:spPr>
      </p:sp>
      <p:sp>
        <p:nvSpPr>
          <p:cNvPr id="3072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2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DD3CD99-BD69-42FA-8F1C-77C38CFD3DC1}" type="slidenum">
              <a:rPr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3E223-C90A-48B2-A5EC-3332A65912A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ED7B2-E316-46C4-A631-02E63000E7EF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4C12DA-307C-4B4E-9C6B-6887CE08B8D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7F70-48CD-4D94-891D-D86073AD271F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3E223-C90A-48B2-A5EC-3332A65912A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ED7B2-E316-46C4-A631-02E63000E7EF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新课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230" y="9550"/>
            <a:ext cx="1107670" cy="369168"/>
          </a:xfrm>
          <a:prstGeom prst="rect">
            <a:avLst/>
          </a:prstGeom>
        </p:spPr>
        <p:txBody>
          <a:bodyPr wrap="none" lIns="91279" tIns="45639" rIns="91279" bIns="45639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新课导入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C52C0-FF51-4B6D-AE4C-50454874614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57A13-19D5-4F9E-89AF-C67E130F5A44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7F920-8113-49BA-A531-5C4F375E7AC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57630-C07E-4562-AD95-114F6D944BE9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知识回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230" y="9550"/>
            <a:ext cx="1107670" cy="369168"/>
          </a:xfrm>
          <a:prstGeom prst="rect">
            <a:avLst/>
          </a:prstGeom>
        </p:spPr>
        <p:txBody>
          <a:bodyPr wrap="none" lIns="91279" tIns="45639" rIns="91279" bIns="45639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知识回顾</a:t>
            </a:r>
          </a:p>
        </p:txBody>
      </p:sp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05861-9BDD-4202-A972-B27716E9206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19775-98DE-4F4E-97B3-649E81A16AE2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F5BEA-B887-4DA2-B981-B9708364A9D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BD818-BAA3-4928-AA36-EEA40ADC3423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230" y="9550"/>
            <a:ext cx="1107670" cy="369168"/>
          </a:xfrm>
          <a:prstGeom prst="rect">
            <a:avLst/>
          </a:prstGeom>
        </p:spPr>
        <p:txBody>
          <a:bodyPr wrap="none" lIns="91279" tIns="45639" rIns="91279" bIns="45639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随堂训练</a:t>
            </a:r>
          </a:p>
        </p:txBody>
      </p:sp>
      <p:sp>
        <p:nvSpPr>
          <p:cNvPr id="3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23500-98B2-4E57-AB6F-6266BFA428C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49F09-4438-45E2-A170-D1A87377FA63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随堂训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5548-E847-4D82-BE01-801C124F2E1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CBFE0-A079-4F55-AA1D-6BD7B4ABBE6D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F1A26-A2A6-4AD2-A080-4549FEA0EDB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4D79B-5465-40E6-B8B7-4BAB2DEF48B2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2"/>
            </p:custDataLst>
          </p:nvPr>
        </p:nvSpPr>
        <p:spPr bwMode="auto">
          <a:xfrm>
            <a:off x="628495" y="273350"/>
            <a:ext cx="7887011" cy="99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79" tIns="45639" rIns="91279" bIns="45639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3"/>
            </p:custDataLst>
          </p:nvPr>
        </p:nvSpPr>
        <p:spPr bwMode="auto">
          <a:xfrm>
            <a:off x="628495" y="1369134"/>
            <a:ext cx="7887011" cy="326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79" tIns="45639" rIns="91279" bIns="45639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495" y="4767495"/>
            <a:ext cx="2057430" cy="273350"/>
          </a:xfrm>
          <a:prstGeom prst="rect">
            <a:avLst/>
          </a:prstGeom>
        </p:spPr>
        <p:txBody>
          <a:bodyPr vert="horz" lIns="91279" tIns="45639" rIns="91279" bIns="45639" rtlCol="0" anchor="ctr">
            <a:normAutofit/>
          </a:bodyPr>
          <a:lstStyle>
            <a:lvl1pPr algn="l" eaLnBrk="1" hangingPunct="1"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4C12DA-307C-4B4E-9C6B-6887CE08B8D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818" y="4767495"/>
            <a:ext cx="3084365" cy="273350"/>
          </a:xfrm>
          <a:prstGeom prst="rect">
            <a:avLst/>
          </a:prstGeom>
        </p:spPr>
        <p:txBody>
          <a:bodyPr vert="horz" lIns="91279" tIns="45639" rIns="91279" bIns="45639" rtlCol="0" anchor="ctr">
            <a:normAutofit/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8076" y="4767495"/>
            <a:ext cx="2057430" cy="273350"/>
          </a:xfrm>
          <a:prstGeom prst="rect">
            <a:avLst/>
          </a:prstGeom>
        </p:spPr>
        <p:txBody>
          <a:bodyPr vert="horz" wrap="square" lIns="91279" tIns="45639" rIns="91279" bIns="45639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solidFill>
                  <a:srgbClr val="898989"/>
                </a:solidFill>
              </a:defRPr>
            </a:lvl1pPr>
          </a:lstStyle>
          <a:p>
            <a:fld id="{57DF7F70-48CD-4D94-891D-D86073AD271F}" type="slidenum">
              <a:rPr altLang="en-US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9" tIns="45639" rIns="91279" bIns="45639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-16601" y="0"/>
            <a:ext cx="9158230" cy="5166179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9" tIns="45639" rIns="91279" bIns="45639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pic>
        <p:nvPicPr>
          <p:cNvPr id="1033" name="图片 14" descr="LOGO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7840763" y="93106"/>
            <a:ext cx="1134848" cy="342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4" name="组合 7"/>
          <p:cNvGrpSpPr/>
          <p:nvPr userDrawn="1"/>
        </p:nvGrpSpPr>
        <p:grpSpPr bwMode="auto">
          <a:xfrm>
            <a:off x="-18974" y="5018165"/>
            <a:ext cx="9160602" cy="146821"/>
            <a:chOff x="-22" y="7904"/>
            <a:chExt cx="14533" cy="308"/>
          </a:xfrm>
        </p:grpSpPr>
        <p:sp>
          <p:nvSpPr>
            <p:cNvPr id="9" name="矩形 8"/>
            <p:cNvSpPr/>
            <p:nvPr/>
          </p:nvSpPr>
          <p:spPr>
            <a:xfrm>
              <a:off x="-22" y="7904"/>
              <a:ext cx="10915" cy="308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9458" y="7904"/>
              <a:ext cx="5055" cy="308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186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186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91186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91186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91186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265" algn="l" defTabSz="91186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4530" algn="l" defTabSz="91186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6795" algn="l" defTabSz="91186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69060" algn="l" defTabSz="91186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7330" indent="-227330" algn="l" defTabSz="91186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3260" indent="-227330" algn="l" defTabSz="911860" rtl="0" eaLnBrk="0" fontAlgn="base" hangingPunct="0">
        <a:lnSpc>
          <a:spcPct val="90000"/>
        </a:lnSpc>
        <a:spcBef>
          <a:spcPts val="49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825" indent="-227330" algn="l" defTabSz="911860" rtl="0" eaLnBrk="0" fontAlgn="base" hangingPunct="0">
        <a:lnSpc>
          <a:spcPct val="90000"/>
        </a:lnSpc>
        <a:spcBef>
          <a:spcPts val="49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390" indent="-227330" algn="l" defTabSz="911860" rtl="0" eaLnBrk="0" fontAlgn="base" hangingPunct="0">
        <a:lnSpc>
          <a:spcPct val="90000"/>
        </a:lnSpc>
        <a:spcBef>
          <a:spcPts val="49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955" indent="-227330" algn="l" defTabSz="911860" rtl="0" eaLnBrk="0" fontAlgn="base" hangingPunct="0">
        <a:lnSpc>
          <a:spcPct val="90000"/>
        </a:lnSpc>
        <a:spcBef>
          <a:spcPts val="49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155" indent="-227965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720" indent="-227965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285" indent="-227965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215" indent="-227965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6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3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06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62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19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75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68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25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-7363" y="1471718"/>
            <a:ext cx="9151363" cy="8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30" tIns="40815" rIns="81630" bIns="40815" anchor="ctr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整式的乘法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852035" y="2786162"/>
            <a:ext cx="1286957" cy="467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0" tIns="40815" rIns="81630" bIns="40815" anchor="ctr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课时</a:t>
            </a:r>
          </a:p>
        </p:txBody>
      </p:sp>
      <p:sp>
        <p:nvSpPr>
          <p:cNvPr id="11269" name="文本框 7"/>
          <p:cNvSpPr txBox="1">
            <a:spLocks noChangeArrowheads="1"/>
          </p:cNvSpPr>
          <p:nvPr/>
        </p:nvSpPr>
        <p:spPr bwMode="auto">
          <a:xfrm>
            <a:off x="3144844" y="195761"/>
            <a:ext cx="2701340" cy="300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61" tIns="34231" rIns="68461" bIns="34231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一章   整式的乘除</a:t>
            </a:r>
          </a:p>
        </p:txBody>
      </p:sp>
      <p:grpSp>
        <p:nvGrpSpPr>
          <p:cNvPr id="11270" name="组合 7"/>
          <p:cNvGrpSpPr/>
          <p:nvPr/>
        </p:nvGrpSpPr>
        <p:grpSpPr bwMode="auto">
          <a:xfrm flipV="1">
            <a:off x="5846183" y="266187"/>
            <a:ext cx="1462139" cy="57296"/>
            <a:chOff x="11867" y="1528"/>
            <a:chExt cx="3966" cy="120"/>
          </a:xfrm>
        </p:grpSpPr>
        <p:cxnSp>
          <p:nvCxnSpPr>
            <p:cNvPr id="11" name="直接连接符 10"/>
            <p:cNvCxnSpPr/>
            <p:nvPr/>
          </p:nvCxnSpPr>
          <p:spPr>
            <a:xfrm flipH="1" flipV="1">
              <a:off x="11867" y="1586"/>
              <a:ext cx="3966" cy="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矩形 11"/>
            <p:cNvSpPr/>
            <p:nvPr/>
          </p:nvSpPr>
          <p:spPr>
            <a:xfrm>
              <a:off x="12173" y="1528"/>
              <a:ext cx="241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2694" y="1528"/>
              <a:ext cx="238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125" y="1528"/>
              <a:ext cx="238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543" y="1528"/>
              <a:ext cx="241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13983" y="1528"/>
              <a:ext cx="241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1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4955" y="1528"/>
              <a:ext cx="238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5334" y="1528"/>
              <a:ext cx="238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grpSp>
        <p:nvGrpSpPr>
          <p:cNvPr id="11271" name="组合 19"/>
          <p:cNvGrpSpPr/>
          <p:nvPr/>
        </p:nvGrpSpPr>
        <p:grpSpPr bwMode="auto">
          <a:xfrm flipV="1">
            <a:off x="1590210" y="264993"/>
            <a:ext cx="1462138" cy="57296"/>
            <a:chOff x="11867" y="1528"/>
            <a:chExt cx="3966" cy="120"/>
          </a:xfrm>
        </p:grpSpPr>
        <p:cxnSp>
          <p:nvCxnSpPr>
            <p:cNvPr id="21" name="直接连接符 20"/>
            <p:cNvCxnSpPr/>
            <p:nvPr/>
          </p:nvCxnSpPr>
          <p:spPr>
            <a:xfrm flipH="1" flipV="1">
              <a:off x="11867" y="1585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12173" y="1528"/>
              <a:ext cx="241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2694" y="1528"/>
              <a:ext cx="238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3125" y="1528"/>
              <a:ext cx="238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3543" y="1528"/>
              <a:ext cx="241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3983" y="1528"/>
              <a:ext cx="241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4424" y="1528"/>
              <a:ext cx="241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4955" y="1528"/>
              <a:ext cx="238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5334" y="1528"/>
              <a:ext cx="238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sp>
        <p:nvSpPr>
          <p:cNvPr id="30" name="矩形 29"/>
          <p:cNvSpPr/>
          <p:nvPr/>
        </p:nvSpPr>
        <p:spPr>
          <a:xfrm>
            <a:off x="2580" y="4168303"/>
            <a:ext cx="914142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21787" y="635030"/>
            <a:ext cx="8382691" cy="181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1630" tIns="40815" rIns="81630" bIns="40815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500" b="1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sz="25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500" b="1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5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计算：</a:t>
            </a:r>
            <a:endParaRPr lang="zh-CN" altLang="en-US" sz="2500" b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(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)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xy</a:t>
            </a:r>
            <a:r>
              <a:rPr lang="en-US" altLang="zh-CN" sz="25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5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•</a:t>
            </a:r>
            <a:r>
              <a:rPr lang="zh-CN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xy</a:t>
            </a: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;</a:t>
            </a:r>
            <a:r>
              <a:rPr lang="zh-CN" altLang="zh-CN" sz="25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(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(</a:t>
            </a:r>
            <a:r>
              <a:rPr lang="en-US" alt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5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5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5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•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xy</a:t>
            </a:r>
            <a:r>
              <a:rPr lang="en-US" altLang="zh-CN" sz="25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z</a:t>
            </a:r>
            <a:r>
              <a:rPr lang="en-US" altLang="zh-CN" sz="25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•</a:t>
            </a:r>
            <a:r>
              <a:rPr lang="zh-CN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xyz</a:t>
            </a:r>
            <a:r>
              <a:rPr lang="zh-CN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5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98866" y="2327646"/>
            <a:ext cx="7686604" cy="46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500" b="1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2500" b="1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en-US" altLang="zh-CN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原式</a:t>
            </a:r>
            <a:r>
              <a:rPr lang="en-US" altLang="zh-CN" sz="2500" b="1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(2×     )•(</a:t>
            </a:r>
            <a:r>
              <a:rPr lang="en-US" altLang="zh-CN" sz="25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5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•</a:t>
            </a:r>
            <a:r>
              <a:rPr lang="en-US" altLang="zh-CN" sz="25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)•(</a:t>
            </a:r>
            <a:r>
              <a:rPr lang="en-US" altLang="zh-CN" sz="25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500" b="1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•</a:t>
            </a:r>
            <a:r>
              <a:rPr lang="en-US" altLang="zh-CN" sz="25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    </a:t>
            </a:r>
            <a:endParaRPr lang="zh-CN" altLang="en-US" sz="25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84246" y="2882700"/>
            <a:ext cx="7603596" cy="46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ts val="66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ts val="66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ts val="66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ts val="66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500" b="1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(2)</a:t>
            </a:r>
            <a:r>
              <a:rPr lang="zh-CN" altLang="en-US" sz="2500" b="1">
                <a:solidFill>
                  <a:srgbClr val="1754C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原式</a:t>
            </a:r>
            <a:r>
              <a:rPr lang="en-US" altLang="zh-CN" sz="2500" b="1">
                <a:solidFill>
                  <a:srgbClr val="1754C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500" b="1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[(</a:t>
            </a:r>
            <a:r>
              <a:rPr lang="en-US" altLang="zh-CN" sz="2500" b="1">
                <a:solidFill>
                  <a:srgbClr val="1754C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500" b="1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2)×(</a:t>
            </a:r>
            <a:r>
              <a:rPr lang="en-US" altLang="zh-CN" sz="2500" b="1">
                <a:solidFill>
                  <a:srgbClr val="1754C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500" b="1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3)]</a:t>
            </a:r>
            <a:r>
              <a:rPr lang="en-US" altLang="zh-CN" sz="2500" b="1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•</a:t>
            </a:r>
            <a:r>
              <a:rPr lang="en-US" altLang="zh-CN" sz="2500" b="1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2500" b="1" i="1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500" b="1" baseline="30000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500" b="1" i="1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500" b="1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)•</a:t>
            </a:r>
            <a:r>
              <a:rPr lang="en-US" altLang="zh-CN" sz="2500" b="1" i="1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2500" b="1" baseline="30000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500" b="1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=6</a:t>
            </a:r>
            <a:r>
              <a:rPr lang="en-US" altLang="zh-CN" sz="2500" b="1" i="1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500" b="1" baseline="30000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500" b="1" i="1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2500" b="1" baseline="30000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500" b="1">
                <a:solidFill>
                  <a:srgbClr val="1754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</a:t>
            </a:r>
          </a:p>
        </p:txBody>
      </p:sp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947147" y="1166211"/>
          <a:ext cx="353380" cy="749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r:id="rId3" imgW="139700" imgH="393700" progId="Equation.KSEE3">
                  <p:embed/>
                </p:oleObj>
              </mc:Choice>
              <mc:Fallback>
                <p:oleObj r:id="rId3" imgW="1397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147" y="1166211"/>
                        <a:ext cx="353380" cy="7496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130614" y="2156952"/>
          <a:ext cx="354566" cy="750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r:id="rId5" imgW="139700" imgH="393700" progId="Equation.DSMT4">
                  <p:embed/>
                </p:oleObj>
              </mc:Choice>
              <mc:Fallback>
                <p:oleObj r:id="rId5" imgW="139700" imgH="3937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614" y="2156952"/>
                        <a:ext cx="354566" cy="7508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497547" y="2116367"/>
          <a:ext cx="1298493" cy="773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r:id="rId7" imgW="495300" imgH="393700" progId="Equation.DSMT4">
                  <p:embed/>
                </p:oleObj>
              </mc:Choice>
              <mc:Fallback>
                <p:oleObj r:id="rId7" imgW="495300" imgH="393700" progId="Equation.DSMT4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547" y="2116367"/>
                        <a:ext cx="1298493" cy="7734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417077" y="3524891"/>
            <a:ext cx="5129937" cy="46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5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(3)</a:t>
            </a:r>
            <a:r>
              <a:rPr lang="zh-CN" altLang="en-US" sz="2500" b="1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原式</a:t>
            </a:r>
            <a:r>
              <a:rPr lang="en-US" altLang="zh-CN" sz="2500" b="1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5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7</a:t>
            </a:r>
            <a:r>
              <a:rPr lang="en-US" altLang="zh-CN" sz="2500" b="1" i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xy</a:t>
            </a:r>
            <a:r>
              <a:rPr lang="en-US" altLang="zh-CN" sz="2500" b="1" baseline="300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500" b="1" i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</a:t>
            </a:r>
            <a:r>
              <a:rPr lang="en-US" altLang="zh-CN" sz="25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•4</a:t>
            </a:r>
            <a:r>
              <a:rPr lang="en-US" altLang="zh-CN" sz="2500" b="1" i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500" b="1" baseline="300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500" b="1" i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500" b="1" baseline="300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500" b="1" i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</a:t>
            </a:r>
            <a:r>
              <a:rPr lang="en-US" altLang="zh-CN" sz="2500" b="1" baseline="300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564969" y="4009519"/>
            <a:ext cx="4598681" cy="46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=(7×4)•(</a:t>
            </a:r>
            <a:r>
              <a:rPr lang="en-US" altLang="zh-CN" sz="25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xx</a:t>
            </a:r>
            <a:r>
              <a:rPr lang="en-US" altLang="zh-CN" sz="2500" b="1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)•(</a:t>
            </a:r>
            <a:r>
              <a:rPr lang="en-US" altLang="zh-CN" sz="25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500" b="1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5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500" b="1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)•(</a:t>
            </a:r>
            <a:r>
              <a:rPr lang="en-US" altLang="zh-CN" sz="25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zz</a:t>
            </a:r>
            <a:r>
              <a:rPr lang="en-US" altLang="zh-CN" sz="2500" b="1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endParaRPr lang="en-US" altLang="en-US" sz="25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2582756" y="4492953"/>
            <a:ext cx="1477714" cy="467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0" tIns="40815" rIns="81630" bIns="40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500" b="1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28</a:t>
            </a:r>
            <a:r>
              <a:rPr lang="en-US" altLang="zh-CN" sz="25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500" b="1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5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500" b="1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5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</a:t>
            </a:r>
            <a:r>
              <a:rPr lang="en-US" altLang="zh-CN" sz="2500" b="1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5" name="文本框 24"/>
          <p:cNvSpPr txBox="1"/>
          <p:nvPr/>
        </p:nvSpPr>
        <p:spPr>
          <a:xfrm>
            <a:off x="821787" y="763945"/>
            <a:ext cx="694901" cy="4643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5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sz="25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0"/>
          <p:cNvGrpSpPr/>
          <p:nvPr/>
        </p:nvGrpSpPr>
        <p:grpSpPr bwMode="auto">
          <a:xfrm>
            <a:off x="653397" y="1747049"/>
            <a:ext cx="7999666" cy="1212915"/>
            <a:chOff x="834" y="7005"/>
            <a:chExt cx="12599" cy="2548"/>
          </a:xfrm>
        </p:grpSpPr>
        <p:sp>
          <p:nvSpPr>
            <p:cNvPr id="19460" name="Rectangle 4"/>
            <p:cNvSpPr/>
            <p:nvPr/>
          </p:nvSpPr>
          <p:spPr>
            <a:xfrm>
              <a:off x="834" y="7585"/>
              <a:ext cx="4653" cy="97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 cap="flat" cmpd="sng">
              <a:solidFill>
                <a:schemeClr val="tx1">
                  <a:alpha val="4196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400" noProof="1">
                  <a:latin typeface="黑体" panose="02010609060101010101" pitchFamily="49" charset="-122"/>
                  <a:ea typeface="黑体" panose="02010609060101010101" pitchFamily="49" charset="-122"/>
                </a:rPr>
                <a:t>单项式与单项式相乘</a:t>
              </a:r>
            </a:p>
          </p:txBody>
        </p:sp>
        <p:sp>
          <p:nvSpPr>
            <p:cNvPr id="19461" name="Rectangle 4"/>
            <p:cNvSpPr/>
            <p:nvPr/>
          </p:nvSpPr>
          <p:spPr>
            <a:xfrm>
              <a:off x="9123" y="7031"/>
              <a:ext cx="4310" cy="252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 cap="flat" cmpd="sng">
              <a:solidFill>
                <a:schemeClr val="tx1">
                  <a:alpha val="41176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2400" noProof="1">
                  <a:latin typeface="黑体" panose="02010609060101010101" pitchFamily="49" charset="-122"/>
                  <a:ea typeface="黑体" panose="02010609060101010101" pitchFamily="49" charset="-122"/>
                </a:rPr>
                <a:t>有理数的乘法与同底数幂的乘法</a:t>
              </a:r>
            </a:p>
          </p:txBody>
        </p:sp>
        <p:grpSp>
          <p:nvGrpSpPr>
            <p:cNvPr id="21510" name="组合 13"/>
            <p:cNvGrpSpPr/>
            <p:nvPr/>
          </p:nvGrpSpPr>
          <p:grpSpPr bwMode="auto">
            <a:xfrm>
              <a:off x="5480" y="7005"/>
              <a:ext cx="3513" cy="2492"/>
              <a:chOff x="3481095" y="4737100"/>
              <a:chExt cx="2232033" cy="1583791"/>
            </a:xfrm>
          </p:grpSpPr>
          <p:sp>
            <p:nvSpPr>
              <p:cNvPr id="9" name="右箭头 8"/>
              <p:cNvSpPr/>
              <p:nvPr/>
            </p:nvSpPr>
            <p:spPr bwMode="auto">
              <a:xfrm>
                <a:off x="3481095" y="5186435"/>
                <a:ext cx="2231813" cy="431809"/>
              </a:xfrm>
              <a:prstGeom prst="rightArrow">
                <a:avLst/>
              </a:prstGeom>
              <a:solidFill>
                <a:schemeClr val="accent6">
                  <a:lumMod val="75000"/>
                  <a:alpha val="63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 sz="1200"/>
              </a:p>
            </p:txBody>
          </p:sp>
          <p:sp>
            <p:nvSpPr>
              <p:cNvPr id="21512" name="Rectangle 4"/>
              <p:cNvSpPr>
                <a:spLocks noChangeArrowheads="1"/>
              </p:cNvSpPr>
              <p:nvPr/>
            </p:nvSpPr>
            <p:spPr bwMode="auto">
              <a:xfrm>
                <a:off x="3481103" y="5458122"/>
                <a:ext cx="2232025" cy="862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zh-CN" altLang="en-US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乘法交换律和结合律</a:t>
                </a:r>
              </a:p>
            </p:txBody>
          </p:sp>
          <p:sp>
            <p:nvSpPr>
              <p:cNvPr id="21513" name="TextBox 11"/>
              <p:cNvSpPr txBox="1">
                <a:spLocks noChangeArrowheads="1"/>
              </p:cNvSpPr>
              <p:nvPr/>
            </p:nvSpPr>
            <p:spPr bwMode="auto">
              <a:xfrm>
                <a:off x="4213225" y="4737100"/>
                <a:ext cx="800747" cy="616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转化</a:t>
                </a:r>
              </a:p>
            </p:txBody>
          </p:sp>
        </p:grp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645097" y="939415"/>
            <a:ext cx="1420661" cy="4538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68461" tIns="34231" rIns="68461" bIns="3423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5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规律总结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2"/>
          <p:cNvSpPr txBox="1">
            <a:spLocks noChangeArrowheads="1"/>
          </p:cNvSpPr>
          <p:nvPr/>
        </p:nvSpPr>
        <p:spPr bwMode="auto">
          <a:xfrm>
            <a:off x="764866" y="773495"/>
            <a:ext cx="1380316" cy="46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50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844317" y="4333001"/>
            <a:ext cx="8285453" cy="65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5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注意</a:t>
            </a:r>
            <a:r>
              <a:rPr lang="en-US" altLang="zh-CN" sz="25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:</a:t>
            </a:r>
            <a:r>
              <a:rPr lang="zh-CN" altLang="en-US" sz="250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有乘方运算，先算乘方，再算单项式相乘</a:t>
            </a:r>
            <a:r>
              <a:rPr lang="en-US" altLang="zh-CN" sz="250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22532" name="文本框 1"/>
          <p:cNvSpPr txBox="1">
            <a:spLocks noChangeArrowheads="1"/>
          </p:cNvSpPr>
          <p:nvPr/>
        </p:nvSpPr>
        <p:spPr bwMode="auto">
          <a:xfrm>
            <a:off x="844317" y="330646"/>
            <a:ext cx="1401661" cy="83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61" tIns="34231" rIns="68461" bIns="34231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5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跟踪练习</a:t>
            </a:r>
          </a:p>
        </p:txBody>
      </p:sp>
      <p:sp>
        <p:nvSpPr>
          <p:cNvPr id="14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768437" y="878966"/>
            <a:ext cx="4218955" cy="1478353"/>
          </a:xfrm>
          <a:prstGeom prst="rect">
            <a:avLst/>
          </a:prstGeom>
          <a:blipFill rotWithShape="1">
            <a:blip r:embed="rId2" cstate="email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461" tIns="34231" rIns="68461" bIns="34231"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15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069181" y="2523465"/>
            <a:ext cx="4641055" cy="439702"/>
          </a:xfrm>
          <a:prstGeom prst="rect">
            <a:avLst/>
          </a:prstGeom>
          <a:blipFill rotWithShape="1">
            <a:blip r:embed="rId3" cstate="email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461" tIns="34231" rIns="68461" bIns="34231"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16" name="Text 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768984" y="3161344"/>
            <a:ext cx="3585975" cy="435689"/>
          </a:xfrm>
          <a:prstGeom prst="rect">
            <a:avLst/>
          </a:prstGeom>
          <a:blipFill rotWithShape="1">
            <a:blip r:embed="rId4" cstate="email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461" tIns="34231" rIns="68461" bIns="34231"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17" name="Text 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446675" y="3155904"/>
            <a:ext cx="1479926" cy="435689"/>
          </a:xfrm>
          <a:prstGeom prst="rect">
            <a:avLst/>
          </a:prstGeom>
          <a:blipFill rotWithShape="1">
            <a:blip r:embed="rId5" cstate="email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461" tIns="34231" rIns="68461" bIns="34231"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18" name="Text 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606397" y="2551465"/>
            <a:ext cx="1935288" cy="435687"/>
          </a:xfrm>
          <a:prstGeom prst="rect">
            <a:avLst/>
          </a:prstGeom>
          <a:blipFill rotWithShape="1">
            <a:blip r:embed="rId6" cstate="email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461" tIns="34231" rIns="68461" bIns="34231"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788245" y="3768399"/>
            <a:ext cx="4063868" cy="392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61" tIns="34231" rIns="68461" bIns="34231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FF0000"/>
                </a:solidFill>
              </a:rPr>
              <a:t>（</a:t>
            </a:r>
            <a:r>
              <a:rPr lang="en-US" altLang="zh-CN" sz="2100">
                <a:solidFill>
                  <a:srgbClr val="FF0000"/>
                </a:solidFill>
              </a:rPr>
              <a:t>3</a:t>
            </a:r>
            <a:r>
              <a:rPr lang="zh-CN" altLang="en-US" sz="2100">
                <a:solidFill>
                  <a:srgbClr val="FF0000"/>
                </a:solidFill>
              </a:rPr>
              <a:t>）原式</a:t>
            </a:r>
            <a:r>
              <a:rPr lang="zh-CN" altLang="zh-CN" sz="2100">
                <a:solidFill>
                  <a:srgbClr val="FF0000"/>
                </a:solidFill>
              </a:rPr>
              <a:t>=(1.2×5)×10</a:t>
            </a:r>
            <a:r>
              <a:rPr lang="zh-CN" altLang="zh-CN" sz="2100" baseline="30000">
                <a:solidFill>
                  <a:srgbClr val="FF0000"/>
                </a:solidFill>
              </a:rPr>
              <a:t>3</a:t>
            </a:r>
            <a:r>
              <a:rPr lang="zh-CN" altLang="zh-CN" sz="2100">
                <a:solidFill>
                  <a:srgbClr val="FF0000"/>
                </a:solidFill>
              </a:rPr>
              <a:t>×10</a:t>
            </a:r>
            <a:r>
              <a:rPr lang="zh-CN" altLang="zh-CN" sz="2100" baseline="30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5479760" y="3775561"/>
            <a:ext cx="1479926" cy="39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61" tIns="34231" rIns="68461" bIns="34231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100">
                <a:solidFill>
                  <a:srgbClr val="FF0000"/>
                </a:solidFill>
              </a:rPr>
              <a:t>=6×10</a:t>
            </a:r>
            <a:r>
              <a:rPr lang="zh-CN" altLang="zh-CN" sz="2100" baseline="3000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21510" grpId="0" animBg="1"/>
      <p:bldP spid="19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24"/>
          <p:cNvSpPr txBox="1"/>
          <p:nvPr/>
        </p:nvSpPr>
        <p:spPr>
          <a:xfrm>
            <a:off x="1119432" y="607576"/>
            <a:ext cx="744706" cy="10980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1630" tIns="40815" rIns="81630" bIns="40815">
            <a:spAutoFit/>
          </a:bodyPr>
          <a:lstStyle>
            <a:defPPr>
              <a:defRPr lang="zh-CN"/>
            </a:defPPr>
            <a:lvl1pPr>
              <a:defRPr sz="33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defRPr>
            </a:lvl1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noProof="1" smtClean="0">
                <a:sym typeface="+mn-ea"/>
              </a:rPr>
              <a:t>例</a:t>
            </a:r>
            <a:r>
              <a:rPr lang="en-US" noProof="1" smtClean="0">
                <a:sym typeface="+mn-ea"/>
              </a:rPr>
              <a:t>2</a:t>
            </a:r>
            <a:endParaRPr lang="en-US" noProof="1">
              <a:sym typeface="+mn-ea"/>
            </a:endParaRPr>
          </a:p>
        </p:txBody>
      </p:sp>
      <p:sp>
        <p:nvSpPr>
          <p:cNvPr id="11" name="文本框 99"/>
          <p:cNvSpPr txBox="1">
            <a:spLocks noChangeArrowheads="1"/>
          </p:cNvSpPr>
          <p:nvPr/>
        </p:nvSpPr>
        <p:spPr bwMode="auto">
          <a:xfrm>
            <a:off x="1287821" y="601607"/>
            <a:ext cx="6392855" cy="104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61" tIns="34231" rIns="68461" bIns="34231"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已知－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1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100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1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1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1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100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100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1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1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1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1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1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100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的积与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1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是同类项，求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1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的值．</a:t>
            </a:r>
          </a:p>
        </p:txBody>
      </p:sp>
      <p:sp>
        <p:nvSpPr>
          <p:cNvPr id="12" name="文本框 2"/>
          <p:cNvSpPr txBox="1">
            <a:spLocks noChangeArrowheads="1"/>
          </p:cNvSpPr>
          <p:nvPr/>
        </p:nvSpPr>
        <p:spPr bwMode="auto">
          <a:xfrm>
            <a:off x="1208370" y="2057877"/>
            <a:ext cx="6386925" cy="3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61" tIns="34231" rIns="68461" bIns="34231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1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100" b="1" i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1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1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1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100" b="1" i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100" b="1" i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1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1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1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1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1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100" b="1" i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的积与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1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是同类项，</a:t>
            </a:r>
          </a:p>
        </p:txBody>
      </p:sp>
      <p:sp>
        <p:nvSpPr>
          <p:cNvPr id="13" name="文本框 4"/>
          <p:cNvSpPr txBox="1">
            <a:spLocks noChangeArrowheads="1"/>
          </p:cNvSpPr>
          <p:nvPr/>
        </p:nvSpPr>
        <p:spPr bwMode="auto">
          <a:xfrm>
            <a:off x="1989837" y="3817339"/>
            <a:ext cx="1871106" cy="392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61" tIns="34231" rIns="68461" bIns="34231">
            <a:spAutoFit/>
          </a:bodyPr>
          <a:lstStyle>
            <a:lvl1pPr indent="2667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371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943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515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87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1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7.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883111" y="2766914"/>
            <a:ext cx="3710489" cy="39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61" tIns="34231" rIns="68461" bIns="34231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3m+1+n-6=4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2n-3-m=1</a:t>
            </a:r>
            <a:endParaRPr lang="zh-CN" altLang="en-US" sz="210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883111" y="3275415"/>
            <a:ext cx="3710489" cy="39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61" tIns="34231" rIns="68461" bIns="34231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    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m=2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n=3</a:t>
            </a:r>
            <a:endParaRPr lang="zh-CN" altLang="en-US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5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10241"/>
          <p:cNvSpPr txBox="1">
            <a:spLocks noChangeArrowheads="1"/>
          </p:cNvSpPr>
          <p:nvPr/>
        </p:nvSpPr>
        <p:spPr bwMode="auto">
          <a:xfrm>
            <a:off x="613079" y="681583"/>
            <a:ext cx="7921400" cy="392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计算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·(2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的结果是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  )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A.3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B.6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C.6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D.5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en-US" altLang="zh-CN" sz="2500" i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计算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500" dirty="0">
                <a:solidFill>
                  <a:srgbClr val="00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)·3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的结果是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   )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A.</a:t>
            </a:r>
            <a:r>
              <a:rPr lang="en-US" altLang="zh-CN" sz="2500" dirty="0">
                <a:solidFill>
                  <a:srgbClr val="00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            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  <a:r>
              <a:rPr lang="en-US" altLang="zh-CN" sz="2500" dirty="0">
                <a:solidFill>
                  <a:srgbClr val="00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          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C.12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             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D.6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endParaRPr lang="en-US" altLang="zh-CN" sz="25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908523" y="954932"/>
            <a:ext cx="556159" cy="46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58753" y="3128595"/>
            <a:ext cx="473150" cy="46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99645" y="2084138"/>
            <a:ext cx="5962395" cy="85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【解析】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·(2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5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)=(3×2)·(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a·b</a:t>
            </a:r>
            <a:r>
              <a:rPr lang="en-US" altLang="zh-CN" sz="25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)=6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5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endParaRPr lang="zh-CN" altLang="en-US" sz="25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73556" y="4184987"/>
            <a:ext cx="6063905" cy="85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0" tIns="40815" rIns="81630" bIns="40815">
            <a:spAutoFit/>
          </a:bodyPr>
          <a:lstStyle/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【解析】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5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)·3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en-US" altLang="zh-CN" sz="25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2×3)·(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</a:t>
            </a:r>
            <a:r>
              <a:rPr lang="en-US" altLang="zh-CN" sz="25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500" dirty="0">
              <a:solidFill>
                <a:srgbClr val="FF0000"/>
              </a:solidFill>
            </a:endParaRPr>
          </a:p>
        </p:txBody>
      </p:sp>
      <p:grpSp>
        <p:nvGrpSpPr>
          <p:cNvPr id="24583" name="组合 8"/>
          <p:cNvGrpSpPr/>
          <p:nvPr/>
        </p:nvGrpSpPr>
        <p:grpSpPr bwMode="auto">
          <a:xfrm>
            <a:off x="383027" y="181437"/>
            <a:ext cx="2306455" cy="649353"/>
            <a:chOff x="3327445" y="196489"/>
            <a:chExt cx="3088610" cy="1003300"/>
          </a:xfrm>
        </p:grpSpPr>
        <p:pic>
          <p:nvPicPr>
            <p:cNvPr id="24584" name="图片 9" descr="标题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327445" y="196489"/>
              <a:ext cx="868531" cy="1003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585" name="组合 10"/>
            <p:cNvGrpSpPr/>
            <p:nvPr/>
          </p:nvGrpSpPr>
          <p:grpSpPr bwMode="auto">
            <a:xfrm>
              <a:off x="3492515" y="279400"/>
              <a:ext cx="2923540" cy="784860"/>
              <a:chOff x="1162" y="781"/>
              <a:chExt cx="4604" cy="1236"/>
            </a:xfrm>
          </p:grpSpPr>
          <p:sp>
            <p:nvSpPr>
              <p:cNvPr id="12" name="TextBox 2"/>
              <p:cNvSpPr txBox="1"/>
              <p:nvPr/>
            </p:nvSpPr>
            <p:spPr>
              <a:xfrm>
                <a:off x="1810" y="781"/>
                <a:ext cx="3310" cy="123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 flipV="1">
                <a:off x="1162" y="1856"/>
                <a:ext cx="4604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359309" y="897636"/>
            <a:ext cx="7902427" cy="46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-3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5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 ·5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5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5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(2)4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 ·(2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altLang="zh-CN" sz="25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583432" y="442850"/>
            <a:ext cx="1446723" cy="46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6594" y="1330936"/>
            <a:ext cx="5667122" cy="123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500"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原式</a:t>
            </a: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4×2</a:t>
            </a:r>
            <a:r>
              <a:rPr lang="zh-CN" altLang="en-US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）（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y·y</a:t>
            </a:r>
            <a:r>
              <a:rPr lang="en-US" altLang="zh-CN" sz="25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·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=8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altLang="zh-CN" sz="25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zh-CN" altLang="en-US" sz="2500" baseline="30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66466" name="文本框 2366465"/>
          <p:cNvSpPr txBox="1">
            <a:spLocks noChangeArrowheads="1"/>
          </p:cNvSpPr>
          <p:nvPr/>
        </p:nvSpPr>
        <p:spPr bwMode="auto">
          <a:xfrm>
            <a:off x="870406" y="2318097"/>
            <a:ext cx="4114859" cy="2160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algn="just" eaLnBrk="1" hangingPunct="1"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000000"/>
                </a:solidFill>
                <a:latin typeface="Times New Roman" panose="02020603050405020304" pitchFamily="18" charset="0"/>
              </a:rPr>
              <a:t>(3)(-</a:t>
            </a:r>
            <a:r>
              <a:rPr lang="en-US" altLang="zh-CN" sz="25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5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5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500">
                <a:solidFill>
                  <a:srgbClr val="000000"/>
                </a:solidFill>
                <a:latin typeface="Times New Roman" panose="02020603050405020304" pitchFamily="18" charset="0"/>
              </a:rPr>
              <a:t>·(</a:t>
            </a:r>
            <a:r>
              <a:rPr lang="en-US" altLang="zh-CN" sz="25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5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5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5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5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lang="en-US" altLang="zh-CN" sz="250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endParaRPr lang="en-US" altLang="zh-CN" sz="25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原式</a:t>
            </a: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(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-x</a:t>
            </a:r>
            <a:r>
              <a:rPr lang="en-US" altLang="zh-CN" sz="2500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3</a:t>
            </a: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)·(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2500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4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y</a:t>
            </a:r>
            <a:r>
              <a:rPr lang="en-US" altLang="zh-CN" sz="2500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)</a:t>
            </a:r>
          </a:p>
          <a:p>
            <a:pPr algn="just" eaLnBrk="1" hangingPunct="1"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       </a:t>
            </a: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-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2500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7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y</a:t>
            </a:r>
            <a:r>
              <a:rPr lang="en-US" altLang="zh-CN" sz="2500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8439" name="文本框 4"/>
          <p:cNvSpPr txBox="1">
            <a:spLocks noChangeArrowheads="1"/>
          </p:cNvSpPr>
          <p:nvPr/>
        </p:nvSpPr>
        <p:spPr bwMode="auto">
          <a:xfrm>
            <a:off x="552600" y="1519536"/>
            <a:ext cx="4705407" cy="1005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500"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原式</a:t>
            </a:r>
            <a:r>
              <a:rPr lang="en-US" altLang="zh-CN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-3×5</a:t>
            </a:r>
            <a:r>
              <a:rPr lang="zh-CN" altLang="en-US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500" baseline="30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·x</a:t>
            </a:r>
            <a:r>
              <a:rPr lang="en-US" altLang="zh-CN" sz="2500" baseline="30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=-15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500" baseline="30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5" name="云形标注 4"/>
          <p:cNvSpPr/>
          <p:nvPr/>
        </p:nvSpPr>
        <p:spPr bwMode="auto">
          <a:xfrm>
            <a:off x="4650858" y="2641580"/>
            <a:ext cx="4033037" cy="1513566"/>
          </a:xfrm>
          <a:prstGeom prst="cloudCallout">
            <a:avLst>
              <a:gd name="adj1" fmla="val -76700"/>
              <a:gd name="adj2" fmla="val -3779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461" tIns="34231" rIns="68461" bIns="34231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有乘方运算，先算乘方，再算单项式相乘</a:t>
            </a:r>
            <a:endParaRPr lang="zh-CN" altLang="en-US" sz="2100" noProof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66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66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66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66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66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66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/>
      <p:bldP spid="8" grpId="0"/>
      <p:bldP spid="18439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1265"/>
          <p:cNvSpPr txBox="1">
            <a:spLocks noChangeArrowheads="1"/>
          </p:cNvSpPr>
          <p:nvPr/>
        </p:nvSpPr>
        <p:spPr bwMode="auto">
          <a:xfrm>
            <a:off x="317805" y="318709"/>
            <a:ext cx="8762160" cy="300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.若长方形的宽是</a:t>
            </a:r>
            <a:r>
              <a:rPr lang="zh-CN" altLang="en-US" sz="25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5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，长是宽的2倍，则长方形的面积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为 _____.</a:t>
            </a:r>
            <a:endParaRPr lang="zh-CN" altLang="en-US" sz="25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【解析】</a:t>
            </a:r>
            <a:r>
              <a:rPr lang="zh-CN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长方形的长是2</a:t>
            </a:r>
            <a:r>
              <a:rPr lang="zh-CN" altLang="en-US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5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，所以长方形的面积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为</a:t>
            </a:r>
            <a:r>
              <a:rPr lang="zh-CN" altLang="en-US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5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·2</a:t>
            </a:r>
            <a:r>
              <a:rPr lang="zh-CN" altLang="en-US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5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zh-CN" altLang="en-US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5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  <a:buFont typeface="Arial" panose="020B0604020202020204" pitchFamily="34" charset="0"/>
              <a:buNone/>
            </a:pPr>
            <a:endParaRPr lang="zh-CN" altLang="en-US" sz="2500" baseline="30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0" name="文本框 12289"/>
          <p:cNvSpPr txBox="1">
            <a:spLocks noChangeArrowheads="1"/>
          </p:cNvSpPr>
          <p:nvPr/>
        </p:nvSpPr>
        <p:spPr bwMode="auto">
          <a:xfrm>
            <a:off x="230053" y="2569960"/>
            <a:ext cx="8685080" cy="254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.一个三角形的一边长为</a:t>
            </a:r>
            <a:r>
              <a:rPr lang="zh-CN" altLang="en-US" sz="2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2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这条边上的高的长度是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它的  那么这个三角形的面积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zh-CN" altLang="en-US" sz="2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_____.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【解析】</a:t>
            </a:r>
            <a:r>
              <a:rPr lang="zh-CN" altLang="en-US" sz="25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因为三角形的高为 </a:t>
            </a:r>
            <a:r>
              <a:rPr lang="zh-CN" altLang="en-US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，</a:t>
            </a:r>
            <a:r>
              <a:rPr lang="zh-CN" altLang="en-US" sz="25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所以这个三角形的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5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面积是</a:t>
            </a:r>
          </a:p>
        </p:txBody>
      </p:sp>
      <p:graphicFrame>
        <p:nvGraphicFramePr>
          <p:cNvPr id="19460" name="对象 12290"/>
          <p:cNvGraphicFramePr>
            <a:graphicFrameLocks noChangeAspect="1"/>
          </p:cNvGraphicFramePr>
          <p:nvPr/>
        </p:nvGraphicFramePr>
        <p:xfrm>
          <a:off x="1297307" y="3325549"/>
          <a:ext cx="310690" cy="509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r:id="rId3" imgW="279400" imgH="609600" progId="Equation.DSMT4">
                  <p:embed/>
                </p:oleObj>
              </mc:Choice>
              <mc:Fallback>
                <p:oleObj r:id="rId3" imgW="279400" imgH="609600" progId="Equation.DSMT4">
                  <p:embed/>
                  <p:pic>
                    <p:nvPicPr>
                      <p:cNvPr id="0" name="对象 12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7307" y="3325549"/>
                        <a:ext cx="310690" cy="509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114859" y="2491178"/>
          <a:ext cx="914282" cy="161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r:id="rId5" imgW="914400" imgH="215900" progId="Equation.KSEE3">
                  <p:embed/>
                </p:oleObj>
              </mc:Choice>
              <mc:Fallback>
                <p:oleObj r:id="rId5" imgW="914400" imgH="2159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59" y="2491178"/>
                        <a:ext cx="914282" cy="161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040152" y="3832857"/>
          <a:ext cx="532441" cy="650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r:id="rId7" imgW="241300" imgH="393700" progId="Equation.DSMT4">
                  <p:embed/>
                </p:oleObj>
              </mc:Choice>
              <mc:Fallback>
                <p:oleObj r:id="rId7" imgW="241300" imgH="3937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52" y="3832857"/>
                        <a:ext cx="532441" cy="6505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10420" y="4412978"/>
          <a:ext cx="1919872" cy="580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r:id="rId9" imgW="977265" imgH="393700" progId="Equation.DSMT4">
                  <p:embed/>
                </p:oleObj>
              </mc:Choice>
              <mc:Fallback>
                <p:oleObj r:id="rId9" imgW="977265" imgH="393700" progId="Equation.DSMT4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0420" y="4412978"/>
                        <a:ext cx="1919872" cy="580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4"/>
          <p:cNvSpPr txBox="1">
            <a:spLocks noChangeArrowheads="1"/>
          </p:cNvSpPr>
          <p:nvPr/>
        </p:nvSpPr>
        <p:spPr bwMode="auto">
          <a:xfrm>
            <a:off x="600034" y="783044"/>
            <a:ext cx="7945117" cy="46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若（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m+</a:t>
            </a:r>
            <a:r>
              <a:rPr lang="en-US" altLang="zh-CN" sz="25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500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n+</a:t>
            </a:r>
            <a:r>
              <a:rPr lang="en-US" altLang="zh-CN" sz="25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500" b="1" dirty="0">
                <a:solidFill>
                  <a:srgbClr val="000000"/>
                </a:solidFill>
                <a:latin typeface="宋体" panose="02010600030101010101" pitchFamily="2" charset="-122"/>
              </a:rPr>
              <a:t>·</a:t>
            </a: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2n</a:t>
            </a:r>
            <a:r>
              <a:rPr lang="en-US" altLang="zh-CN" sz="2500" i="1" baseline="30000" dirty="0">
                <a:latin typeface="宋体" panose="02010600030101010101" pitchFamily="2" charset="-122"/>
              </a:rPr>
              <a:t>－</a:t>
            </a:r>
            <a:r>
              <a:rPr lang="en-US" altLang="zh-CN" sz="25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)=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5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m+n</a:t>
            </a:r>
            <a:r>
              <a:rPr lang="en-US" altLang="zh-CN" sz="25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的值</a:t>
            </a: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.  </a:t>
            </a:r>
          </a:p>
        </p:txBody>
      </p:sp>
      <p:sp>
        <p:nvSpPr>
          <p:cNvPr id="20483" name="文本框 5"/>
          <p:cNvSpPr txBox="1">
            <a:spLocks noChangeArrowheads="1"/>
          </p:cNvSpPr>
          <p:nvPr/>
        </p:nvSpPr>
        <p:spPr bwMode="auto">
          <a:xfrm>
            <a:off x="945114" y="1435978"/>
            <a:ext cx="5036255" cy="1006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5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500" i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m+</a:t>
            </a:r>
            <a:r>
              <a:rPr lang="en-US" altLang="zh-CN" sz="25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500" i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5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500" i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500" i="1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5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500" i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n+</a:t>
            </a:r>
            <a:r>
              <a:rPr lang="en-US" altLang="zh-CN" sz="25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2+1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=a</a:t>
            </a:r>
            <a:r>
              <a:rPr lang="en-US" altLang="zh-CN" sz="25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5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</a:p>
        </p:txBody>
      </p:sp>
      <p:sp>
        <p:nvSpPr>
          <p:cNvPr id="20485" name="文本框 7"/>
          <p:cNvSpPr txBox="1">
            <a:spLocks noChangeArrowheads="1"/>
          </p:cNvSpPr>
          <p:nvPr/>
        </p:nvSpPr>
        <p:spPr bwMode="auto">
          <a:xfrm>
            <a:off x="1509573" y="2497146"/>
            <a:ext cx="4602238" cy="46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=5,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=1.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733696" y="3062943"/>
            <a:ext cx="1973235" cy="46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5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6.</a:t>
            </a:r>
            <a:endParaRPr lang="zh-CN" altLang="en-US" sz="2500"/>
          </a:p>
        </p:txBody>
      </p:sp>
      <p:sp>
        <p:nvSpPr>
          <p:cNvPr id="2" name="文本框 7"/>
          <p:cNvSpPr txBox="1">
            <a:spLocks noChangeArrowheads="1"/>
          </p:cNvSpPr>
          <p:nvPr/>
        </p:nvSpPr>
        <p:spPr bwMode="auto">
          <a:xfrm>
            <a:off x="1379131" y="2000582"/>
            <a:ext cx="4602238" cy="46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∴m+1+2n-1=5,n+2+1=4.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5" grpId="0"/>
      <p:bldP spid="3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框 8193"/>
          <p:cNvSpPr txBox="1">
            <a:spLocks noChangeArrowheads="1"/>
          </p:cNvSpPr>
          <p:nvPr/>
        </p:nvSpPr>
        <p:spPr bwMode="auto">
          <a:xfrm>
            <a:off x="375911" y="1302289"/>
            <a:ext cx="8604443" cy="3082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algn="just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一个不变：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单项式与单项式相乘时，对于只在一个单项式里含有的字母，连同它的指数不变，作为积的因式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algn="just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二个相乘：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把各个单项式中的系数、相同字母的幂分别相乘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三个检验：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单项式乘以单项式的结果是否正确，可从以下三个方面来检验：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结果仍是单项式；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结果中含有单项式中的所有字母；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结果中每一个字母的指数都等于前面单项式中同一字母的指数和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72049" y="568184"/>
            <a:ext cx="5217689" cy="4774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461" tIns="34231" rIns="68461" bIns="34231">
            <a:spAutoFit/>
          </a:bodyPr>
          <a:lstStyle/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单项式乘以单项式中的“一、二、三”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426902" y="2154565"/>
            <a:ext cx="1361342" cy="1191277"/>
          </a:xfrm>
          <a:prstGeom prst="rect">
            <a:avLst/>
          </a:prstGeom>
          <a:solidFill>
            <a:srgbClr val="1754CD"/>
          </a:solidFill>
          <a:ln w="25400">
            <a:solidFill>
              <a:srgbClr val="0070C0">
                <a:alpha val="54117"/>
              </a:srgbClr>
            </a:solidFill>
            <a:round/>
          </a:ln>
        </p:spPr>
        <p:txBody>
          <a:bodyPr lIns="81630" tIns="40815" rIns="81630" bIns="40815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单项式与单项式相乘</a:t>
            </a:r>
          </a:p>
        </p:txBody>
      </p:sp>
      <p:sp>
        <p:nvSpPr>
          <p:cNvPr id="27651" name="TextBox 3"/>
          <p:cNvSpPr txBox="1"/>
          <p:nvPr/>
        </p:nvSpPr>
        <p:spPr>
          <a:xfrm>
            <a:off x="2083519" y="1167404"/>
            <a:ext cx="1643572" cy="8522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>
            <a:solidFill>
              <a:srgbClr val="0070C0">
                <a:alpha val="54117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1630" tIns="40815" rIns="81630" bIns="40815">
            <a:spAutoFit/>
          </a:bodyPr>
          <a:lstStyle/>
          <a:p>
            <a:pPr algn="dist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500" noProof="1">
                <a:latin typeface="黑体" panose="02010609060101010101" pitchFamily="49" charset="-122"/>
                <a:ea typeface="黑体" panose="02010609060101010101" pitchFamily="49" charset="-122"/>
              </a:rPr>
              <a:t>单项式乘单项式</a:t>
            </a:r>
          </a:p>
        </p:txBody>
      </p:sp>
      <p:sp>
        <p:nvSpPr>
          <p:cNvPr id="10" name="左大括号 9"/>
          <p:cNvSpPr/>
          <p:nvPr/>
        </p:nvSpPr>
        <p:spPr>
          <a:xfrm>
            <a:off x="1796546" y="1438366"/>
            <a:ext cx="215823" cy="2431494"/>
          </a:xfrm>
          <a:prstGeom prst="leftBrace">
            <a:avLst>
              <a:gd name="adj1" fmla="val 8341"/>
              <a:gd name="adj2" fmla="val 50000"/>
            </a:avLst>
          </a:prstGeom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81630" tIns="40815" rIns="81630" bIns="40815"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27653" name="Text Box 3"/>
          <p:cNvSpPr txBox="1"/>
          <p:nvPr/>
        </p:nvSpPr>
        <p:spPr>
          <a:xfrm>
            <a:off x="4552434" y="1055200"/>
            <a:ext cx="2870914" cy="10062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 cap="sq" cmpd="sng">
            <a:solidFill>
              <a:srgbClr val="0070C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1630" tIns="40815" rIns="81630" bIns="40815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5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实质上是转化为同底数幂的运算</a:t>
            </a:r>
          </a:p>
        </p:txBody>
      </p:sp>
      <p:sp>
        <p:nvSpPr>
          <p:cNvPr id="27654" name="TextBox 20"/>
          <p:cNvSpPr txBox="1"/>
          <p:nvPr/>
        </p:nvSpPr>
        <p:spPr>
          <a:xfrm>
            <a:off x="2155854" y="3651420"/>
            <a:ext cx="1007963" cy="4667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>
            <a:solidFill>
              <a:srgbClr val="0070C0">
                <a:alpha val="54117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1630" tIns="40815" rIns="81630" bIns="40815">
            <a:spAutoFit/>
          </a:bodyPr>
          <a:lstStyle/>
          <a:p>
            <a:pPr algn="dist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500" noProof="1"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</a:p>
        </p:txBody>
      </p:sp>
      <p:sp>
        <p:nvSpPr>
          <p:cNvPr id="29703" name="右箭头 23"/>
          <p:cNvSpPr>
            <a:spLocks noChangeArrowheads="1"/>
          </p:cNvSpPr>
          <p:nvPr/>
        </p:nvSpPr>
        <p:spPr bwMode="auto">
          <a:xfrm>
            <a:off x="3811284" y="1435979"/>
            <a:ext cx="706760" cy="269768"/>
          </a:xfrm>
          <a:prstGeom prst="rightArrow">
            <a:avLst>
              <a:gd name="adj1" fmla="val 50000"/>
              <a:gd name="adj2" fmla="val 49862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9704" name="右箭头 25"/>
          <p:cNvSpPr>
            <a:spLocks noChangeArrowheads="1"/>
          </p:cNvSpPr>
          <p:nvPr/>
        </p:nvSpPr>
        <p:spPr bwMode="auto">
          <a:xfrm>
            <a:off x="3317976" y="3787498"/>
            <a:ext cx="664069" cy="270961"/>
          </a:xfrm>
          <a:prstGeom prst="rightArrow">
            <a:avLst>
              <a:gd name="adj1" fmla="val 50000"/>
              <a:gd name="adj2" fmla="val 49876"/>
            </a:avLst>
          </a:prstGeom>
          <a:solidFill>
            <a:srgbClr val="0070C0"/>
          </a:solidFill>
          <a:ln w="9525">
            <a:solidFill>
              <a:schemeClr val="bg1"/>
            </a:solidFill>
            <a:round/>
          </a:ln>
        </p:spPr>
        <p:txBody>
          <a:bodyPr lIns="81630" tIns="40815" rIns="81630" bIns="40815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0070C0"/>
              </a:solidFill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094700" y="3307645"/>
            <a:ext cx="3470949" cy="11244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70C0">
                <a:alpha val="48000"/>
              </a:srgbClr>
            </a:solidFill>
            <a:miter lim="800000"/>
          </a:ln>
          <a:effectLst/>
        </p:spPr>
        <p:txBody>
          <a:bodyPr lIns="68454" tIns="34228" rIns="68454" bIns="34228" anchor="b"/>
          <a:lstStyle/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有乘方运算，先算乘方，再算单项式相乘</a:t>
            </a:r>
            <a:r>
              <a:rPr lang="en-US" altLang="zh-CN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.</a:t>
            </a:r>
            <a:endParaRPr lang="zh-CN" altLang="en-US" sz="25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grpSp>
        <p:nvGrpSpPr>
          <p:cNvPr id="29706" name="组合 11"/>
          <p:cNvGrpSpPr/>
          <p:nvPr/>
        </p:nvGrpSpPr>
        <p:grpSpPr bwMode="auto">
          <a:xfrm>
            <a:off x="343894" y="136078"/>
            <a:ext cx="2307641" cy="649353"/>
            <a:chOff x="3327445" y="196489"/>
            <a:chExt cx="3088610" cy="1003300"/>
          </a:xfrm>
        </p:grpSpPr>
        <p:pic>
          <p:nvPicPr>
            <p:cNvPr id="29707" name="图片 13" descr="标题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327445" y="196489"/>
              <a:ext cx="868531" cy="1003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9708" name="组合 15"/>
            <p:cNvGrpSpPr/>
            <p:nvPr/>
          </p:nvGrpSpPr>
          <p:grpSpPr bwMode="auto">
            <a:xfrm>
              <a:off x="3492515" y="279400"/>
              <a:ext cx="2923540" cy="784860"/>
              <a:chOff x="1162" y="781"/>
              <a:chExt cx="4604" cy="1236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1"/>
                <a:ext cx="3308" cy="123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2" y="1856"/>
                <a:ext cx="4604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ChangeArrowheads="1"/>
          </p:cNvSpPr>
          <p:nvPr/>
        </p:nvSpPr>
        <p:spPr bwMode="auto">
          <a:xfrm>
            <a:off x="648654" y="1492081"/>
            <a:ext cx="7903612" cy="1891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/>
          <a:lstStyle/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掌握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单项式与单项式相乘的运算法则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500" dirty="0">
                <a:solidFill>
                  <a:srgbClr val="FF0000"/>
                </a:solidFill>
                <a:ea typeface="黑体" panose="02010609060101010101" pitchFamily="49" charset="-122"/>
              </a:rPr>
              <a:t>（重点）</a:t>
            </a:r>
            <a:endParaRPr lang="en-US" altLang="zh-CN" sz="2500" dirty="0">
              <a:solidFill>
                <a:srgbClr val="FF0000"/>
              </a:solidFill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能够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灵活地进行单项式与单项式相乘的运算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500" dirty="0">
                <a:solidFill>
                  <a:srgbClr val="FF0000"/>
                </a:solidFill>
                <a:ea typeface="黑体" panose="02010609060101010101" pitchFamily="49" charset="-122"/>
              </a:rPr>
              <a:t>（难点）</a:t>
            </a:r>
            <a:endParaRPr lang="zh-CN" altLang="zh-CN" sz="2500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grpSp>
        <p:nvGrpSpPr>
          <p:cNvPr id="12291" name="组合 3"/>
          <p:cNvGrpSpPr/>
          <p:nvPr/>
        </p:nvGrpSpPr>
        <p:grpSpPr bwMode="auto">
          <a:xfrm>
            <a:off x="645097" y="539536"/>
            <a:ext cx="2307641" cy="649353"/>
            <a:chOff x="3327445" y="196489"/>
            <a:chExt cx="3088610" cy="1003300"/>
          </a:xfrm>
        </p:grpSpPr>
        <p:pic>
          <p:nvPicPr>
            <p:cNvPr id="12292" name="图片 4" descr="标题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327445" y="196489"/>
              <a:ext cx="868531" cy="1003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293" name="组合 5"/>
            <p:cNvGrpSpPr/>
            <p:nvPr/>
          </p:nvGrpSpPr>
          <p:grpSpPr bwMode="auto">
            <a:xfrm>
              <a:off x="3492515" y="279400"/>
              <a:ext cx="2923540" cy="784860"/>
              <a:chOff x="1162" y="781"/>
              <a:chExt cx="4604" cy="1236"/>
            </a:xfrm>
          </p:grpSpPr>
          <p:sp>
            <p:nvSpPr>
              <p:cNvPr id="7" name="TextBox 2"/>
              <p:cNvSpPr txBox="1"/>
              <p:nvPr/>
            </p:nvSpPr>
            <p:spPr>
              <a:xfrm>
                <a:off x="1809" y="781"/>
                <a:ext cx="3957" cy="12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 习 目 标</a:t>
                </a:r>
              </a:p>
            </p:txBody>
          </p:sp>
          <p:cxnSp>
            <p:nvCxnSpPr>
              <p:cNvPr id="8" name="直接连接符 7"/>
              <p:cNvCxnSpPr/>
              <p:nvPr/>
            </p:nvCxnSpPr>
            <p:spPr>
              <a:xfrm flipV="1">
                <a:off x="1162" y="1856"/>
                <a:ext cx="4604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07904" y="1707654"/>
            <a:ext cx="1169527" cy="692498"/>
          </a:xfrm>
          <a:prstGeom prst="rect">
            <a:avLst/>
          </a:prstGeom>
          <a:noFill/>
        </p:spPr>
        <p:txBody>
          <a:bodyPr wrap="none" lIns="68287" tIns="34144" rIns="68287" bIns="34144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4000" b="1" dirty="0">
                <a:ln w="9525">
                  <a:noFill/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再见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2"/>
          <p:cNvSpPr txBox="1">
            <a:spLocks noChangeArrowheads="1"/>
          </p:cNvSpPr>
          <p:nvPr/>
        </p:nvSpPr>
        <p:spPr bwMode="auto">
          <a:xfrm>
            <a:off x="169576" y="982387"/>
            <a:ext cx="8995770" cy="46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>
            <a:lvl1pPr indent="3048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371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943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515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87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前面学习了哪些幂的运算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运算法则分别是什么？ </a:t>
            </a:r>
          </a:p>
        </p:txBody>
      </p:sp>
      <p:sp>
        <p:nvSpPr>
          <p:cNvPr id="5123" name="文本框 103"/>
          <p:cNvSpPr txBox="1">
            <a:spLocks noChangeArrowheads="1"/>
          </p:cNvSpPr>
          <p:nvPr/>
        </p:nvSpPr>
        <p:spPr bwMode="auto">
          <a:xfrm>
            <a:off x="336778" y="2122335"/>
            <a:ext cx="8661363" cy="302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>
            <a:lvl1pPr indent="3048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371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943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515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87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计算下列各题：</a:t>
            </a:r>
          </a:p>
          <a:p>
            <a:pPr eaLnBrk="1" hangingPunct="1"/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（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(-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;                       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;  </a:t>
            </a:r>
          </a:p>
          <a:p>
            <a:pPr eaLnBrk="1" hangingPunct="1"/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zh-CN" sz="25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=-a</a:t>
            </a:r>
            <a:r>
              <a:rPr lang="en-US" altLang="zh-CN" sz="25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25  </a:t>
            </a:r>
            <a:r>
              <a:rPr lang="en-US" altLang="zh-CN" sz="25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              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500" baseline="30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  <a:p>
            <a:pPr eaLnBrk="1" hangingPunct="1"/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  (3) (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;</a:t>
            </a:r>
            <a:r>
              <a:rPr lang="en-US" altLang="zh-CN" sz="2500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=－27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500" i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endParaRPr lang="en-US" altLang="zh-CN" sz="2500" baseline="300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2500" baseline="30000" dirty="0">
                <a:solidFill>
                  <a:srgbClr val="FF0000"/>
                </a:solidFill>
              </a:rPr>
              <a:t>      </a:t>
            </a:r>
            <a:r>
              <a:rPr lang="en-US" altLang="zh-CN" sz="25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500" baseline="30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316" name="图片 7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17908" y="3971322"/>
            <a:ext cx="18973" cy="14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文本框 104"/>
          <p:cNvSpPr txBox="1">
            <a:spLocks noChangeArrowheads="1"/>
          </p:cNvSpPr>
          <p:nvPr/>
        </p:nvSpPr>
        <p:spPr bwMode="auto">
          <a:xfrm>
            <a:off x="4270204" y="3123820"/>
            <a:ext cx="4189567" cy="851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(4) (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n-US" altLang="zh-CN" sz="2500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x </a:t>
            </a:r>
            <a:r>
              <a:rPr lang="en-US" altLang="zh-CN" sz="2500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5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500" dirty="0">
              <a:latin typeface="Times New Roman" panose="02020603050405020304" pitchFamily="18" charset="0"/>
            </a:endParaRPr>
          </a:p>
        </p:txBody>
      </p:sp>
      <p:sp>
        <p:nvSpPr>
          <p:cNvPr id="5126" name="文本框 13"/>
          <p:cNvSpPr txBox="1">
            <a:spLocks noChangeArrowheads="1"/>
          </p:cNvSpPr>
          <p:nvPr/>
        </p:nvSpPr>
        <p:spPr bwMode="auto">
          <a:xfrm>
            <a:off x="6817385" y="1529085"/>
            <a:ext cx="1981536" cy="46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5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500" i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5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÷</a:t>
            </a:r>
            <a:r>
              <a:rPr lang="en-US" altLang="zh-CN" sz="25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500" i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=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500" i="1" baseline="300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m-n</a:t>
            </a:r>
            <a:endParaRPr lang="zh-CN" altLang="en-US" sz="2500" dirty="0">
              <a:latin typeface="Times New Roman" panose="02020603050405020304" pitchFamily="18" charset="0"/>
            </a:endParaRPr>
          </a:p>
        </p:txBody>
      </p:sp>
      <p:sp>
        <p:nvSpPr>
          <p:cNvPr id="5127" name="文本框 9"/>
          <p:cNvSpPr txBox="1">
            <a:spLocks noChangeArrowheads="1"/>
          </p:cNvSpPr>
          <p:nvPr/>
        </p:nvSpPr>
        <p:spPr bwMode="auto">
          <a:xfrm>
            <a:off x="2857870" y="1543409"/>
            <a:ext cx="1484670" cy="46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zh-CN" sz="2500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m</a:t>
            </a:r>
            <a:r>
              <a:rPr lang="zh-CN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lang="zh-CN" altLang="zh-CN" sz="2500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n</a:t>
            </a:r>
            <a:r>
              <a:rPr lang="zh-CN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=</a:t>
            </a:r>
            <a:r>
              <a:rPr lang="zh-CN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a</a:t>
            </a:r>
            <a:r>
              <a:rPr lang="zh-CN" altLang="zh-CN" sz="2500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mn</a:t>
            </a:r>
          </a:p>
        </p:txBody>
      </p:sp>
      <p:sp>
        <p:nvSpPr>
          <p:cNvPr id="5128" name="文本框 10"/>
          <p:cNvSpPr txBox="1">
            <a:spLocks noChangeArrowheads="1"/>
          </p:cNvSpPr>
          <p:nvPr/>
        </p:nvSpPr>
        <p:spPr bwMode="auto">
          <a:xfrm>
            <a:off x="4725567" y="1543409"/>
            <a:ext cx="1604439" cy="46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lang="zh-CN" altLang="zh-CN" sz="2500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n</a:t>
            </a:r>
            <a:r>
              <a:rPr lang="zh-CN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=</a:t>
            </a:r>
            <a:r>
              <a:rPr lang="zh-CN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a</a:t>
            </a:r>
            <a:r>
              <a:rPr lang="zh-CN" altLang="zh-CN" sz="2500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n</a:t>
            </a:r>
            <a:r>
              <a:rPr lang="en-US" altLang="zh-CN" sz="2500" i="1" dirty="0" err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500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n</a:t>
            </a:r>
            <a:endParaRPr lang="en-US" altLang="zh-CN" sz="2500" i="1" baseline="30000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550062" y="2974612"/>
            <a:ext cx="2406066" cy="46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>
            <a:lvl1pPr indent="3048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371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943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515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8755" indent="-3511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5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5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zh-CN" altLang="en-US" sz="2500"/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263937" y="3985646"/>
            <a:ext cx="1975607" cy="85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</a:rPr>
              <a:t>=x</a:t>
            </a:r>
            <a:r>
              <a:rPr lang="en-US" altLang="zh-CN" sz="25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5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n+n</a:t>
            </a:r>
            <a:r>
              <a:rPr lang="en-US" altLang="zh-CN" sz="2500" baseline="300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5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500" i="1">
                <a:solidFill>
                  <a:srgbClr val="FF0000"/>
                </a:solidFill>
                <a:latin typeface="Times New Roman" panose="02020603050405020304" pitchFamily="18" charset="0"/>
              </a:rPr>
              <a:t>=x</a:t>
            </a:r>
            <a:r>
              <a:rPr lang="en-US" altLang="zh-CN" sz="25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5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500" i="1" baseline="300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5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zh-CN" altLang="en-US" sz="2500"/>
          </a:p>
        </p:txBody>
      </p:sp>
      <p:grpSp>
        <p:nvGrpSpPr>
          <p:cNvPr id="13323" name="组合 11"/>
          <p:cNvGrpSpPr/>
          <p:nvPr/>
        </p:nvGrpSpPr>
        <p:grpSpPr bwMode="auto">
          <a:xfrm>
            <a:off x="469592" y="146821"/>
            <a:ext cx="2306456" cy="649353"/>
            <a:chOff x="3327445" y="196489"/>
            <a:chExt cx="3088610" cy="1003300"/>
          </a:xfrm>
        </p:grpSpPr>
        <p:pic>
          <p:nvPicPr>
            <p:cNvPr id="13325" name="图片 12" descr="标题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327445" y="196489"/>
              <a:ext cx="868531" cy="1003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26" name="组合 14"/>
            <p:cNvGrpSpPr/>
            <p:nvPr/>
          </p:nvGrpSpPr>
          <p:grpSpPr bwMode="auto">
            <a:xfrm>
              <a:off x="3492515" y="279400"/>
              <a:ext cx="2923540" cy="784860"/>
              <a:chOff x="1162" y="781"/>
              <a:chExt cx="4604" cy="1236"/>
            </a:xfrm>
          </p:grpSpPr>
          <p:sp>
            <p:nvSpPr>
              <p:cNvPr id="16" name="TextBox 2"/>
              <p:cNvSpPr txBox="1"/>
              <p:nvPr/>
            </p:nvSpPr>
            <p:spPr>
              <a:xfrm>
                <a:off x="1810" y="781"/>
                <a:ext cx="3310" cy="123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知识回顾</a:t>
                </a: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 flipV="1">
                <a:off x="1162" y="1856"/>
                <a:ext cx="4604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文本框 13"/>
          <p:cNvSpPr txBox="1">
            <a:spLocks noChangeArrowheads="1"/>
          </p:cNvSpPr>
          <p:nvPr/>
        </p:nvSpPr>
        <p:spPr bwMode="auto">
          <a:xfrm>
            <a:off x="854990" y="1535053"/>
            <a:ext cx="1981536" cy="46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5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500" i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5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r>
              <a:rPr lang="en-US" altLang="zh-CN" sz="25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500" i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=</a:t>
            </a:r>
            <a:r>
              <a:rPr lang="en-US" altLang="zh-CN" sz="2500" i="1" dirty="0" err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500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m+n</a:t>
            </a:r>
            <a:endParaRPr lang="zh-CN" altLang="en-US" sz="25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123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charRg st="123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charRg st="123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126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3">
                                            <p:txEl>
                                              <p:charRg st="126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3">
                                            <p:txEl>
                                              <p:charRg st="126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59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charRg st="59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charRg st="59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150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23">
                                            <p:txEl>
                                              <p:charRg st="150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23">
                                            <p:txEl>
                                              <p:charRg st="150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5" grpId="0"/>
      <p:bldP spid="5126" grpId="0"/>
      <p:bldP spid="5127" grpId="0"/>
      <p:bldP spid="5128" grpId="0"/>
      <p:bldP spid="5" grpId="0"/>
      <p:bldP spid="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076741" y="658903"/>
            <a:ext cx="4966291" cy="48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61" tIns="34231" rIns="68461" bIns="34231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700" dirty="0">
                <a:latin typeface="黑体" panose="02010609060101010101" pitchFamily="49" charset="-122"/>
                <a:ea typeface="黑体" panose="02010609060101010101" pitchFamily="49" charset="-122"/>
              </a:rPr>
              <a:t>什么是单项式？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076741" y="1897926"/>
            <a:ext cx="5235477" cy="48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61" tIns="34231" rIns="68461" bIns="34231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700" dirty="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700" dirty="0">
                <a:latin typeface="黑体" panose="02010609060101010101" pitchFamily="49" charset="-122"/>
                <a:ea typeface="黑体" panose="02010609060101010101" pitchFamily="49" charset="-122"/>
              </a:rPr>
              <a:t>什么叫单项式的系数？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076741" y="3142919"/>
            <a:ext cx="5407423" cy="48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61" tIns="34231" rIns="68461" bIns="34231">
            <a:spAutoFit/>
          </a:bodyPr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zh-CN" sz="2700" dirty="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en-US" sz="2700" dirty="0">
                <a:latin typeface="黑体" panose="02010609060101010101" pitchFamily="49" charset="-122"/>
                <a:ea typeface="黑体" panose="02010609060101010101" pitchFamily="49" charset="-122"/>
              </a:rPr>
              <a:t>什么叫单项式的次数？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475183" y="1139950"/>
            <a:ext cx="5540237" cy="80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61" tIns="34231" rIns="68461" bIns="34231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数和字母的积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这样的式子叫做单项式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单独的一个数或一个字母也是单项式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3" name="Rectangle 10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475183" y="3684843"/>
            <a:ext cx="5805865" cy="70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61" tIns="34231" rIns="68461" bIns="34231"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一个单项式中，所有 字母的指数的和 叫做这个单项式的次数。</a:t>
            </a:r>
          </a:p>
        </p:txBody>
      </p:sp>
      <p:sp>
        <p:nvSpPr>
          <p:cNvPr id="24" name="Rectangle 9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475183" y="2474467"/>
            <a:ext cx="5916148" cy="73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61" tIns="34231" rIns="68461" bIns="34231"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单项式中的</a:t>
            </a:r>
            <a:r>
              <a:rPr lang="zh-CN" altLang="en-US" sz="2400" i="1" dirty="0">
                <a:solidFill>
                  <a:srgbClr val="FF0000"/>
                </a:solidFill>
                <a:ea typeface="黑体" panose="02010609060101010101" pitchFamily="49" charset="-122"/>
              </a:rPr>
              <a:t>数字因数 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叫做这个单项式的系数。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 build="p"/>
      <p:bldP spid="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5"/>
          <p:cNvSpPr txBox="1">
            <a:spLocks noChangeArrowheads="1"/>
          </p:cNvSpPr>
          <p:nvPr/>
        </p:nvSpPr>
        <p:spPr bwMode="auto">
          <a:xfrm>
            <a:off x="755380" y="1272447"/>
            <a:ext cx="8131293" cy="145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小明同学用同样大小的纸精心制作了两幅画，如下图所示，第一幅画的画面大小与纸的大小相同，第二幅画的画面在纸的上、下方各留有   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的空白</a:t>
            </a: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6161" name="内容占位符 2">
            <a:hlinkClick r:id="" action="ppaction://ole?verb=1"/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916825" y="2201117"/>
          <a:ext cx="666441" cy="528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r:id="rId3" imgW="215900" imgH="228600" progId="Equation.KSEE3">
                  <p:embed/>
                </p:oleObj>
              </mc:Choice>
              <mc:Fallback>
                <p:oleObj r:id="rId3" imgW="215900" imgH="228600" progId="Equation.KSEE3">
                  <p:embed/>
                  <p:pic>
                    <p:nvPicPr>
                      <p:cNvPr id="0" name="内容占位符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6825" y="2201117"/>
                        <a:ext cx="666441" cy="528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文本框 6151"/>
          <p:cNvSpPr txBox="1">
            <a:spLocks noChangeArrowheads="1"/>
          </p:cNvSpPr>
          <p:nvPr/>
        </p:nvSpPr>
        <p:spPr bwMode="auto">
          <a:xfrm>
            <a:off x="755380" y="815273"/>
            <a:ext cx="3049976" cy="46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0" tIns="40815" rIns="81630" bIns="40815">
            <a:spAutoFit/>
          </a:bodyPr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zh-CN" altLang="en-US" sz="25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单项式与单项式相乘</a:t>
            </a:r>
          </a:p>
        </p:txBody>
      </p:sp>
      <p:grpSp>
        <p:nvGrpSpPr>
          <p:cNvPr id="15365" name="组合 30"/>
          <p:cNvGrpSpPr/>
          <p:nvPr/>
        </p:nvGrpSpPr>
        <p:grpSpPr bwMode="auto">
          <a:xfrm>
            <a:off x="324920" y="82363"/>
            <a:ext cx="2306456" cy="648159"/>
            <a:chOff x="3327445" y="196489"/>
            <a:chExt cx="3088610" cy="1003300"/>
          </a:xfrm>
        </p:grpSpPr>
        <p:pic>
          <p:nvPicPr>
            <p:cNvPr id="15367" name="图片 31" descr="标题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327445" y="196489"/>
              <a:ext cx="868531" cy="1003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8" name="组合 32"/>
            <p:cNvGrpSpPr/>
            <p:nvPr/>
          </p:nvGrpSpPr>
          <p:grpSpPr bwMode="auto">
            <a:xfrm>
              <a:off x="3492515" y="279400"/>
              <a:ext cx="2923540" cy="786130"/>
              <a:chOff x="1162" y="781"/>
              <a:chExt cx="4604" cy="1238"/>
            </a:xfrm>
          </p:grpSpPr>
          <p:sp>
            <p:nvSpPr>
              <p:cNvPr id="34" name="TextBox 2"/>
              <p:cNvSpPr txBox="1"/>
              <p:nvPr/>
            </p:nvSpPr>
            <p:spPr>
              <a:xfrm>
                <a:off x="1810" y="781"/>
                <a:ext cx="3310" cy="123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35" name="直接连接符 34"/>
              <p:cNvCxnSpPr/>
              <p:nvPr/>
            </p:nvCxnSpPr>
            <p:spPr>
              <a:xfrm flipV="1">
                <a:off x="1162" y="1855"/>
                <a:ext cx="4604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4369" name="Picture 33" descr="C:\DOCUME~1\jx5073\LOCALS~1\Temp\企业微信截图_15753678212760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26988" y="2873151"/>
            <a:ext cx="5215317" cy="198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4"/>
          <p:cNvSpPr>
            <a:spLocks noChangeArrowheads="1"/>
          </p:cNvSpPr>
          <p:nvPr/>
        </p:nvSpPr>
        <p:spPr bwMode="auto">
          <a:xfrm>
            <a:off x="239540" y="722167"/>
            <a:ext cx="8511948" cy="1006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 anchor="ctr">
            <a:spAutoFit/>
          </a:bodyPr>
          <a:lstStyle/>
          <a:p>
            <a:pPr indent="271145" eaLnBrk="1" hangingPunct="1">
              <a:lnSpc>
                <a:spcPct val="120000"/>
              </a:lnSpc>
            </a:pP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）第一幅画的画面面积是多少平方米？</a:t>
            </a:r>
          </a:p>
          <a:p>
            <a:pPr indent="271145" eaLnBrk="1" hangingPunct="1">
              <a:lnSpc>
                <a:spcPct val="120000"/>
              </a:lnSpc>
            </a:pP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     第二幅呢？你是怎样做的？</a:t>
            </a:r>
          </a:p>
        </p:txBody>
      </p:sp>
      <p:sp>
        <p:nvSpPr>
          <p:cNvPr id="7170" name="文本框 3"/>
          <p:cNvSpPr txBox="1">
            <a:spLocks noChangeArrowheads="1"/>
          </p:cNvSpPr>
          <p:nvPr/>
        </p:nvSpPr>
        <p:spPr bwMode="auto">
          <a:xfrm>
            <a:off x="637982" y="2919703"/>
            <a:ext cx="6292058" cy="85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）若把图中的</a:t>
            </a: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1.2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改为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mx</a:t>
            </a: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其他不变，则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     两幅画的面积又该怎样表示呢？</a:t>
            </a:r>
          </a:p>
        </p:txBody>
      </p:sp>
      <p:graphicFrame>
        <p:nvGraphicFramePr>
          <p:cNvPr id="7171" name="对象 -2147482614"/>
          <p:cNvGraphicFramePr>
            <a:graphicFrameLocks noChangeAspect="1"/>
          </p:cNvGraphicFramePr>
          <p:nvPr/>
        </p:nvGraphicFramePr>
        <p:xfrm>
          <a:off x="2653906" y="1773785"/>
          <a:ext cx="1324582" cy="335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r:id="rId3" imgW="570865" imgH="203200" progId="Equation.3">
                  <p:embed/>
                </p:oleObj>
              </mc:Choice>
              <mc:Fallback>
                <p:oleObj r:id="rId3" imgW="570865" imgH="203200" progId="Equation.3">
                  <p:embed/>
                  <p:pic>
                    <p:nvPicPr>
                      <p:cNvPr id="0" name="对象 -21474826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3906" y="1773785"/>
                        <a:ext cx="1324582" cy="335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对象 -2147482613"/>
          <p:cNvGraphicFramePr>
            <a:graphicFrameLocks noChangeAspect="1"/>
          </p:cNvGraphicFramePr>
          <p:nvPr/>
        </p:nvGraphicFramePr>
        <p:xfrm>
          <a:off x="2723872" y="2224990"/>
          <a:ext cx="1581908" cy="593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r:id="rId5" imgW="787400" imgH="393700" progId="Equation.3">
                  <p:embed/>
                </p:oleObj>
              </mc:Choice>
              <mc:Fallback>
                <p:oleObj r:id="rId5" imgW="787400" imgH="393700" progId="Equation.3">
                  <p:embed/>
                  <p:pic>
                    <p:nvPicPr>
                      <p:cNvPr id="0" name="对象 -21474826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3872" y="2224990"/>
                        <a:ext cx="1581908" cy="5932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对象 -2147482611"/>
          <p:cNvGraphicFramePr>
            <a:graphicFrameLocks noChangeAspect="1"/>
          </p:cNvGraphicFramePr>
          <p:nvPr/>
        </p:nvGraphicFramePr>
        <p:xfrm>
          <a:off x="3931055" y="1734395"/>
          <a:ext cx="1131290" cy="368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r:id="rId7" imgW="469900" imgH="203200" progId="Equation.3">
                  <p:embed/>
                </p:oleObj>
              </mc:Choice>
              <mc:Fallback>
                <p:oleObj r:id="rId7" imgW="469900" imgH="203200" progId="Equation.3">
                  <p:embed/>
                  <p:pic>
                    <p:nvPicPr>
                      <p:cNvPr id="0" name="对象 -21474826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055" y="1734395"/>
                        <a:ext cx="1131290" cy="3688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对象 -2147482609"/>
          <p:cNvGraphicFramePr>
            <a:graphicFrameLocks noChangeAspect="1"/>
          </p:cNvGraphicFramePr>
          <p:nvPr/>
        </p:nvGraphicFramePr>
        <p:xfrm>
          <a:off x="4329496" y="2327645"/>
          <a:ext cx="1015078" cy="319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r:id="rId9" imgW="482600" imgH="203200" progId="Equation.3">
                  <p:embed/>
                </p:oleObj>
              </mc:Choice>
              <mc:Fallback>
                <p:oleObj r:id="rId9" imgW="482600" imgH="203200" progId="Equation.3">
                  <p:embed/>
                  <p:pic>
                    <p:nvPicPr>
                      <p:cNvPr id="0" name="对象 -21474826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496" y="2327645"/>
                        <a:ext cx="1015078" cy="319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文本框 4"/>
          <p:cNvSpPr txBox="1">
            <a:spLocks noChangeArrowheads="1"/>
          </p:cNvSpPr>
          <p:nvPr/>
        </p:nvSpPr>
        <p:spPr bwMode="auto">
          <a:xfrm>
            <a:off x="1554635" y="1734395"/>
            <a:ext cx="1596138" cy="46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第一幅</a:t>
            </a:r>
          </a:p>
        </p:txBody>
      </p:sp>
      <p:sp>
        <p:nvSpPr>
          <p:cNvPr id="7176" name="文本框 5"/>
          <p:cNvSpPr txBox="1">
            <a:spLocks noChangeArrowheads="1"/>
          </p:cNvSpPr>
          <p:nvPr/>
        </p:nvSpPr>
        <p:spPr bwMode="auto">
          <a:xfrm>
            <a:off x="1538033" y="2314516"/>
            <a:ext cx="1701678" cy="46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第二幅</a:t>
            </a:r>
          </a:p>
        </p:txBody>
      </p:sp>
      <p:graphicFrame>
        <p:nvGraphicFramePr>
          <p:cNvPr id="7177" name="对象 -2147482607"/>
          <p:cNvGraphicFramePr>
            <a:graphicFrameLocks noChangeAspect="1"/>
          </p:cNvGraphicFramePr>
          <p:nvPr/>
        </p:nvGraphicFramePr>
        <p:xfrm>
          <a:off x="4125533" y="3774367"/>
          <a:ext cx="1581908" cy="65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r:id="rId11" imgW="711200" imgH="393700" progId="Equation.3">
                  <p:embed/>
                </p:oleObj>
              </mc:Choice>
              <mc:Fallback>
                <p:oleObj r:id="rId11" imgW="711200" imgH="393700" progId="Equation.3">
                  <p:embed/>
                  <p:pic>
                    <p:nvPicPr>
                      <p:cNvPr id="0" name="对象 -21474826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533" y="3774367"/>
                        <a:ext cx="1581908" cy="656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840592" y="1795271"/>
            <a:ext cx="875149" cy="3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61" tIns="34231" rIns="68461" bIns="34231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/>
              <a:t>（</a:t>
            </a:r>
            <a:r>
              <a:rPr lang="en-US" altLang="zh-CN"/>
              <a:t>m</a:t>
            </a:r>
            <a:r>
              <a:rPr lang="en-US" altLang="zh-CN" baseline="30000"/>
              <a:t>2</a:t>
            </a:r>
            <a:r>
              <a:rPr lang="zh-CN" altLang="en-US"/>
              <a:t>）</a:t>
            </a:r>
            <a:endParaRPr lang="zh-CN" altLang="en-US" baseline="30000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109778" y="2387329"/>
            <a:ext cx="873963" cy="347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61" tIns="34231" rIns="68461" bIns="34231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/>
              <a:t>（</a:t>
            </a:r>
            <a:r>
              <a:rPr lang="en-US" altLang="zh-CN"/>
              <a:t>m</a:t>
            </a:r>
            <a:r>
              <a:rPr lang="en-US" altLang="zh-CN" baseline="30000"/>
              <a:t>2</a:t>
            </a:r>
            <a:r>
              <a:rPr lang="zh-CN" altLang="en-US"/>
              <a:t>）</a:t>
            </a:r>
            <a:endParaRPr lang="zh-CN" altLang="en-US" baseline="30000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012030" y="3871054"/>
            <a:ext cx="873963" cy="34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61" tIns="34231" rIns="68461" bIns="34231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/>
              <a:t>（</a:t>
            </a:r>
            <a:r>
              <a:rPr lang="en-US" altLang="zh-CN"/>
              <a:t>m</a:t>
            </a:r>
            <a:r>
              <a:rPr lang="en-US" altLang="zh-CN" baseline="30000"/>
              <a:t>2</a:t>
            </a:r>
            <a:r>
              <a:rPr lang="zh-CN" altLang="en-US"/>
              <a:t>）</a:t>
            </a:r>
            <a:endParaRPr lang="zh-CN" altLang="en-US" baseline="3000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007625" y="3919994"/>
          <a:ext cx="1143148" cy="287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r:id="rId13" imgW="393700" imgH="139700" progId="Equation.DSMT4">
                  <p:embed/>
                </p:oleObj>
              </mc:Choice>
              <mc:Fallback>
                <p:oleObj r:id="rId13" imgW="393700" imgH="1397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7625" y="3919994"/>
                        <a:ext cx="1143148" cy="2876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472645" y="3924769"/>
            <a:ext cx="873963" cy="347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61" tIns="34231" rIns="68461" bIns="34231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/>
              <a:t>（</a:t>
            </a:r>
            <a:r>
              <a:rPr lang="en-US" altLang="zh-CN"/>
              <a:t>m</a:t>
            </a:r>
            <a:r>
              <a:rPr lang="en-US" altLang="zh-CN" baseline="30000"/>
              <a:t>2</a:t>
            </a:r>
            <a:r>
              <a:rPr lang="zh-CN" altLang="en-US"/>
              <a:t>）</a:t>
            </a:r>
            <a:endParaRPr lang="zh-CN" altLang="en-US" baseline="30000"/>
          </a:p>
        </p:txBody>
      </p:sp>
      <p:sp>
        <p:nvSpPr>
          <p:cNvPr id="5" name="矩形标注 4"/>
          <p:cNvSpPr/>
          <p:nvPr/>
        </p:nvSpPr>
        <p:spPr>
          <a:xfrm>
            <a:off x="6777067" y="3612028"/>
            <a:ext cx="1236829" cy="487015"/>
          </a:xfrm>
          <a:prstGeom prst="wedgeRectCallout">
            <a:avLst>
              <a:gd name="adj1" fmla="val -98569"/>
              <a:gd name="adj2" fmla="val 2997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461" tIns="34231" rIns="68461" bIns="34231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500" b="1" dirty="0">
                <a:solidFill>
                  <a:srgbClr val="FF0000"/>
                </a:solidFill>
              </a:rPr>
              <a:t>怎样来结算它们呢？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7170" grpId="0"/>
      <p:bldP spid="7175" grpId="0"/>
      <p:bldP spid="7176" grpId="0"/>
      <p:bldP spid="2" grpId="0"/>
      <p:bldP spid="13" grpId="0"/>
      <p:bldP spid="14" grpId="0"/>
      <p:bldP spid="16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99645" y="1335711"/>
            <a:ext cx="8380320" cy="10826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30" tIns="40815" rIns="81630" bIns="40815"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kumimoji="1"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kumimoji="1"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3</a:t>
            </a:r>
            <a:r>
              <a:rPr lang="en-US" altLang="zh-CN" sz="25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²</a:t>
            </a:r>
            <a:r>
              <a:rPr lang="en-US" altLang="zh-CN" sz="25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zh-CN" altLang="en-US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·</a:t>
            </a:r>
            <a:r>
              <a:rPr lang="en-US" altLang="zh-CN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en-US" altLang="zh-CN" sz="25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²</a:t>
            </a:r>
            <a:r>
              <a:rPr kumimoji="1"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及 </a:t>
            </a:r>
            <a:r>
              <a:rPr lang="zh-CN" altLang="en-US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4</a:t>
            </a:r>
            <a:r>
              <a:rPr lang="zh-CN" altLang="en-US" sz="25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</a:t>
            </a:r>
            <a:r>
              <a:rPr lang="zh-CN" altLang="en-US" sz="2500" baseline="30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zh-CN" altLang="en-US" sz="25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</a:t>
            </a:r>
            <a:r>
              <a:rPr lang="zh-CN" altLang="en-US" sz="2500" baseline="30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5</a:t>
            </a:r>
            <a:r>
              <a:rPr lang="zh-CN" altLang="en-US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·(-3</a:t>
            </a:r>
            <a:r>
              <a:rPr lang="zh-CN" altLang="en-US" sz="25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</a:t>
            </a:r>
            <a:r>
              <a:rPr lang="zh-CN" altLang="en-US" sz="25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3</a:t>
            </a:r>
            <a:r>
              <a:rPr lang="zh-CN" altLang="en-US" sz="25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bx</a:t>
            </a:r>
            <a:r>
              <a:rPr lang="zh-CN" altLang="en-US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)</a:t>
            </a:r>
            <a:r>
              <a:rPr kumimoji="1"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又等于什么？你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kumimoji="1"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   是怎样计算的？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99645" y="2661872"/>
            <a:ext cx="6218536" cy="46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如何进行单项式乘单项式的运算？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99644" y="3264672"/>
            <a:ext cx="8259365" cy="1083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 anchor="ctr">
            <a:spAutoFit/>
          </a:bodyPr>
          <a:lstStyle/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在你探索单项式乘法运算法则的过程中，运用了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  哪些运算律和运算法则？ </a:t>
            </a:r>
          </a:p>
        </p:txBody>
      </p:sp>
      <p:sp>
        <p:nvSpPr>
          <p:cNvPr id="8" name="TextBox 127"/>
          <p:cNvSpPr txBox="1"/>
          <p:nvPr/>
        </p:nvSpPr>
        <p:spPr>
          <a:xfrm>
            <a:off x="699201" y="351852"/>
            <a:ext cx="1075777" cy="8210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1630" tIns="40815" rIns="81630" bIns="40815">
            <a:spAutoFit/>
          </a:bodyPr>
          <a:lstStyle/>
          <a:p>
            <a:pPr eaLnBrk="1" hangingPunct="1">
              <a:defRPr/>
            </a:pPr>
            <a:r>
              <a:rPr lang="zh-CN" altLang="en-US" sz="24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想一想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ldLvl="0" animBg="1"/>
      <p:bldP spid="41988" grpId="0"/>
      <p:bldP spid="419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2"/>
          <p:cNvSpPr txBox="1">
            <a:spLocks noChangeArrowheads="1"/>
          </p:cNvSpPr>
          <p:nvPr/>
        </p:nvSpPr>
        <p:spPr bwMode="auto">
          <a:xfrm>
            <a:off x="452990" y="574153"/>
            <a:ext cx="8146710" cy="377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500" dirty="0">
                <a:latin typeface="Times New Roman" panose="02020603050405020304" pitchFamily="18" charset="0"/>
              </a:rPr>
              <a:t>(1)</a:t>
            </a:r>
            <a:r>
              <a:rPr lang="en-US" altLang="zh-CN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3</a:t>
            </a:r>
            <a:r>
              <a:rPr lang="en-US" altLang="zh-CN" sz="25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²</a:t>
            </a:r>
            <a:r>
              <a:rPr lang="en-US" altLang="zh-CN" sz="25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zh-CN" altLang="en-US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·</a:t>
            </a:r>
            <a:r>
              <a:rPr lang="en-US" altLang="zh-CN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en-US" altLang="zh-CN" sz="25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²</a:t>
            </a:r>
            <a:r>
              <a:rPr lang="zh-CN" altLang="en-US" sz="2500" baseline="30000" dirty="0">
                <a:latin typeface="Times New Roman" panose="02020603050405020304" pitchFamily="18" charset="0"/>
              </a:rPr>
              <a:t> </a:t>
            </a:r>
            <a:r>
              <a:rPr lang="zh-CN" altLang="en-US" sz="2500" i="1" dirty="0">
                <a:latin typeface="Times New Roman" panose="02020603050405020304" pitchFamily="18" charset="0"/>
              </a:rPr>
              <a:t>=</a:t>
            </a:r>
            <a:r>
              <a:rPr lang="zh-CN" altLang="en-US" sz="2500" dirty="0">
                <a:latin typeface="Times New Roman" panose="02020603050405020304" pitchFamily="18" charset="0"/>
              </a:rPr>
              <a:t>(</a:t>
            </a:r>
            <a:r>
              <a:rPr lang="en-US" altLang="zh-CN" sz="2500" dirty="0">
                <a:latin typeface="Times New Roman" panose="02020603050405020304" pitchFamily="18" charset="0"/>
              </a:rPr>
              <a:t>3</a:t>
            </a:r>
            <a:r>
              <a:rPr lang="zh-CN" altLang="en-US" sz="2500" dirty="0">
                <a:latin typeface="Times New Roman" panose="02020603050405020304" pitchFamily="18" charset="0"/>
              </a:rPr>
              <a:t>×</a:t>
            </a:r>
            <a:r>
              <a:rPr lang="en-US" altLang="zh-CN" sz="2500" dirty="0">
                <a:latin typeface="Times New Roman" panose="02020603050405020304" pitchFamily="18" charset="0"/>
              </a:rPr>
              <a:t>2</a:t>
            </a:r>
            <a:r>
              <a:rPr lang="zh-CN" altLang="en-US" sz="2500" dirty="0">
                <a:latin typeface="Times New Roman" panose="02020603050405020304" pitchFamily="18" charset="0"/>
              </a:rPr>
              <a:t>)(</a:t>
            </a:r>
            <a:r>
              <a:rPr lang="en-US" altLang="zh-CN" sz="25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5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²</a:t>
            </a:r>
            <a:r>
              <a:rPr lang="zh-CN" altLang="en-US" sz="2500" i="1" dirty="0">
                <a:latin typeface="Times New Roman" panose="02020603050405020304" pitchFamily="18" charset="0"/>
              </a:rPr>
              <a:t>·</a:t>
            </a:r>
            <a:r>
              <a:rPr lang="en-US" altLang="zh-CN" sz="2500" i="1" dirty="0">
                <a:latin typeface="Times New Roman" panose="02020603050405020304" pitchFamily="18" charset="0"/>
              </a:rPr>
              <a:t>a</a:t>
            </a:r>
            <a:r>
              <a:rPr lang="zh-CN" altLang="en-US" sz="2500" dirty="0">
                <a:latin typeface="Times New Roman" panose="02020603050405020304" pitchFamily="18" charset="0"/>
              </a:rPr>
              <a:t>)(</a:t>
            </a:r>
            <a:r>
              <a:rPr lang="en-US" altLang="zh-CN" sz="2500" i="1" dirty="0">
                <a:latin typeface="Times New Roman" panose="02020603050405020304" pitchFamily="18" charset="0"/>
              </a:rPr>
              <a:t>b</a:t>
            </a:r>
            <a:r>
              <a:rPr lang="zh-CN" altLang="en-US" sz="2500" i="1" dirty="0">
                <a:latin typeface="Times New Roman" panose="02020603050405020304" pitchFamily="18" charset="0"/>
              </a:rPr>
              <a:t>·</a:t>
            </a:r>
            <a:r>
              <a:rPr lang="en-US" altLang="zh-CN" sz="2500" i="1" dirty="0">
                <a:latin typeface="Times New Roman" panose="02020603050405020304" pitchFamily="18" charset="0"/>
              </a:rPr>
              <a:t>b</a:t>
            </a:r>
            <a:r>
              <a:rPr lang="zh-CN" altLang="en-US" sz="2500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sz="2500" dirty="0">
                <a:latin typeface="Times New Roman" panose="02020603050405020304" pitchFamily="18" charset="0"/>
              </a:rPr>
              <a:t>)</a:t>
            </a:r>
            <a:r>
              <a:rPr lang="zh-CN" altLang="en-US" sz="2500" i="1" dirty="0">
                <a:latin typeface="Times New Roman" panose="02020603050405020304" pitchFamily="18" charset="0"/>
                <a:sym typeface="宋体" panose="02010600030101010101" pitchFamily="2" charset="-122"/>
              </a:rPr>
              <a:t>=</a:t>
            </a:r>
            <a:r>
              <a:rPr lang="zh-CN" altLang="en-US" sz="2500" dirty="0">
                <a:latin typeface="Times New Roman" panose="02020603050405020304" pitchFamily="18" charset="0"/>
                <a:sym typeface="宋体" panose="02010600030101010101" pitchFamily="2" charset="-122"/>
              </a:rPr>
              <a:t> 6</a:t>
            </a:r>
            <a:r>
              <a:rPr lang="en-US" altLang="zh-CN" sz="2500" i="1" dirty="0"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en-US" sz="2500" baseline="30000" dirty="0"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en-US" altLang="zh-CN" sz="2500" i="1" dirty="0"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en-US" sz="2500" baseline="30000" dirty="0"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zh-CN" altLang="en-US" sz="2500" dirty="0">
                <a:latin typeface="Times New Roman" panose="02020603050405020304" pitchFamily="18" charset="0"/>
                <a:sym typeface="宋体" panose="02010600030101010101" pitchFamily="2" charset="-122"/>
              </a:rPr>
              <a:t>；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endParaRPr lang="zh-CN" altLang="en-US" sz="25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5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(利用乘法交换律、结合律。将系数与系数，相同字母分别结合，有理数的乘法、同底数幂的乘法)</a:t>
            </a:r>
            <a:r>
              <a:rPr lang="zh-CN" altLang="en-US" sz="25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500" i="1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500" dirty="0">
                <a:latin typeface="Times New Roman" panose="02020603050405020304" pitchFamily="18" charset="0"/>
              </a:rPr>
              <a:t>(2)4</a:t>
            </a:r>
            <a:r>
              <a:rPr lang="zh-CN" altLang="en-US" sz="2500" i="1" dirty="0">
                <a:latin typeface="Times New Roman" panose="02020603050405020304" pitchFamily="18" charset="0"/>
              </a:rPr>
              <a:t>a</a:t>
            </a:r>
            <a:r>
              <a:rPr lang="zh-CN" altLang="en-US" sz="2500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sz="2500" i="1" dirty="0">
                <a:latin typeface="Times New Roman" panose="02020603050405020304" pitchFamily="18" charset="0"/>
              </a:rPr>
              <a:t>x</a:t>
            </a:r>
            <a:r>
              <a:rPr lang="zh-CN" altLang="en-US" sz="2500" baseline="30000" dirty="0">
                <a:latin typeface="Times New Roman" panose="02020603050405020304" pitchFamily="18" charset="0"/>
              </a:rPr>
              <a:t>5</a:t>
            </a:r>
            <a:r>
              <a:rPr lang="zh-CN" altLang="en-US" sz="2500" dirty="0">
                <a:latin typeface="Times New Roman" panose="02020603050405020304" pitchFamily="18" charset="0"/>
              </a:rPr>
              <a:t> ·(-3</a:t>
            </a:r>
            <a:r>
              <a:rPr lang="zh-CN" altLang="en-US" sz="2500" i="1" dirty="0">
                <a:latin typeface="Times New Roman" panose="02020603050405020304" pitchFamily="18" charset="0"/>
              </a:rPr>
              <a:t>a</a:t>
            </a:r>
            <a:r>
              <a:rPr lang="zh-CN" altLang="en-US" sz="2500" baseline="30000" dirty="0">
                <a:latin typeface="Times New Roman" panose="02020603050405020304" pitchFamily="18" charset="0"/>
              </a:rPr>
              <a:t>3</a:t>
            </a:r>
            <a:r>
              <a:rPr lang="zh-CN" altLang="en-US" sz="2500" i="1" dirty="0">
                <a:latin typeface="Times New Roman" panose="02020603050405020304" pitchFamily="18" charset="0"/>
              </a:rPr>
              <a:t>bx</a:t>
            </a:r>
            <a:r>
              <a:rPr lang="zh-CN" altLang="en-US" sz="2500" dirty="0">
                <a:latin typeface="Times New Roman" panose="02020603050405020304" pitchFamily="18" charset="0"/>
              </a:rPr>
              <a:t>)  =[4×(</a:t>
            </a:r>
            <a:r>
              <a:rPr lang="zh-CN" altLang="en-US" sz="2500" dirty="0">
                <a:latin typeface="宋体" panose="02010600030101010101" pitchFamily="2" charset="-122"/>
              </a:rPr>
              <a:t>－</a:t>
            </a:r>
            <a:r>
              <a:rPr lang="zh-CN" altLang="en-US" sz="2500" dirty="0">
                <a:latin typeface="Times New Roman" panose="02020603050405020304" pitchFamily="18" charset="0"/>
              </a:rPr>
              <a:t>3)](</a:t>
            </a:r>
            <a:r>
              <a:rPr lang="zh-CN" altLang="en-US" sz="2500" i="1" dirty="0">
                <a:latin typeface="Times New Roman" panose="02020603050405020304" pitchFamily="18" charset="0"/>
              </a:rPr>
              <a:t>a</a:t>
            </a:r>
            <a:r>
              <a:rPr lang="zh-CN" altLang="en-US" sz="2500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sz="2500" dirty="0">
                <a:latin typeface="Times New Roman" panose="02020603050405020304" pitchFamily="18" charset="0"/>
              </a:rPr>
              <a:t>· </a:t>
            </a:r>
            <a:r>
              <a:rPr lang="zh-CN" altLang="en-US" sz="2500" i="1" dirty="0">
                <a:latin typeface="Times New Roman" panose="02020603050405020304" pitchFamily="18" charset="0"/>
              </a:rPr>
              <a:t>a</a:t>
            </a:r>
            <a:r>
              <a:rPr lang="zh-CN" altLang="en-US" sz="2500" baseline="30000" dirty="0">
                <a:latin typeface="Times New Roman" panose="02020603050405020304" pitchFamily="18" charset="0"/>
              </a:rPr>
              <a:t>3</a:t>
            </a:r>
            <a:r>
              <a:rPr lang="zh-CN" altLang="en-US" sz="2500" dirty="0">
                <a:latin typeface="Times New Roman" panose="02020603050405020304" pitchFamily="18" charset="0"/>
              </a:rPr>
              <a:t>)· </a:t>
            </a:r>
            <a:r>
              <a:rPr lang="zh-CN" altLang="en-US" sz="2500" i="1" dirty="0">
                <a:latin typeface="Times New Roman" panose="02020603050405020304" pitchFamily="18" charset="0"/>
              </a:rPr>
              <a:t>b</a:t>
            </a:r>
            <a:r>
              <a:rPr lang="zh-CN" altLang="en-US" sz="2500" dirty="0">
                <a:latin typeface="Times New Roman" panose="02020603050405020304" pitchFamily="18" charset="0"/>
              </a:rPr>
              <a:t>·(</a:t>
            </a:r>
            <a:r>
              <a:rPr lang="zh-CN" altLang="en-US" sz="2500" i="1" dirty="0">
                <a:latin typeface="Times New Roman" panose="02020603050405020304" pitchFamily="18" charset="0"/>
              </a:rPr>
              <a:t>x</a:t>
            </a:r>
            <a:r>
              <a:rPr lang="zh-CN" altLang="en-US" sz="2500" baseline="30000" dirty="0">
                <a:latin typeface="Times New Roman" panose="02020603050405020304" pitchFamily="18" charset="0"/>
              </a:rPr>
              <a:t>5</a:t>
            </a:r>
            <a:r>
              <a:rPr lang="zh-CN" altLang="en-US" sz="2500" dirty="0">
                <a:latin typeface="Times New Roman" panose="02020603050405020304" pitchFamily="18" charset="0"/>
              </a:rPr>
              <a:t>· </a:t>
            </a:r>
            <a:r>
              <a:rPr lang="zh-CN" altLang="en-US" sz="2500" i="1" dirty="0">
                <a:latin typeface="Times New Roman" panose="02020603050405020304" pitchFamily="18" charset="0"/>
              </a:rPr>
              <a:t>x</a:t>
            </a:r>
            <a:r>
              <a:rPr lang="zh-CN" altLang="en-US" sz="25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500" dirty="0">
                <a:latin typeface="Times New Roman" panose="02020603050405020304" pitchFamily="18" charset="0"/>
              </a:rPr>
              <a:t>                              </a:t>
            </a:r>
            <a:r>
              <a:rPr lang="zh-CN" altLang="en-US" sz="2500" i="1" dirty="0">
                <a:latin typeface="Times New Roman" panose="02020603050405020304" pitchFamily="18" charset="0"/>
              </a:rPr>
              <a:t>= </a:t>
            </a:r>
            <a:r>
              <a:rPr lang="zh-CN" altLang="en-US" sz="2500" dirty="0">
                <a:latin typeface="宋体" panose="02010600030101010101" pitchFamily="2" charset="-122"/>
              </a:rPr>
              <a:t>－</a:t>
            </a:r>
            <a:r>
              <a:rPr lang="zh-CN" altLang="en-US" sz="2500" dirty="0">
                <a:latin typeface="Times New Roman" panose="02020603050405020304" pitchFamily="18" charset="0"/>
              </a:rPr>
              <a:t>12</a:t>
            </a:r>
            <a:r>
              <a:rPr lang="zh-CN" altLang="en-US" sz="2500" i="1" dirty="0">
                <a:latin typeface="Times New Roman" panose="02020603050405020304" pitchFamily="18" charset="0"/>
              </a:rPr>
              <a:t>a</a:t>
            </a:r>
            <a:r>
              <a:rPr lang="zh-CN" altLang="en-US" sz="2500" baseline="30000" dirty="0">
                <a:latin typeface="Times New Roman" panose="02020603050405020304" pitchFamily="18" charset="0"/>
              </a:rPr>
              <a:t>5</a:t>
            </a:r>
            <a:r>
              <a:rPr lang="zh-CN" altLang="en-US" sz="2500" i="1" dirty="0">
                <a:latin typeface="Times New Roman" panose="02020603050405020304" pitchFamily="18" charset="0"/>
              </a:rPr>
              <a:t>bx</a:t>
            </a:r>
            <a:r>
              <a:rPr lang="zh-CN" altLang="en-US" sz="2500" baseline="30000" dirty="0">
                <a:latin typeface="Times New Roman" panose="02020603050405020304" pitchFamily="18" charset="0"/>
              </a:rPr>
              <a:t>6</a:t>
            </a:r>
            <a:r>
              <a:rPr lang="zh-CN" altLang="en-US" sz="2500" i="1" dirty="0">
                <a:latin typeface="Times New Roman" panose="02020603050405020304" pitchFamily="18" charset="0"/>
              </a:rPr>
              <a:t>．            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5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(字母</a:t>
            </a:r>
            <a:r>
              <a:rPr lang="zh-CN" altLang="en-US" sz="25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  <a:r>
              <a:rPr lang="zh-CN" altLang="en-US" sz="25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只在一个单项式中出现，这个字母及其指数不变)</a:t>
            </a:r>
            <a:r>
              <a:rPr lang="zh-CN" altLang="en-US" sz="25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2"/>
          <p:cNvSpPr txBox="1">
            <a:spLocks noChangeArrowheads="1"/>
          </p:cNvSpPr>
          <p:nvPr/>
        </p:nvSpPr>
        <p:spPr bwMode="auto">
          <a:xfrm>
            <a:off x="1088600" y="4565766"/>
            <a:ext cx="4016435" cy="40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1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52989" y="1326441"/>
            <a:ext cx="7831277" cy="11936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chemeClr val="accent2">
                <a:lumMod val="20000"/>
                <a:lumOff val="80000"/>
                <a:alpha val="59000"/>
              </a:schemeClr>
            </a:solidFill>
            <a:miter lim="800000"/>
          </a:ln>
          <a:effectLst/>
        </p:spPr>
        <p:txBody>
          <a:bodyPr lIns="81630" tIns="40815" rIns="81630" bIns="40815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单项式与单项式相乘，把它们的</a:t>
            </a:r>
            <a:r>
              <a:rPr lang="zh-CN" altLang="en-US" sz="2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系数、相同字母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的幂分别</a:t>
            </a:r>
            <a:r>
              <a:rPr lang="zh-CN" altLang="en-US" sz="2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相乘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，其余字母连同它的指数不变，作为积的因式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5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3" name="矩形 112"/>
          <p:cNvSpPr>
            <a:spLocks noChangeArrowheads="1"/>
          </p:cNvSpPr>
          <p:nvPr/>
        </p:nvSpPr>
        <p:spPr bwMode="auto">
          <a:xfrm>
            <a:off x="2205660" y="668452"/>
            <a:ext cx="3926311" cy="4118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0" tIns="40815" rIns="81630" bIns="40815"/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5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单项式与单项式的乘法法则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838388" y="2944771"/>
            <a:ext cx="8357789" cy="202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提示：（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ea typeface="黑体" panose="02010609060101010101" pitchFamily="49" charset="-122"/>
              </a:rPr>
              <a:t>系数相乘；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ea typeface="黑体" panose="02010609060101010101" pitchFamily="49" charset="-122"/>
              </a:rPr>
              <a:t>相同字母的幂相乘；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）只在一个单项式里含有的字母，在结果里不要漏掉；</a:t>
            </a:r>
            <a:endParaRPr lang="en-US" altLang="zh-CN" sz="2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）单项式乘单项式的结果还是单项式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173" grpId="0" bldLvl="0" animBg="1"/>
      <p:bldP spid="174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1239</Words>
  <Application>Microsoft Office PowerPoint</Application>
  <PresentationFormat>全屏显示(16:9)</PresentationFormat>
  <Paragraphs>142</Paragraphs>
  <Slides>20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黑体</vt:lpstr>
      <vt:lpstr>华文中宋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2015-08-11T07:29:00Z</dcterms:created>
  <dcterms:modified xsi:type="dcterms:W3CDTF">2023-01-17T00:14:11Z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AD7E37FB43F84C008AC809DC11FE237F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