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4" r:id="rId2"/>
    <p:sldId id="257" r:id="rId3"/>
    <p:sldId id="258" r:id="rId4"/>
    <p:sldId id="259" r:id="rId5"/>
    <p:sldId id="266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888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11544-08D9-4C23-9043-57BA187AC9F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B34DF-3E8D-457E-8D96-24D68C1EB4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B34DF-3E8D-457E-8D96-24D68C1EB41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19E88-9FCB-402F-83A2-6216B85905F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FC027-4BCA-4F96-8835-4CB87E3F4F0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CB272-8F5B-487A-B8A4-10216E7E490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8FFBD-DE58-426C-A179-C59E79E1100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4CB68B1-12DA-4CDF-82FF-CDC314940BA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8E31E-BACE-479E-9F05-3A7A161236A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7AB36-3BEB-41DB-8E65-AEB569E77D6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AE405-3083-46CF-885B-1E3C7B72C78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61332-110C-4B3B-9ECA-D43A8197FB1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03A71-889F-4D6D-A829-C771FD648F4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AA6A-67ED-4B9A-9AF7-65C286A8B4A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9897D-6AA4-4C2B-9E1A-8BDB0BC442C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45642145-A9A7-4F1E-80AA-09583A52D4F9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96752"/>
            <a:ext cx="9144000" cy="1470025"/>
          </a:xfrm>
        </p:spPr>
        <p:txBody>
          <a:bodyPr/>
          <a:lstStyle/>
          <a:p>
            <a:r>
              <a:rPr lang="zh-CN" altLang="en-US" sz="4800" b="1" dirty="0">
                <a:solidFill>
                  <a:srgbClr val="FF0000"/>
                </a:solidFill>
                <a:ea typeface="黑体" panose="02010609060101010101" pitchFamily="2" charset="-122"/>
              </a:rPr>
              <a:t>一元一次方</a:t>
            </a:r>
            <a:r>
              <a:rPr lang="zh-CN" altLang="en-US" sz="4800" b="1" dirty="0" smtClean="0">
                <a:solidFill>
                  <a:srgbClr val="FF0000"/>
                </a:solidFill>
                <a:ea typeface="黑体" panose="02010609060101010101" pitchFamily="2" charset="-122"/>
              </a:rPr>
              <a:t>程的</a:t>
            </a:r>
            <a:r>
              <a:rPr lang="zh-CN" altLang="en-US" sz="4800" b="1" dirty="0">
                <a:solidFill>
                  <a:srgbClr val="FF0000"/>
                </a:solidFill>
                <a:ea typeface="黑体" panose="02010609060101010101" pitchFamily="2" charset="-122"/>
              </a:rPr>
              <a:t>应</a:t>
            </a:r>
            <a:r>
              <a:rPr lang="zh-CN" altLang="en-US" sz="4800" b="1" dirty="0" smtClean="0">
                <a:solidFill>
                  <a:srgbClr val="FF0000"/>
                </a:solidFill>
                <a:ea typeface="黑体" panose="02010609060101010101" pitchFamily="2" charset="-122"/>
              </a:rPr>
              <a:t>用</a:t>
            </a:r>
            <a:endParaRPr lang="zh-CN" altLang="en-US" sz="4800" b="1" dirty="0">
              <a:solidFill>
                <a:srgbClr val="FF0000"/>
              </a:solidFill>
              <a:ea typeface="黑体" panose="0201060906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39656" y="4581128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/>
          <p:nvPr/>
        </p:nvGrpSpPr>
        <p:grpSpPr bwMode="auto">
          <a:xfrm>
            <a:off x="228600" y="152400"/>
            <a:ext cx="1998663" cy="893763"/>
            <a:chOff x="96" y="336"/>
            <a:chExt cx="1259" cy="563"/>
          </a:xfrm>
        </p:grpSpPr>
        <p:grpSp>
          <p:nvGrpSpPr>
            <p:cNvPr id="3075" name="Group 3"/>
            <p:cNvGrpSpPr/>
            <p:nvPr/>
          </p:nvGrpSpPr>
          <p:grpSpPr bwMode="auto">
            <a:xfrm>
              <a:off x="96" y="336"/>
              <a:ext cx="879" cy="563"/>
              <a:chOff x="96" y="346"/>
              <a:chExt cx="1088" cy="697"/>
            </a:xfrm>
          </p:grpSpPr>
          <p:sp>
            <p:nvSpPr>
              <p:cNvPr id="3076" name="Oval 4"/>
              <p:cNvSpPr>
                <a:spLocks noChangeArrowheads="1"/>
              </p:cNvSpPr>
              <p:nvPr/>
            </p:nvSpPr>
            <p:spPr bwMode="auto">
              <a:xfrm>
                <a:off x="96" y="816"/>
                <a:ext cx="1088" cy="227"/>
              </a:xfrm>
              <a:prstGeom prst="ellipse">
                <a:avLst/>
              </a:prstGeom>
              <a:solidFill>
                <a:schemeClr val="folHlink"/>
              </a:solidFill>
              <a:ln>
                <a:noFill/>
              </a:ln>
              <a:effectLst>
                <a:prstShdw prst="shdw17" dist="17961" dir="2700000">
                  <a:schemeClr val="folHlink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pic>
            <p:nvPicPr>
              <p:cNvPr id="3077" name="Picture 5" descr="MCj04348590000[1]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204" y="346"/>
                <a:ext cx="636" cy="63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431" y="572"/>
              <a:ext cx="9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 dirty="0">
                  <a:solidFill>
                    <a:srgbClr val="FF0000"/>
                  </a:solidFill>
                  <a:ea typeface="黑体" panose="02010609060101010101" pitchFamily="2" charset="-122"/>
                </a:rPr>
                <a:t>动脑筋</a:t>
              </a:r>
            </a:p>
          </p:txBody>
        </p:sp>
      </p:grp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900113" y="1341438"/>
            <a:ext cx="7775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某湿地公园举行观鸟节活动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其门票价格如下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：</a:t>
            </a:r>
          </a:p>
        </p:txBody>
      </p:sp>
      <p:pic>
        <p:nvPicPr>
          <p:cNvPr id="3080" name="Picture 8" descr="★七年级上-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56325" y="4149725"/>
            <a:ext cx="2987675" cy="270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81" name="Group 9"/>
          <p:cNvGraphicFramePr>
            <a:graphicFrameLocks noGrp="1"/>
          </p:cNvGraphicFramePr>
          <p:nvPr>
            <p:ph/>
          </p:nvPr>
        </p:nvGraphicFramePr>
        <p:xfrm>
          <a:off x="2590800" y="2133600"/>
          <a:ext cx="4191000" cy="99060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全价票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元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半价票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元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827088" y="3292475"/>
            <a:ext cx="77057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该公园共售出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1200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张门票，得总票款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20000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元问全价票和半价票各售出多少张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827088" y="188913"/>
            <a:ext cx="72771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本问题中涉及的等量关系有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：</a:t>
            </a:r>
          </a:p>
          <a:p>
            <a:r>
              <a:rPr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        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全价票款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+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半价票款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=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总票款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.</a:t>
            </a:r>
            <a:endParaRPr lang="en-US" altLang="zh-CN" sz="28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84213" y="1412875"/>
            <a:ext cx="7948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解：设售出全价票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x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张，则售出半价票</a:t>
            </a:r>
            <a:r>
              <a:rPr lang="zh-CN" altLang="en-US" sz="24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400" b="1" dirty="0">
                <a:solidFill>
                  <a:srgbClr val="CC0066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1200</a:t>
            </a:r>
            <a:r>
              <a:rPr lang="en-US" altLang="zh-CN" sz="2400" b="1" dirty="0">
                <a:solidFill>
                  <a:srgbClr val="CC0066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-</a:t>
            </a:r>
            <a:r>
              <a:rPr lang="en-US" altLang="zh-CN" sz="2400" b="1" i="1" dirty="0">
                <a:solidFill>
                  <a:srgbClr val="CC0066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zh-CN" altLang="en-US" sz="24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张，</a:t>
            </a:r>
            <a:endParaRPr lang="zh-CN" altLang="en-US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116013" y="2205038"/>
            <a:ext cx="72771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根据题意，得</a:t>
            </a:r>
          </a:p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                   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20</a:t>
            </a:r>
            <a:r>
              <a:rPr lang="en-US" altLang="zh-CN" sz="2400" b="1" dirty="0">
                <a:solidFill>
                  <a:srgbClr val="FF0000"/>
                </a:solidFill>
              </a:rPr>
              <a:t>·x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+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1200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-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·10=20000 .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692275" y="3573463"/>
            <a:ext cx="5903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去括号，得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20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+12000</a:t>
            </a:r>
            <a:r>
              <a:rPr lang="en-US" altLang="zh-CN" sz="2400" b="1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10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=20000.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619250" y="4149725"/>
            <a:ext cx="5976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移项，合并同类项，得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10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=8000.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619250" y="4724400"/>
            <a:ext cx="7277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即                   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=800.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403350" y="5229225"/>
            <a:ext cx="5761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半价票为 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1200</a:t>
            </a:r>
            <a:r>
              <a:rPr lang="en-US" altLang="zh-CN" sz="2400" b="1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800=400</a:t>
            </a:r>
            <a:r>
              <a:rPr lang="zh-CN" altLang="en-US" sz="2400" b="1" dirty="0">
                <a:latin typeface="宋体" panose="02010600030101010101" pitchFamily="2" charset="-122"/>
              </a:rPr>
              <a:t>（</a:t>
            </a:r>
            <a:r>
              <a:rPr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张</a:t>
            </a:r>
            <a:r>
              <a:rPr lang="zh-CN" altLang="en-US" sz="2400" b="1" dirty="0">
                <a:latin typeface="宋体" panose="02010600030101010101" pitchFamily="2" charset="-122"/>
              </a:rPr>
              <a:t>）</a:t>
            </a:r>
            <a:r>
              <a:rPr lang="en-US" altLang="zh-CN" sz="2400" b="1" dirty="0"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187450" y="6021388"/>
            <a:ext cx="7277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CC0066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答：全价票售出</a:t>
            </a:r>
            <a:r>
              <a:rPr lang="en-US" altLang="zh-CN" sz="2400" b="1" dirty="0">
                <a:solidFill>
                  <a:srgbClr val="CC0066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800</a:t>
            </a:r>
            <a:r>
              <a:rPr lang="zh-CN" altLang="en-US" sz="2400" b="1" dirty="0">
                <a:solidFill>
                  <a:srgbClr val="CC0066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张，半价票售出</a:t>
            </a:r>
            <a:r>
              <a:rPr lang="en-US" altLang="zh-CN" sz="2400" b="1" dirty="0">
                <a:solidFill>
                  <a:srgbClr val="CC0066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400</a:t>
            </a:r>
            <a:r>
              <a:rPr lang="zh-CN" altLang="en-US" sz="2400" b="1" dirty="0">
                <a:solidFill>
                  <a:srgbClr val="CC0066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张</a:t>
            </a:r>
            <a:r>
              <a:rPr lang="en-US" altLang="zh-CN" sz="2400" b="1" dirty="0">
                <a:solidFill>
                  <a:srgbClr val="CC0066"/>
                </a:solidFill>
                <a:latin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/>
      <p:bldP spid="4100" grpId="0"/>
      <p:bldP spid="4101" grpId="0"/>
      <p:bldP spid="4102" grpId="0"/>
      <p:bldP spid="4103" grpId="0"/>
      <p:bldP spid="4104" grpId="0"/>
      <p:bldP spid="410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042988" y="188913"/>
            <a:ext cx="7772400" cy="1309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CC0066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例</a:t>
            </a:r>
            <a:r>
              <a:rPr lang="en-US" altLang="zh-CN" sz="3200" b="1">
                <a:solidFill>
                  <a:srgbClr val="CC0066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en-US" altLang="zh-CN" sz="2400" b="1">
                <a:solidFill>
                  <a:srgbClr val="FF66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 </a:t>
            </a:r>
            <a:r>
              <a:rPr lang="zh-CN" altLang="zh-CN" sz="24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某房间里有四条腿的椅子和三条腿的凳子共</a:t>
            </a:r>
            <a:r>
              <a:rPr lang="zh-CN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16</a:t>
            </a:r>
            <a:r>
              <a:rPr lang="zh-CN" altLang="zh-CN" sz="24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个</a:t>
            </a:r>
            <a:r>
              <a:rPr lang="zh-CN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  <a:r>
              <a:rPr lang="zh-CN" altLang="zh-CN" sz="24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endParaRPr lang="zh-CN" altLang="en-US" sz="2400" b="1">
              <a:solidFill>
                <a:srgbClr val="0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24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lang="zh-CN" altLang="zh-CN" sz="24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如果椅子腿数与凳子腿数的和为</a:t>
            </a:r>
            <a:r>
              <a:rPr lang="zh-CN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60</a:t>
            </a:r>
            <a:r>
              <a:rPr lang="zh-CN" altLang="zh-CN" sz="24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条</a:t>
            </a:r>
            <a:r>
              <a:rPr lang="zh-CN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  <a:r>
              <a:rPr lang="zh-CN" altLang="zh-CN" sz="24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有几张椅子</a:t>
            </a:r>
            <a:endParaRPr lang="zh-CN" altLang="en-US" sz="2400" b="1">
              <a:solidFill>
                <a:srgbClr val="0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24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lang="zh-CN" altLang="zh-CN" sz="24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和几条凳子</a:t>
            </a:r>
            <a:r>
              <a:rPr lang="zh-CN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？</a:t>
            </a:r>
            <a:endParaRPr lang="zh-CN" altLang="en-US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grpSp>
        <p:nvGrpSpPr>
          <p:cNvPr id="5123" name="Group 3"/>
          <p:cNvGrpSpPr/>
          <p:nvPr/>
        </p:nvGrpSpPr>
        <p:grpSpPr bwMode="auto">
          <a:xfrm>
            <a:off x="0" y="0"/>
            <a:ext cx="1282700" cy="1196975"/>
            <a:chOff x="2251" y="1607"/>
            <a:chExt cx="1288" cy="1326"/>
          </a:xfrm>
        </p:grpSpPr>
        <p:pic>
          <p:nvPicPr>
            <p:cNvPr id="5124" name="Picture 4" descr="MCj04338470000[1]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251" y="1607"/>
              <a:ext cx="1152" cy="1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25" name="Text Box 5"/>
            <p:cNvSpPr txBox="1">
              <a:spLocks noChangeArrowheads="1"/>
            </p:cNvSpPr>
            <p:nvPr/>
          </p:nvSpPr>
          <p:spPr bwMode="auto">
            <a:xfrm rot="355841">
              <a:off x="2768" y="1885"/>
              <a:ext cx="771" cy="10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>
                  <a:ea typeface="黑体" panose="02010609060101010101" pitchFamily="2" charset="-122"/>
                </a:rPr>
                <a:t>举</a:t>
              </a:r>
            </a:p>
            <a:p>
              <a:r>
                <a:rPr lang="zh-CN" altLang="en-US" sz="2800" b="1">
                  <a:ea typeface="黑体" panose="02010609060101010101" pitchFamily="2" charset="-122"/>
                </a:rPr>
                <a:t>例</a:t>
              </a:r>
            </a:p>
          </p:txBody>
        </p:sp>
      </p:grp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547813" y="1341438"/>
            <a:ext cx="62484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2400" b="1">
                <a:solidFill>
                  <a:srgbClr val="CC006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分析</a:t>
            </a:r>
            <a:r>
              <a:rPr lang="zh-CN" altLang="en-US" sz="2400" b="1">
                <a:solidFill>
                  <a:srgbClr val="CC006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zh-CN" sz="2400" b="1">
                <a:solidFill>
                  <a:srgbClr val="CC006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本问题中涉及的等量关系有：</a:t>
            </a:r>
            <a:endParaRPr lang="zh-CN" altLang="en-US" sz="2400" b="1">
              <a:solidFill>
                <a:srgbClr val="CC0066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zh-CN" sz="2400" b="1">
              <a:solidFill>
                <a:srgbClr val="CC0066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400" b="1">
                <a:latin typeface="黑体" panose="02010609060101010101" pitchFamily="2" charset="-122"/>
                <a:ea typeface="黑体" panose="02010609060101010101" pitchFamily="2" charset="-122"/>
              </a:rPr>
              <a:t>          </a:t>
            </a:r>
            <a:r>
              <a:rPr lang="zh-CN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椅子数</a:t>
            </a:r>
            <a:r>
              <a:rPr lang="zh-CN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+</a:t>
            </a:r>
            <a:r>
              <a:rPr lang="zh-CN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凳子数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=16</a:t>
            </a:r>
            <a:r>
              <a:rPr lang="zh-CN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，</a:t>
            </a:r>
            <a:endParaRPr lang="zh-CN" altLang="en-US" sz="2400" b="1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endParaRPr lang="zh-CN" altLang="zh-CN" sz="2400" b="1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r>
              <a:rPr lang="zh-CN" altLang="en-US" sz="24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      </a:t>
            </a:r>
            <a:r>
              <a:rPr lang="zh-CN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椅子腿数+凳子腿数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=60.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042988" y="3141663"/>
            <a:ext cx="67960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3200" b="1">
                <a:solidFill>
                  <a:srgbClr val="CC0066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解</a:t>
            </a:r>
            <a:r>
              <a:rPr lang="zh-CN" altLang="en-US" sz="24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zh-CN" sz="28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设有</a:t>
            </a:r>
            <a:r>
              <a:rPr lang="zh-CN" altLang="zh-CN" sz="28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zh-CN" sz="28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张椅子，则有</a:t>
            </a:r>
            <a:r>
              <a:rPr lang="zh-CN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zh-CN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16</a:t>
            </a:r>
            <a:r>
              <a:rPr lang="zh-CN" altLang="zh-CN" sz="28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-</a:t>
            </a:r>
            <a:r>
              <a:rPr lang="zh-CN" altLang="zh-CN" sz="28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zh-CN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zh-CN" altLang="zh-CN" sz="28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条凳子</a:t>
            </a:r>
            <a:r>
              <a:rPr lang="zh-CN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692275" y="3789363"/>
            <a:ext cx="5543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根据题意，得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x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+ 3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16</a:t>
            </a:r>
            <a:r>
              <a:rPr lang="zh-CN" altLang="zh-CN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-</a:t>
            </a:r>
            <a:r>
              <a:rPr lang="zh-CN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=60 .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627313" y="4365625"/>
            <a:ext cx="556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去括号，得 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4</a:t>
            </a:r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+48</a:t>
            </a:r>
            <a:r>
              <a:rPr lang="en-US" altLang="zh-CN" sz="2400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=60 .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124075" y="4941888"/>
            <a:ext cx="556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移项，合并同类项，得 </a:t>
            </a:r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= 12 .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771775" y="5516563"/>
            <a:ext cx="556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凳子数为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16</a:t>
            </a:r>
            <a:r>
              <a:rPr lang="en-US" altLang="zh-CN" sz="2400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12=4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zh-CN" altLang="en-US" sz="2400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条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）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.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124075" y="6092825"/>
            <a:ext cx="556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答：有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12</a:t>
            </a:r>
            <a:r>
              <a:rPr lang="zh-CN" altLang="en-US" sz="2400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张椅子，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4</a:t>
            </a:r>
            <a:r>
              <a:rPr lang="zh-CN" altLang="en-US" sz="2400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条凳子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8" grpId="0"/>
      <p:bldP spid="5129" grpId="0"/>
      <p:bldP spid="5130" grpId="0"/>
      <p:bldP spid="5131" grpId="0"/>
      <p:bldP spid="5132" grpId="0"/>
      <p:bldP spid="51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pic>
        <p:nvPicPr>
          <p:cNvPr id="1229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1" y="0"/>
            <a:ext cx="9144605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547813" y="1484313"/>
            <a:ext cx="6553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 b="1" dirty="0">
                <a:solidFill>
                  <a:schemeClr val="accent1"/>
                </a:solidFill>
                <a:ea typeface="黑体" panose="02010609060101010101" pitchFamily="2" charset="-122"/>
              </a:rPr>
              <a:t>       </a:t>
            </a:r>
            <a:r>
              <a:rPr lang="zh-CN" altLang="en-US" sz="2800" b="1" dirty="0">
                <a:solidFill>
                  <a:srgbClr val="000000"/>
                </a:solidFill>
                <a:ea typeface="黑体" panose="02010609060101010101" pitchFamily="2" charset="-122"/>
              </a:rPr>
              <a:t>运用一元一次方程模型解决实际问题的步骤有哪些？</a:t>
            </a:r>
          </a:p>
        </p:txBody>
      </p:sp>
      <p:grpSp>
        <p:nvGrpSpPr>
          <p:cNvPr id="7171" name="Group 3"/>
          <p:cNvGrpSpPr/>
          <p:nvPr/>
        </p:nvGrpSpPr>
        <p:grpSpPr bwMode="auto">
          <a:xfrm>
            <a:off x="304800" y="304800"/>
            <a:ext cx="2116138" cy="723900"/>
            <a:chOff x="68" y="572"/>
            <a:chExt cx="1333" cy="456"/>
          </a:xfrm>
        </p:grpSpPr>
        <p:sp>
          <p:nvSpPr>
            <p:cNvPr id="7172" name="Oval 4"/>
            <p:cNvSpPr>
              <a:spLocks noChangeArrowheads="1"/>
            </p:cNvSpPr>
            <p:nvPr/>
          </p:nvSpPr>
          <p:spPr bwMode="auto">
            <a:xfrm>
              <a:off x="96" y="816"/>
              <a:ext cx="1015" cy="212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>
              <a:prstShdw prst="shdw17" dist="17961" dir="2700000">
                <a:schemeClr val="folHlink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7173" name="Group 5"/>
            <p:cNvGrpSpPr/>
            <p:nvPr/>
          </p:nvGrpSpPr>
          <p:grpSpPr bwMode="auto">
            <a:xfrm>
              <a:off x="68" y="572"/>
              <a:ext cx="1333" cy="410"/>
              <a:chOff x="158" y="572"/>
              <a:chExt cx="1333" cy="534"/>
            </a:xfrm>
          </p:grpSpPr>
          <p:grpSp>
            <p:nvGrpSpPr>
              <p:cNvPr id="7174" name="Group 6"/>
              <p:cNvGrpSpPr/>
              <p:nvPr/>
            </p:nvGrpSpPr>
            <p:grpSpPr bwMode="auto">
              <a:xfrm>
                <a:off x="158" y="572"/>
                <a:ext cx="662" cy="382"/>
                <a:chOff x="1111" y="1434"/>
                <a:chExt cx="662" cy="382"/>
              </a:xfrm>
            </p:grpSpPr>
            <p:sp>
              <p:nvSpPr>
                <p:cNvPr id="7175" name="Freeform 7"/>
                <p:cNvSpPr/>
                <p:nvPr/>
              </p:nvSpPr>
              <p:spPr bwMode="auto">
                <a:xfrm>
                  <a:off x="1111" y="1434"/>
                  <a:ext cx="662" cy="382"/>
                </a:xfrm>
                <a:custGeom>
                  <a:avLst/>
                  <a:gdLst>
                    <a:gd name="T0" fmla="*/ 1297 w 1324"/>
                    <a:gd name="T1" fmla="*/ 123 h 763"/>
                    <a:gd name="T2" fmla="*/ 1264 w 1324"/>
                    <a:gd name="T3" fmla="*/ 122 h 763"/>
                    <a:gd name="T4" fmla="*/ 1232 w 1324"/>
                    <a:gd name="T5" fmla="*/ 121 h 763"/>
                    <a:gd name="T6" fmla="*/ 1150 w 1324"/>
                    <a:gd name="T7" fmla="*/ 101 h 763"/>
                    <a:gd name="T8" fmla="*/ 1065 w 1324"/>
                    <a:gd name="T9" fmla="*/ 73 h 763"/>
                    <a:gd name="T10" fmla="*/ 982 w 1324"/>
                    <a:gd name="T11" fmla="*/ 42 h 763"/>
                    <a:gd name="T12" fmla="*/ 908 w 1324"/>
                    <a:gd name="T13" fmla="*/ 16 h 763"/>
                    <a:gd name="T14" fmla="*/ 849 w 1324"/>
                    <a:gd name="T15" fmla="*/ 1 h 763"/>
                    <a:gd name="T16" fmla="*/ 806 w 1324"/>
                    <a:gd name="T17" fmla="*/ 1 h 763"/>
                    <a:gd name="T18" fmla="*/ 768 w 1324"/>
                    <a:gd name="T19" fmla="*/ 10 h 763"/>
                    <a:gd name="T20" fmla="*/ 732 w 1324"/>
                    <a:gd name="T21" fmla="*/ 25 h 763"/>
                    <a:gd name="T22" fmla="*/ 699 w 1324"/>
                    <a:gd name="T23" fmla="*/ 45 h 763"/>
                    <a:gd name="T24" fmla="*/ 667 w 1324"/>
                    <a:gd name="T25" fmla="*/ 66 h 763"/>
                    <a:gd name="T26" fmla="*/ 639 w 1324"/>
                    <a:gd name="T27" fmla="*/ 86 h 763"/>
                    <a:gd name="T28" fmla="*/ 617 w 1324"/>
                    <a:gd name="T29" fmla="*/ 95 h 763"/>
                    <a:gd name="T30" fmla="*/ 594 w 1324"/>
                    <a:gd name="T31" fmla="*/ 98 h 763"/>
                    <a:gd name="T32" fmla="*/ 548 w 1324"/>
                    <a:gd name="T33" fmla="*/ 87 h 763"/>
                    <a:gd name="T34" fmla="*/ 493 w 1324"/>
                    <a:gd name="T35" fmla="*/ 66 h 763"/>
                    <a:gd name="T36" fmla="*/ 433 w 1324"/>
                    <a:gd name="T37" fmla="*/ 57 h 763"/>
                    <a:gd name="T38" fmla="*/ 380 w 1324"/>
                    <a:gd name="T39" fmla="*/ 72 h 763"/>
                    <a:gd name="T40" fmla="*/ 313 w 1324"/>
                    <a:gd name="T41" fmla="*/ 107 h 763"/>
                    <a:gd name="T42" fmla="*/ 238 w 1324"/>
                    <a:gd name="T43" fmla="*/ 154 h 763"/>
                    <a:gd name="T44" fmla="*/ 162 w 1324"/>
                    <a:gd name="T45" fmla="*/ 207 h 763"/>
                    <a:gd name="T46" fmla="*/ 89 w 1324"/>
                    <a:gd name="T47" fmla="*/ 261 h 763"/>
                    <a:gd name="T48" fmla="*/ 53 w 1324"/>
                    <a:gd name="T49" fmla="*/ 285 h 763"/>
                    <a:gd name="T50" fmla="*/ 26 w 1324"/>
                    <a:gd name="T51" fmla="*/ 295 h 763"/>
                    <a:gd name="T52" fmla="*/ 4 w 1324"/>
                    <a:gd name="T53" fmla="*/ 307 h 763"/>
                    <a:gd name="T54" fmla="*/ 3 w 1324"/>
                    <a:gd name="T55" fmla="*/ 338 h 763"/>
                    <a:gd name="T56" fmla="*/ 23 w 1324"/>
                    <a:gd name="T57" fmla="*/ 346 h 763"/>
                    <a:gd name="T58" fmla="*/ 49 w 1324"/>
                    <a:gd name="T59" fmla="*/ 349 h 763"/>
                    <a:gd name="T60" fmla="*/ 73 w 1324"/>
                    <a:gd name="T61" fmla="*/ 350 h 763"/>
                    <a:gd name="T62" fmla="*/ 114 w 1324"/>
                    <a:gd name="T63" fmla="*/ 465 h 763"/>
                    <a:gd name="T64" fmla="*/ 169 w 1324"/>
                    <a:gd name="T65" fmla="*/ 571 h 763"/>
                    <a:gd name="T66" fmla="*/ 220 w 1324"/>
                    <a:gd name="T67" fmla="*/ 664 h 763"/>
                    <a:gd name="T68" fmla="*/ 268 w 1324"/>
                    <a:gd name="T69" fmla="*/ 695 h 763"/>
                    <a:gd name="T70" fmla="*/ 350 w 1324"/>
                    <a:gd name="T71" fmla="*/ 728 h 763"/>
                    <a:gd name="T72" fmla="*/ 458 w 1324"/>
                    <a:gd name="T73" fmla="*/ 752 h 763"/>
                    <a:gd name="T74" fmla="*/ 582 w 1324"/>
                    <a:gd name="T75" fmla="*/ 763 h 763"/>
                    <a:gd name="T76" fmla="*/ 716 w 1324"/>
                    <a:gd name="T77" fmla="*/ 757 h 763"/>
                    <a:gd name="T78" fmla="*/ 852 w 1324"/>
                    <a:gd name="T79" fmla="*/ 731 h 763"/>
                    <a:gd name="T80" fmla="*/ 960 w 1324"/>
                    <a:gd name="T81" fmla="*/ 695 h 763"/>
                    <a:gd name="T82" fmla="*/ 1044 w 1324"/>
                    <a:gd name="T83" fmla="*/ 654 h 763"/>
                    <a:gd name="T84" fmla="*/ 1104 w 1324"/>
                    <a:gd name="T85" fmla="*/ 609 h 763"/>
                    <a:gd name="T86" fmla="*/ 1145 w 1324"/>
                    <a:gd name="T87" fmla="*/ 562 h 763"/>
                    <a:gd name="T88" fmla="*/ 1168 w 1324"/>
                    <a:gd name="T89" fmla="*/ 511 h 763"/>
                    <a:gd name="T90" fmla="*/ 1190 w 1324"/>
                    <a:gd name="T91" fmla="*/ 460 h 763"/>
                    <a:gd name="T92" fmla="*/ 1206 w 1324"/>
                    <a:gd name="T93" fmla="*/ 405 h 763"/>
                    <a:gd name="T94" fmla="*/ 1221 w 1324"/>
                    <a:gd name="T95" fmla="*/ 328 h 763"/>
                    <a:gd name="T96" fmla="*/ 1246 w 1324"/>
                    <a:gd name="T97" fmla="*/ 242 h 763"/>
                    <a:gd name="T98" fmla="*/ 1271 w 1324"/>
                    <a:gd name="T99" fmla="*/ 185 h 763"/>
                    <a:gd name="T100" fmla="*/ 1296 w 1324"/>
                    <a:gd name="T101" fmla="*/ 172 h 763"/>
                    <a:gd name="T102" fmla="*/ 1317 w 1324"/>
                    <a:gd name="T103" fmla="*/ 155 h 763"/>
                    <a:gd name="T104" fmla="*/ 1321 w 1324"/>
                    <a:gd name="T105" fmla="*/ 133 h 7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4" h="763">
                      <a:moveTo>
                        <a:pt x="1317" y="119"/>
                      </a:moveTo>
                      <a:lnTo>
                        <a:pt x="1307" y="122"/>
                      </a:lnTo>
                      <a:lnTo>
                        <a:pt x="1297" y="123"/>
                      </a:lnTo>
                      <a:lnTo>
                        <a:pt x="1286" y="123"/>
                      </a:lnTo>
                      <a:lnTo>
                        <a:pt x="1276" y="122"/>
                      </a:lnTo>
                      <a:lnTo>
                        <a:pt x="1264" y="122"/>
                      </a:lnTo>
                      <a:lnTo>
                        <a:pt x="1254" y="121"/>
                      </a:lnTo>
                      <a:lnTo>
                        <a:pt x="1243" y="121"/>
                      </a:lnTo>
                      <a:lnTo>
                        <a:pt x="1232" y="121"/>
                      </a:lnTo>
                      <a:lnTo>
                        <a:pt x="1206" y="116"/>
                      </a:lnTo>
                      <a:lnTo>
                        <a:pt x="1178" y="109"/>
                      </a:lnTo>
                      <a:lnTo>
                        <a:pt x="1150" y="101"/>
                      </a:lnTo>
                      <a:lnTo>
                        <a:pt x="1122" y="93"/>
                      </a:lnTo>
                      <a:lnTo>
                        <a:pt x="1093" y="83"/>
                      </a:lnTo>
                      <a:lnTo>
                        <a:pt x="1065" y="73"/>
                      </a:lnTo>
                      <a:lnTo>
                        <a:pt x="1036" y="63"/>
                      </a:lnTo>
                      <a:lnTo>
                        <a:pt x="1009" y="53"/>
                      </a:lnTo>
                      <a:lnTo>
                        <a:pt x="982" y="42"/>
                      </a:lnTo>
                      <a:lnTo>
                        <a:pt x="957" y="33"/>
                      </a:lnTo>
                      <a:lnTo>
                        <a:pt x="932" y="24"/>
                      </a:lnTo>
                      <a:lnTo>
                        <a:pt x="908" y="16"/>
                      </a:lnTo>
                      <a:lnTo>
                        <a:pt x="887" y="9"/>
                      </a:lnTo>
                      <a:lnTo>
                        <a:pt x="866" y="4"/>
                      </a:lnTo>
                      <a:lnTo>
                        <a:pt x="849" y="1"/>
                      </a:lnTo>
                      <a:lnTo>
                        <a:pt x="832" y="0"/>
                      </a:lnTo>
                      <a:lnTo>
                        <a:pt x="819" y="0"/>
                      </a:lnTo>
                      <a:lnTo>
                        <a:pt x="806" y="1"/>
                      </a:lnTo>
                      <a:lnTo>
                        <a:pt x="793" y="3"/>
                      </a:lnTo>
                      <a:lnTo>
                        <a:pt x="781" y="7"/>
                      </a:lnTo>
                      <a:lnTo>
                        <a:pt x="768" y="10"/>
                      </a:lnTo>
                      <a:lnTo>
                        <a:pt x="755" y="15"/>
                      </a:lnTo>
                      <a:lnTo>
                        <a:pt x="744" y="19"/>
                      </a:lnTo>
                      <a:lnTo>
                        <a:pt x="732" y="25"/>
                      </a:lnTo>
                      <a:lnTo>
                        <a:pt x="721" y="31"/>
                      </a:lnTo>
                      <a:lnTo>
                        <a:pt x="709" y="38"/>
                      </a:lnTo>
                      <a:lnTo>
                        <a:pt x="699" y="45"/>
                      </a:lnTo>
                      <a:lnTo>
                        <a:pt x="687" y="51"/>
                      </a:lnTo>
                      <a:lnTo>
                        <a:pt x="677" y="60"/>
                      </a:lnTo>
                      <a:lnTo>
                        <a:pt x="667" y="66"/>
                      </a:lnTo>
                      <a:lnTo>
                        <a:pt x="656" y="75"/>
                      </a:lnTo>
                      <a:lnTo>
                        <a:pt x="646" y="83"/>
                      </a:lnTo>
                      <a:lnTo>
                        <a:pt x="639" y="86"/>
                      </a:lnTo>
                      <a:lnTo>
                        <a:pt x="632" y="90"/>
                      </a:lnTo>
                      <a:lnTo>
                        <a:pt x="625" y="93"/>
                      </a:lnTo>
                      <a:lnTo>
                        <a:pt x="617" y="95"/>
                      </a:lnTo>
                      <a:lnTo>
                        <a:pt x="610" y="96"/>
                      </a:lnTo>
                      <a:lnTo>
                        <a:pt x="602" y="98"/>
                      </a:lnTo>
                      <a:lnTo>
                        <a:pt x="594" y="98"/>
                      </a:lnTo>
                      <a:lnTo>
                        <a:pt x="586" y="98"/>
                      </a:lnTo>
                      <a:lnTo>
                        <a:pt x="566" y="93"/>
                      </a:lnTo>
                      <a:lnTo>
                        <a:pt x="548" y="87"/>
                      </a:lnTo>
                      <a:lnTo>
                        <a:pt x="529" y="80"/>
                      </a:lnTo>
                      <a:lnTo>
                        <a:pt x="511" y="73"/>
                      </a:lnTo>
                      <a:lnTo>
                        <a:pt x="493" y="66"/>
                      </a:lnTo>
                      <a:lnTo>
                        <a:pt x="474" y="61"/>
                      </a:lnTo>
                      <a:lnTo>
                        <a:pt x="453" y="57"/>
                      </a:lnTo>
                      <a:lnTo>
                        <a:pt x="433" y="57"/>
                      </a:lnTo>
                      <a:lnTo>
                        <a:pt x="417" y="60"/>
                      </a:lnTo>
                      <a:lnTo>
                        <a:pt x="399" y="64"/>
                      </a:lnTo>
                      <a:lnTo>
                        <a:pt x="380" y="72"/>
                      </a:lnTo>
                      <a:lnTo>
                        <a:pt x="359" y="81"/>
                      </a:lnTo>
                      <a:lnTo>
                        <a:pt x="337" y="93"/>
                      </a:lnTo>
                      <a:lnTo>
                        <a:pt x="313" y="107"/>
                      </a:lnTo>
                      <a:lnTo>
                        <a:pt x="289" y="121"/>
                      </a:lnTo>
                      <a:lnTo>
                        <a:pt x="264" y="137"/>
                      </a:lnTo>
                      <a:lnTo>
                        <a:pt x="238" y="154"/>
                      </a:lnTo>
                      <a:lnTo>
                        <a:pt x="213" y="171"/>
                      </a:lnTo>
                      <a:lnTo>
                        <a:pt x="187" y="190"/>
                      </a:lnTo>
                      <a:lnTo>
                        <a:pt x="162" y="207"/>
                      </a:lnTo>
                      <a:lnTo>
                        <a:pt x="137" y="225"/>
                      </a:lnTo>
                      <a:lnTo>
                        <a:pt x="112" y="244"/>
                      </a:lnTo>
                      <a:lnTo>
                        <a:pt x="89" y="261"/>
                      </a:lnTo>
                      <a:lnTo>
                        <a:pt x="68" y="277"/>
                      </a:lnTo>
                      <a:lnTo>
                        <a:pt x="61" y="281"/>
                      </a:lnTo>
                      <a:lnTo>
                        <a:pt x="53" y="285"/>
                      </a:lnTo>
                      <a:lnTo>
                        <a:pt x="43" y="288"/>
                      </a:lnTo>
                      <a:lnTo>
                        <a:pt x="35" y="291"/>
                      </a:lnTo>
                      <a:lnTo>
                        <a:pt x="26" y="295"/>
                      </a:lnTo>
                      <a:lnTo>
                        <a:pt x="18" y="298"/>
                      </a:lnTo>
                      <a:lnTo>
                        <a:pt x="11" y="303"/>
                      </a:lnTo>
                      <a:lnTo>
                        <a:pt x="4" y="307"/>
                      </a:lnTo>
                      <a:lnTo>
                        <a:pt x="0" y="318"/>
                      </a:lnTo>
                      <a:lnTo>
                        <a:pt x="1" y="329"/>
                      </a:lnTo>
                      <a:lnTo>
                        <a:pt x="3" y="338"/>
                      </a:lnTo>
                      <a:lnTo>
                        <a:pt x="5" y="343"/>
                      </a:lnTo>
                      <a:lnTo>
                        <a:pt x="15" y="344"/>
                      </a:lnTo>
                      <a:lnTo>
                        <a:pt x="23" y="346"/>
                      </a:lnTo>
                      <a:lnTo>
                        <a:pt x="32" y="348"/>
                      </a:lnTo>
                      <a:lnTo>
                        <a:pt x="40" y="348"/>
                      </a:lnTo>
                      <a:lnTo>
                        <a:pt x="49" y="349"/>
                      </a:lnTo>
                      <a:lnTo>
                        <a:pt x="57" y="350"/>
                      </a:lnTo>
                      <a:lnTo>
                        <a:pt x="65" y="350"/>
                      </a:lnTo>
                      <a:lnTo>
                        <a:pt x="73" y="350"/>
                      </a:lnTo>
                      <a:lnTo>
                        <a:pt x="85" y="391"/>
                      </a:lnTo>
                      <a:lnTo>
                        <a:pt x="99" y="431"/>
                      </a:lnTo>
                      <a:lnTo>
                        <a:pt x="114" y="465"/>
                      </a:lnTo>
                      <a:lnTo>
                        <a:pt x="131" y="500"/>
                      </a:lnTo>
                      <a:lnTo>
                        <a:pt x="148" y="534"/>
                      </a:lnTo>
                      <a:lnTo>
                        <a:pt x="169" y="571"/>
                      </a:lnTo>
                      <a:lnTo>
                        <a:pt x="190" y="610"/>
                      </a:lnTo>
                      <a:lnTo>
                        <a:pt x="213" y="654"/>
                      </a:lnTo>
                      <a:lnTo>
                        <a:pt x="220" y="664"/>
                      </a:lnTo>
                      <a:lnTo>
                        <a:pt x="232" y="675"/>
                      </a:lnTo>
                      <a:lnTo>
                        <a:pt x="248" y="685"/>
                      </a:lnTo>
                      <a:lnTo>
                        <a:pt x="268" y="695"/>
                      </a:lnTo>
                      <a:lnTo>
                        <a:pt x="292" y="707"/>
                      </a:lnTo>
                      <a:lnTo>
                        <a:pt x="320" y="717"/>
                      </a:lnTo>
                      <a:lnTo>
                        <a:pt x="350" y="728"/>
                      </a:lnTo>
                      <a:lnTo>
                        <a:pt x="383" y="736"/>
                      </a:lnTo>
                      <a:lnTo>
                        <a:pt x="419" y="745"/>
                      </a:lnTo>
                      <a:lnTo>
                        <a:pt x="458" y="752"/>
                      </a:lnTo>
                      <a:lnTo>
                        <a:pt x="497" y="758"/>
                      </a:lnTo>
                      <a:lnTo>
                        <a:pt x="539" y="761"/>
                      </a:lnTo>
                      <a:lnTo>
                        <a:pt x="582" y="763"/>
                      </a:lnTo>
                      <a:lnTo>
                        <a:pt x="626" y="763"/>
                      </a:lnTo>
                      <a:lnTo>
                        <a:pt x="671" y="761"/>
                      </a:lnTo>
                      <a:lnTo>
                        <a:pt x="716" y="757"/>
                      </a:lnTo>
                      <a:lnTo>
                        <a:pt x="764" y="750"/>
                      </a:lnTo>
                      <a:lnTo>
                        <a:pt x="809" y="740"/>
                      </a:lnTo>
                      <a:lnTo>
                        <a:pt x="852" y="731"/>
                      </a:lnTo>
                      <a:lnTo>
                        <a:pt x="891" y="720"/>
                      </a:lnTo>
                      <a:lnTo>
                        <a:pt x="927" y="708"/>
                      </a:lnTo>
                      <a:lnTo>
                        <a:pt x="960" y="695"/>
                      </a:lnTo>
                      <a:lnTo>
                        <a:pt x="991" y="683"/>
                      </a:lnTo>
                      <a:lnTo>
                        <a:pt x="1019" y="669"/>
                      </a:lnTo>
                      <a:lnTo>
                        <a:pt x="1044" y="654"/>
                      </a:lnTo>
                      <a:lnTo>
                        <a:pt x="1066" y="639"/>
                      </a:lnTo>
                      <a:lnTo>
                        <a:pt x="1087" y="624"/>
                      </a:lnTo>
                      <a:lnTo>
                        <a:pt x="1104" y="609"/>
                      </a:lnTo>
                      <a:lnTo>
                        <a:pt x="1120" y="593"/>
                      </a:lnTo>
                      <a:lnTo>
                        <a:pt x="1133" y="577"/>
                      </a:lnTo>
                      <a:lnTo>
                        <a:pt x="1145" y="562"/>
                      </a:lnTo>
                      <a:lnTo>
                        <a:pt x="1154" y="546"/>
                      </a:lnTo>
                      <a:lnTo>
                        <a:pt x="1161" y="528"/>
                      </a:lnTo>
                      <a:lnTo>
                        <a:pt x="1168" y="511"/>
                      </a:lnTo>
                      <a:lnTo>
                        <a:pt x="1176" y="495"/>
                      </a:lnTo>
                      <a:lnTo>
                        <a:pt x="1183" y="478"/>
                      </a:lnTo>
                      <a:lnTo>
                        <a:pt x="1190" y="460"/>
                      </a:lnTo>
                      <a:lnTo>
                        <a:pt x="1196" y="442"/>
                      </a:lnTo>
                      <a:lnTo>
                        <a:pt x="1202" y="425"/>
                      </a:lnTo>
                      <a:lnTo>
                        <a:pt x="1206" y="405"/>
                      </a:lnTo>
                      <a:lnTo>
                        <a:pt x="1209" y="381"/>
                      </a:lnTo>
                      <a:lnTo>
                        <a:pt x="1214" y="356"/>
                      </a:lnTo>
                      <a:lnTo>
                        <a:pt x="1221" y="328"/>
                      </a:lnTo>
                      <a:lnTo>
                        <a:pt x="1229" y="299"/>
                      </a:lnTo>
                      <a:lnTo>
                        <a:pt x="1237" y="270"/>
                      </a:lnTo>
                      <a:lnTo>
                        <a:pt x="1246" y="242"/>
                      </a:lnTo>
                      <a:lnTo>
                        <a:pt x="1254" y="214"/>
                      </a:lnTo>
                      <a:lnTo>
                        <a:pt x="1262" y="187"/>
                      </a:lnTo>
                      <a:lnTo>
                        <a:pt x="1271" y="185"/>
                      </a:lnTo>
                      <a:lnTo>
                        <a:pt x="1279" y="182"/>
                      </a:lnTo>
                      <a:lnTo>
                        <a:pt x="1287" y="177"/>
                      </a:lnTo>
                      <a:lnTo>
                        <a:pt x="1296" y="172"/>
                      </a:lnTo>
                      <a:lnTo>
                        <a:pt x="1304" y="168"/>
                      </a:lnTo>
                      <a:lnTo>
                        <a:pt x="1311" y="162"/>
                      </a:lnTo>
                      <a:lnTo>
                        <a:pt x="1317" y="155"/>
                      </a:lnTo>
                      <a:lnTo>
                        <a:pt x="1324" y="147"/>
                      </a:lnTo>
                      <a:lnTo>
                        <a:pt x="1322" y="141"/>
                      </a:lnTo>
                      <a:lnTo>
                        <a:pt x="1321" y="133"/>
                      </a:lnTo>
                      <a:lnTo>
                        <a:pt x="1319" y="125"/>
                      </a:lnTo>
                      <a:lnTo>
                        <a:pt x="1317" y="119"/>
                      </a:lnTo>
                      <a:close/>
                    </a:path>
                  </a:pathLst>
                </a:custGeom>
                <a:solidFill>
                  <a:srgbClr val="D80000"/>
                </a:solidFill>
                <a:ln>
                  <a:noFill/>
                </a:ln>
                <a:effectLst>
                  <a:prstShdw prst="shdw18" dist="17961" dir="13500000">
                    <a:srgbClr val="D80000">
                      <a:gamma/>
                      <a:shade val="60000"/>
                      <a:invGamma/>
                    </a:srgbClr>
                  </a:prst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176" name="Freeform 8"/>
                <p:cNvSpPr/>
                <p:nvPr/>
              </p:nvSpPr>
              <p:spPr bwMode="auto">
                <a:xfrm>
                  <a:off x="1186" y="1533"/>
                  <a:ext cx="518" cy="169"/>
                </a:xfrm>
                <a:custGeom>
                  <a:avLst/>
                  <a:gdLst>
                    <a:gd name="T0" fmla="*/ 851 w 1036"/>
                    <a:gd name="T1" fmla="*/ 259 h 338"/>
                    <a:gd name="T2" fmla="*/ 815 w 1036"/>
                    <a:gd name="T3" fmla="*/ 277 h 338"/>
                    <a:gd name="T4" fmla="*/ 785 w 1036"/>
                    <a:gd name="T5" fmla="*/ 288 h 338"/>
                    <a:gd name="T6" fmla="*/ 753 w 1036"/>
                    <a:gd name="T7" fmla="*/ 292 h 338"/>
                    <a:gd name="T8" fmla="*/ 714 w 1036"/>
                    <a:gd name="T9" fmla="*/ 297 h 338"/>
                    <a:gd name="T10" fmla="*/ 662 w 1036"/>
                    <a:gd name="T11" fmla="*/ 306 h 338"/>
                    <a:gd name="T12" fmla="*/ 598 w 1036"/>
                    <a:gd name="T13" fmla="*/ 311 h 338"/>
                    <a:gd name="T14" fmla="*/ 535 w 1036"/>
                    <a:gd name="T15" fmla="*/ 313 h 338"/>
                    <a:gd name="T16" fmla="*/ 475 w 1036"/>
                    <a:gd name="T17" fmla="*/ 322 h 338"/>
                    <a:gd name="T18" fmla="*/ 416 w 1036"/>
                    <a:gd name="T19" fmla="*/ 331 h 338"/>
                    <a:gd name="T20" fmla="*/ 356 w 1036"/>
                    <a:gd name="T21" fmla="*/ 337 h 338"/>
                    <a:gd name="T22" fmla="*/ 295 w 1036"/>
                    <a:gd name="T23" fmla="*/ 337 h 338"/>
                    <a:gd name="T24" fmla="*/ 234 w 1036"/>
                    <a:gd name="T25" fmla="*/ 329 h 338"/>
                    <a:gd name="T26" fmla="*/ 176 w 1036"/>
                    <a:gd name="T27" fmla="*/ 311 h 338"/>
                    <a:gd name="T28" fmla="*/ 124 w 1036"/>
                    <a:gd name="T29" fmla="*/ 280 h 338"/>
                    <a:gd name="T30" fmla="*/ 78 w 1036"/>
                    <a:gd name="T31" fmla="*/ 238 h 338"/>
                    <a:gd name="T32" fmla="*/ 48 w 1036"/>
                    <a:gd name="T33" fmla="*/ 206 h 338"/>
                    <a:gd name="T34" fmla="*/ 26 w 1036"/>
                    <a:gd name="T35" fmla="*/ 178 h 338"/>
                    <a:gd name="T36" fmla="*/ 0 w 1036"/>
                    <a:gd name="T37" fmla="*/ 146 h 338"/>
                    <a:gd name="T38" fmla="*/ 43 w 1036"/>
                    <a:gd name="T39" fmla="*/ 138 h 338"/>
                    <a:gd name="T40" fmla="*/ 87 w 1036"/>
                    <a:gd name="T41" fmla="*/ 128 h 338"/>
                    <a:gd name="T42" fmla="*/ 132 w 1036"/>
                    <a:gd name="T43" fmla="*/ 118 h 338"/>
                    <a:gd name="T44" fmla="*/ 178 w 1036"/>
                    <a:gd name="T45" fmla="*/ 110 h 338"/>
                    <a:gd name="T46" fmla="*/ 227 w 1036"/>
                    <a:gd name="T47" fmla="*/ 106 h 338"/>
                    <a:gd name="T48" fmla="*/ 283 w 1036"/>
                    <a:gd name="T49" fmla="*/ 109 h 338"/>
                    <a:gd name="T50" fmla="*/ 332 w 1036"/>
                    <a:gd name="T51" fmla="*/ 121 h 338"/>
                    <a:gd name="T52" fmla="*/ 386 w 1036"/>
                    <a:gd name="T53" fmla="*/ 129 h 338"/>
                    <a:gd name="T54" fmla="*/ 439 w 1036"/>
                    <a:gd name="T55" fmla="*/ 130 h 338"/>
                    <a:gd name="T56" fmla="*/ 482 w 1036"/>
                    <a:gd name="T57" fmla="*/ 130 h 338"/>
                    <a:gd name="T58" fmla="*/ 517 w 1036"/>
                    <a:gd name="T59" fmla="*/ 126 h 338"/>
                    <a:gd name="T60" fmla="*/ 546 w 1036"/>
                    <a:gd name="T61" fmla="*/ 122 h 338"/>
                    <a:gd name="T62" fmla="*/ 578 w 1036"/>
                    <a:gd name="T63" fmla="*/ 113 h 338"/>
                    <a:gd name="T64" fmla="*/ 619 w 1036"/>
                    <a:gd name="T65" fmla="*/ 98 h 338"/>
                    <a:gd name="T66" fmla="*/ 661 w 1036"/>
                    <a:gd name="T67" fmla="*/ 84 h 338"/>
                    <a:gd name="T68" fmla="*/ 705 w 1036"/>
                    <a:gd name="T69" fmla="*/ 68 h 338"/>
                    <a:gd name="T70" fmla="*/ 753 w 1036"/>
                    <a:gd name="T71" fmla="*/ 47 h 338"/>
                    <a:gd name="T72" fmla="*/ 801 w 1036"/>
                    <a:gd name="T73" fmla="*/ 31 h 338"/>
                    <a:gd name="T74" fmla="*/ 849 w 1036"/>
                    <a:gd name="T75" fmla="*/ 18 h 338"/>
                    <a:gd name="T76" fmla="*/ 899 w 1036"/>
                    <a:gd name="T77" fmla="*/ 10 h 338"/>
                    <a:gd name="T78" fmla="*/ 950 w 1036"/>
                    <a:gd name="T79" fmla="*/ 3 h 338"/>
                    <a:gd name="T80" fmla="*/ 983 w 1036"/>
                    <a:gd name="T81" fmla="*/ 1 h 338"/>
                    <a:gd name="T82" fmla="*/ 1010 w 1036"/>
                    <a:gd name="T83" fmla="*/ 1 h 338"/>
                    <a:gd name="T84" fmla="*/ 1036 w 1036"/>
                    <a:gd name="T85" fmla="*/ 0 h 338"/>
                    <a:gd name="T86" fmla="*/ 1017 w 1036"/>
                    <a:gd name="T87" fmla="*/ 43 h 338"/>
                    <a:gd name="T88" fmla="*/ 996 w 1036"/>
                    <a:gd name="T89" fmla="*/ 85 h 338"/>
                    <a:gd name="T90" fmla="*/ 974 w 1036"/>
                    <a:gd name="T91" fmla="*/ 121 h 338"/>
                    <a:gd name="T92" fmla="*/ 958 w 1036"/>
                    <a:gd name="T93" fmla="*/ 147 h 338"/>
                    <a:gd name="T94" fmla="*/ 931 w 1036"/>
                    <a:gd name="T95" fmla="*/ 183 h 338"/>
                    <a:gd name="T96" fmla="*/ 901 w 1036"/>
                    <a:gd name="T97" fmla="*/ 216 h 3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1036" h="338">
                      <a:moveTo>
                        <a:pt x="879" y="238"/>
                      </a:moveTo>
                      <a:lnTo>
                        <a:pt x="864" y="250"/>
                      </a:lnTo>
                      <a:lnTo>
                        <a:pt x="851" y="259"/>
                      </a:lnTo>
                      <a:lnTo>
                        <a:pt x="838" y="266"/>
                      </a:lnTo>
                      <a:lnTo>
                        <a:pt x="826" y="273"/>
                      </a:lnTo>
                      <a:lnTo>
                        <a:pt x="815" y="277"/>
                      </a:lnTo>
                      <a:lnTo>
                        <a:pt x="805" y="282"/>
                      </a:lnTo>
                      <a:lnTo>
                        <a:pt x="795" y="285"/>
                      </a:lnTo>
                      <a:lnTo>
                        <a:pt x="785" y="288"/>
                      </a:lnTo>
                      <a:lnTo>
                        <a:pt x="775" y="290"/>
                      </a:lnTo>
                      <a:lnTo>
                        <a:pt x="764" y="291"/>
                      </a:lnTo>
                      <a:lnTo>
                        <a:pt x="753" y="292"/>
                      </a:lnTo>
                      <a:lnTo>
                        <a:pt x="741" y="293"/>
                      </a:lnTo>
                      <a:lnTo>
                        <a:pt x="727" y="295"/>
                      </a:lnTo>
                      <a:lnTo>
                        <a:pt x="714" y="297"/>
                      </a:lnTo>
                      <a:lnTo>
                        <a:pt x="699" y="299"/>
                      </a:lnTo>
                      <a:lnTo>
                        <a:pt x="681" y="301"/>
                      </a:lnTo>
                      <a:lnTo>
                        <a:pt x="662" y="306"/>
                      </a:lnTo>
                      <a:lnTo>
                        <a:pt x="641" y="308"/>
                      </a:lnTo>
                      <a:lnTo>
                        <a:pt x="620" y="310"/>
                      </a:lnTo>
                      <a:lnTo>
                        <a:pt x="598" y="311"/>
                      </a:lnTo>
                      <a:lnTo>
                        <a:pt x="578" y="312"/>
                      </a:lnTo>
                      <a:lnTo>
                        <a:pt x="556" y="312"/>
                      </a:lnTo>
                      <a:lnTo>
                        <a:pt x="535" y="313"/>
                      </a:lnTo>
                      <a:lnTo>
                        <a:pt x="514" y="315"/>
                      </a:lnTo>
                      <a:lnTo>
                        <a:pt x="495" y="319"/>
                      </a:lnTo>
                      <a:lnTo>
                        <a:pt x="475" y="322"/>
                      </a:lnTo>
                      <a:lnTo>
                        <a:pt x="455" y="326"/>
                      </a:lnTo>
                      <a:lnTo>
                        <a:pt x="436" y="329"/>
                      </a:lnTo>
                      <a:lnTo>
                        <a:pt x="416" y="331"/>
                      </a:lnTo>
                      <a:lnTo>
                        <a:pt x="397" y="334"/>
                      </a:lnTo>
                      <a:lnTo>
                        <a:pt x="376" y="336"/>
                      </a:lnTo>
                      <a:lnTo>
                        <a:pt x="356" y="337"/>
                      </a:lnTo>
                      <a:lnTo>
                        <a:pt x="336" y="338"/>
                      </a:lnTo>
                      <a:lnTo>
                        <a:pt x="316" y="338"/>
                      </a:lnTo>
                      <a:lnTo>
                        <a:pt x="295" y="337"/>
                      </a:lnTo>
                      <a:lnTo>
                        <a:pt x="276" y="335"/>
                      </a:lnTo>
                      <a:lnTo>
                        <a:pt x="255" y="333"/>
                      </a:lnTo>
                      <a:lnTo>
                        <a:pt x="234" y="329"/>
                      </a:lnTo>
                      <a:lnTo>
                        <a:pt x="215" y="323"/>
                      </a:lnTo>
                      <a:lnTo>
                        <a:pt x="194" y="318"/>
                      </a:lnTo>
                      <a:lnTo>
                        <a:pt x="176" y="311"/>
                      </a:lnTo>
                      <a:lnTo>
                        <a:pt x="158" y="301"/>
                      </a:lnTo>
                      <a:lnTo>
                        <a:pt x="141" y="291"/>
                      </a:lnTo>
                      <a:lnTo>
                        <a:pt x="124" y="280"/>
                      </a:lnTo>
                      <a:lnTo>
                        <a:pt x="108" y="267"/>
                      </a:lnTo>
                      <a:lnTo>
                        <a:pt x="93" y="253"/>
                      </a:lnTo>
                      <a:lnTo>
                        <a:pt x="78" y="238"/>
                      </a:lnTo>
                      <a:lnTo>
                        <a:pt x="63" y="222"/>
                      </a:lnTo>
                      <a:lnTo>
                        <a:pt x="55" y="214"/>
                      </a:lnTo>
                      <a:lnTo>
                        <a:pt x="48" y="206"/>
                      </a:lnTo>
                      <a:lnTo>
                        <a:pt x="41" y="197"/>
                      </a:lnTo>
                      <a:lnTo>
                        <a:pt x="34" y="189"/>
                      </a:lnTo>
                      <a:lnTo>
                        <a:pt x="26" y="178"/>
                      </a:lnTo>
                      <a:lnTo>
                        <a:pt x="17" y="167"/>
                      </a:lnTo>
                      <a:lnTo>
                        <a:pt x="9" y="156"/>
                      </a:lnTo>
                      <a:lnTo>
                        <a:pt x="0" y="146"/>
                      </a:lnTo>
                      <a:lnTo>
                        <a:pt x="14" y="144"/>
                      </a:lnTo>
                      <a:lnTo>
                        <a:pt x="29" y="140"/>
                      </a:lnTo>
                      <a:lnTo>
                        <a:pt x="43" y="138"/>
                      </a:lnTo>
                      <a:lnTo>
                        <a:pt x="58" y="134"/>
                      </a:lnTo>
                      <a:lnTo>
                        <a:pt x="72" y="131"/>
                      </a:lnTo>
                      <a:lnTo>
                        <a:pt x="87" y="128"/>
                      </a:lnTo>
                      <a:lnTo>
                        <a:pt x="102" y="125"/>
                      </a:lnTo>
                      <a:lnTo>
                        <a:pt x="117" y="122"/>
                      </a:lnTo>
                      <a:lnTo>
                        <a:pt x="132" y="118"/>
                      </a:lnTo>
                      <a:lnTo>
                        <a:pt x="147" y="116"/>
                      </a:lnTo>
                      <a:lnTo>
                        <a:pt x="163" y="113"/>
                      </a:lnTo>
                      <a:lnTo>
                        <a:pt x="178" y="110"/>
                      </a:lnTo>
                      <a:lnTo>
                        <a:pt x="194" y="109"/>
                      </a:lnTo>
                      <a:lnTo>
                        <a:pt x="211" y="107"/>
                      </a:lnTo>
                      <a:lnTo>
                        <a:pt x="227" y="106"/>
                      </a:lnTo>
                      <a:lnTo>
                        <a:pt x="245" y="106"/>
                      </a:lnTo>
                      <a:lnTo>
                        <a:pt x="264" y="107"/>
                      </a:lnTo>
                      <a:lnTo>
                        <a:pt x="283" y="109"/>
                      </a:lnTo>
                      <a:lnTo>
                        <a:pt x="300" y="113"/>
                      </a:lnTo>
                      <a:lnTo>
                        <a:pt x="316" y="117"/>
                      </a:lnTo>
                      <a:lnTo>
                        <a:pt x="332" y="121"/>
                      </a:lnTo>
                      <a:lnTo>
                        <a:pt x="350" y="125"/>
                      </a:lnTo>
                      <a:lnTo>
                        <a:pt x="367" y="128"/>
                      </a:lnTo>
                      <a:lnTo>
                        <a:pt x="386" y="129"/>
                      </a:lnTo>
                      <a:lnTo>
                        <a:pt x="406" y="129"/>
                      </a:lnTo>
                      <a:lnTo>
                        <a:pt x="423" y="130"/>
                      </a:lnTo>
                      <a:lnTo>
                        <a:pt x="439" y="130"/>
                      </a:lnTo>
                      <a:lnTo>
                        <a:pt x="454" y="130"/>
                      </a:lnTo>
                      <a:lnTo>
                        <a:pt x="469" y="130"/>
                      </a:lnTo>
                      <a:lnTo>
                        <a:pt x="482" y="130"/>
                      </a:lnTo>
                      <a:lnTo>
                        <a:pt x="494" y="129"/>
                      </a:lnTo>
                      <a:lnTo>
                        <a:pt x="505" y="128"/>
                      </a:lnTo>
                      <a:lnTo>
                        <a:pt x="517" y="126"/>
                      </a:lnTo>
                      <a:lnTo>
                        <a:pt x="527" y="125"/>
                      </a:lnTo>
                      <a:lnTo>
                        <a:pt x="537" y="124"/>
                      </a:lnTo>
                      <a:lnTo>
                        <a:pt x="546" y="122"/>
                      </a:lnTo>
                      <a:lnTo>
                        <a:pt x="557" y="119"/>
                      </a:lnTo>
                      <a:lnTo>
                        <a:pt x="567" y="116"/>
                      </a:lnTo>
                      <a:lnTo>
                        <a:pt x="578" y="113"/>
                      </a:lnTo>
                      <a:lnTo>
                        <a:pt x="588" y="109"/>
                      </a:lnTo>
                      <a:lnTo>
                        <a:pt x="604" y="103"/>
                      </a:lnTo>
                      <a:lnTo>
                        <a:pt x="619" y="98"/>
                      </a:lnTo>
                      <a:lnTo>
                        <a:pt x="633" y="93"/>
                      </a:lnTo>
                      <a:lnTo>
                        <a:pt x="647" y="88"/>
                      </a:lnTo>
                      <a:lnTo>
                        <a:pt x="661" y="84"/>
                      </a:lnTo>
                      <a:lnTo>
                        <a:pt x="674" y="79"/>
                      </a:lnTo>
                      <a:lnTo>
                        <a:pt x="689" y="73"/>
                      </a:lnTo>
                      <a:lnTo>
                        <a:pt x="705" y="68"/>
                      </a:lnTo>
                      <a:lnTo>
                        <a:pt x="722" y="61"/>
                      </a:lnTo>
                      <a:lnTo>
                        <a:pt x="737" y="54"/>
                      </a:lnTo>
                      <a:lnTo>
                        <a:pt x="753" y="47"/>
                      </a:lnTo>
                      <a:lnTo>
                        <a:pt x="769" y="41"/>
                      </a:lnTo>
                      <a:lnTo>
                        <a:pt x="785" y="35"/>
                      </a:lnTo>
                      <a:lnTo>
                        <a:pt x="801" y="31"/>
                      </a:lnTo>
                      <a:lnTo>
                        <a:pt x="817" y="26"/>
                      </a:lnTo>
                      <a:lnTo>
                        <a:pt x="833" y="23"/>
                      </a:lnTo>
                      <a:lnTo>
                        <a:pt x="849" y="18"/>
                      </a:lnTo>
                      <a:lnTo>
                        <a:pt x="867" y="16"/>
                      </a:lnTo>
                      <a:lnTo>
                        <a:pt x="883" y="12"/>
                      </a:lnTo>
                      <a:lnTo>
                        <a:pt x="899" y="10"/>
                      </a:lnTo>
                      <a:lnTo>
                        <a:pt x="916" y="8"/>
                      </a:lnTo>
                      <a:lnTo>
                        <a:pt x="932" y="5"/>
                      </a:lnTo>
                      <a:lnTo>
                        <a:pt x="950" y="3"/>
                      </a:lnTo>
                      <a:lnTo>
                        <a:pt x="966" y="2"/>
                      </a:lnTo>
                      <a:lnTo>
                        <a:pt x="975" y="2"/>
                      </a:lnTo>
                      <a:lnTo>
                        <a:pt x="983" y="1"/>
                      </a:lnTo>
                      <a:lnTo>
                        <a:pt x="992" y="1"/>
                      </a:lnTo>
                      <a:lnTo>
                        <a:pt x="1002" y="1"/>
                      </a:lnTo>
                      <a:lnTo>
                        <a:pt x="1010" y="1"/>
                      </a:lnTo>
                      <a:lnTo>
                        <a:pt x="1019" y="1"/>
                      </a:lnTo>
                      <a:lnTo>
                        <a:pt x="1027" y="0"/>
                      </a:lnTo>
                      <a:lnTo>
                        <a:pt x="1036" y="0"/>
                      </a:lnTo>
                      <a:lnTo>
                        <a:pt x="1030" y="15"/>
                      </a:lnTo>
                      <a:lnTo>
                        <a:pt x="1023" y="28"/>
                      </a:lnTo>
                      <a:lnTo>
                        <a:pt x="1017" y="43"/>
                      </a:lnTo>
                      <a:lnTo>
                        <a:pt x="1010" y="57"/>
                      </a:lnTo>
                      <a:lnTo>
                        <a:pt x="1003" y="71"/>
                      </a:lnTo>
                      <a:lnTo>
                        <a:pt x="996" y="85"/>
                      </a:lnTo>
                      <a:lnTo>
                        <a:pt x="988" y="99"/>
                      </a:lnTo>
                      <a:lnTo>
                        <a:pt x="980" y="113"/>
                      </a:lnTo>
                      <a:lnTo>
                        <a:pt x="974" y="121"/>
                      </a:lnTo>
                      <a:lnTo>
                        <a:pt x="969" y="130"/>
                      </a:lnTo>
                      <a:lnTo>
                        <a:pt x="964" y="138"/>
                      </a:lnTo>
                      <a:lnTo>
                        <a:pt x="958" y="147"/>
                      </a:lnTo>
                      <a:lnTo>
                        <a:pt x="950" y="159"/>
                      </a:lnTo>
                      <a:lnTo>
                        <a:pt x="940" y="171"/>
                      </a:lnTo>
                      <a:lnTo>
                        <a:pt x="931" y="183"/>
                      </a:lnTo>
                      <a:lnTo>
                        <a:pt x="922" y="194"/>
                      </a:lnTo>
                      <a:lnTo>
                        <a:pt x="912" y="206"/>
                      </a:lnTo>
                      <a:lnTo>
                        <a:pt x="901" y="216"/>
                      </a:lnTo>
                      <a:lnTo>
                        <a:pt x="891" y="228"/>
                      </a:lnTo>
                      <a:lnTo>
                        <a:pt x="879" y="2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>
                  <a:prstShdw prst="shdw18" dist="17961" dir="13500000">
                    <a:srgbClr val="FFFFFF">
                      <a:gamma/>
                      <a:shade val="60000"/>
                      <a:invGamma/>
                    </a:srgbClr>
                  </a:prst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7177" name="Text Box 9"/>
              <p:cNvSpPr txBox="1">
                <a:spLocks noChangeArrowheads="1"/>
              </p:cNvSpPr>
              <p:nvPr/>
            </p:nvSpPr>
            <p:spPr bwMode="auto">
              <a:xfrm>
                <a:off x="567" y="680"/>
                <a:ext cx="924" cy="4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sz="2800" b="1">
                    <a:solidFill>
                      <a:srgbClr val="FF0000"/>
                    </a:solidFill>
                    <a:ea typeface="黑体" panose="02010609060101010101" pitchFamily="2" charset="-122"/>
                  </a:rPr>
                  <a:t>说一说</a:t>
                </a:r>
              </a:p>
            </p:txBody>
          </p:sp>
        </p:grpSp>
      </p:grp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468313" y="3213100"/>
            <a:ext cx="1284287" cy="520700"/>
          </a:xfrm>
          <a:prstGeom prst="rect">
            <a:avLst/>
          </a:prstGeom>
          <a:solidFill>
            <a:srgbClr val="E2FFC5"/>
          </a:solidFill>
          <a:ln>
            <a:noFill/>
          </a:ln>
          <a:effectLst>
            <a:outerShdw dist="99190" dir="2388334" algn="ctr" rotWithShape="0">
              <a:srgbClr val="99CC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zh-CN" altLang="en-US" sz="2400" b="1">
                <a:solidFill>
                  <a:srgbClr val="CC0066"/>
                </a:solidFill>
                <a:ea typeface="楷体" panose="02010609060101010101" pitchFamily="49" charset="-122"/>
              </a:rPr>
              <a:t>实际问题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3581400" y="3213100"/>
            <a:ext cx="1782763" cy="520700"/>
          </a:xfrm>
          <a:prstGeom prst="rect">
            <a:avLst/>
          </a:prstGeom>
          <a:solidFill>
            <a:srgbClr val="E2FFC5"/>
          </a:solidFill>
          <a:ln>
            <a:noFill/>
          </a:ln>
          <a:effectLst>
            <a:outerShdw dist="99190" dir="2388334" algn="ctr" rotWithShape="0">
              <a:srgbClr val="99CC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zh-CN" altLang="en-US" sz="2400" b="1" dirty="0">
                <a:solidFill>
                  <a:srgbClr val="FF0000"/>
                </a:solidFill>
                <a:ea typeface="黑体" panose="02010609060101010101" pitchFamily="2" charset="-122"/>
              </a:rPr>
              <a:t>建立方程模型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5651500" y="3284538"/>
            <a:ext cx="1054100" cy="449262"/>
          </a:xfrm>
          <a:prstGeom prst="rect">
            <a:avLst/>
          </a:prstGeom>
          <a:solidFill>
            <a:srgbClr val="E2FFC5"/>
          </a:solidFill>
          <a:ln>
            <a:noFill/>
          </a:ln>
          <a:effectLst>
            <a:outerShdw dist="99190" dir="2388334" algn="ctr" rotWithShape="0">
              <a:srgbClr val="99CC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zh-CN" altLang="en-US" sz="2400" b="1">
                <a:solidFill>
                  <a:srgbClr val="CC0066"/>
                </a:solidFill>
                <a:ea typeface="楷体" panose="02010609060101010101" pitchFamily="49" charset="-122"/>
              </a:rPr>
              <a:t>解方程</a:t>
            </a: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7315200" y="3214688"/>
            <a:ext cx="1143000" cy="609600"/>
          </a:xfrm>
          <a:prstGeom prst="rect">
            <a:avLst/>
          </a:prstGeom>
          <a:solidFill>
            <a:srgbClr val="E2FFC5"/>
          </a:solidFill>
          <a:ln>
            <a:noFill/>
          </a:ln>
          <a:effectLst>
            <a:outerShdw dist="99190" dir="2388334" algn="ctr" rotWithShape="0">
              <a:srgbClr val="99CC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0000"/>
                </a:solidFill>
                <a:ea typeface="黑体" panose="02010609060101010101" pitchFamily="2" charset="-122"/>
              </a:rPr>
              <a:t>检验解的</a:t>
            </a:r>
          </a:p>
          <a:p>
            <a:pPr algn="ctr"/>
            <a:r>
              <a:rPr lang="zh-CN" altLang="en-US" b="1">
                <a:solidFill>
                  <a:srgbClr val="FF0000"/>
                </a:solidFill>
                <a:ea typeface="黑体" panose="02010609060101010101" pitchFamily="2" charset="-122"/>
              </a:rPr>
              <a:t>合理性</a:t>
            </a:r>
          </a:p>
        </p:txBody>
      </p:sp>
      <p:grpSp>
        <p:nvGrpSpPr>
          <p:cNvPr id="7182" name="Group 14"/>
          <p:cNvGrpSpPr/>
          <p:nvPr/>
        </p:nvGrpSpPr>
        <p:grpSpPr bwMode="auto">
          <a:xfrm>
            <a:off x="1828800" y="3032125"/>
            <a:ext cx="1752600" cy="915988"/>
            <a:chOff x="1200" y="1958"/>
            <a:chExt cx="1104" cy="577"/>
          </a:xfrm>
        </p:grpSpPr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>
              <a:off x="1200" y="2256"/>
              <a:ext cx="1104" cy="0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4" name="Rectangle 16"/>
            <p:cNvSpPr>
              <a:spLocks noChangeArrowheads="1"/>
            </p:cNvSpPr>
            <p:nvPr/>
          </p:nvSpPr>
          <p:spPr bwMode="auto">
            <a:xfrm>
              <a:off x="1200" y="1958"/>
              <a:ext cx="11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b="1">
                  <a:solidFill>
                    <a:srgbClr val="FF0000"/>
                  </a:solidFill>
                  <a:ea typeface="楷体" panose="02010609060101010101" pitchFamily="49" charset="-122"/>
                </a:rPr>
                <a:t>分析等量关系</a:t>
              </a:r>
            </a:p>
          </p:txBody>
        </p:sp>
        <p:sp>
          <p:nvSpPr>
            <p:cNvPr id="7185" name="Rectangle 17"/>
            <p:cNvSpPr>
              <a:spLocks noChangeArrowheads="1"/>
            </p:cNvSpPr>
            <p:nvPr/>
          </p:nvSpPr>
          <p:spPr bwMode="auto">
            <a:xfrm>
              <a:off x="1200" y="2304"/>
              <a:ext cx="10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b="1">
                  <a:solidFill>
                    <a:srgbClr val="FF0000"/>
                  </a:solidFill>
                  <a:ea typeface="楷体" panose="02010609060101010101" pitchFamily="49" charset="-122"/>
                </a:rPr>
                <a:t>设未知数</a:t>
              </a:r>
            </a:p>
          </p:txBody>
        </p:sp>
      </p:grpSp>
      <p:sp>
        <p:nvSpPr>
          <p:cNvPr id="7186" name="Line 18"/>
          <p:cNvSpPr>
            <a:spLocks noChangeShapeType="1"/>
          </p:cNvSpPr>
          <p:nvPr/>
        </p:nvSpPr>
        <p:spPr bwMode="auto">
          <a:xfrm flipV="1">
            <a:off x="5435600" y="3573463"/>
            <a:ext cx="355600" cy="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6781800" y="3519488"/>
            <a:ext cx="533400" cy="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 animBg="1"/>
      <p:bldP spid="7179" grpId="0" animBg="1"/>
      <p:bldP spid="7180" grpId="0" animBg="1"/>
      <p:bldP spid="7181" grpId="0" animBg="1"/>
      <p:bldP spid="7186" grpId="0" animBg="1"/>
      <p:bldP spid="718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/>
          <p:nvPr/>
        </p:nvGrpSpPr>
        <p:grpSpPr bwMode="auto">
          <a:xfrm>
            <a:off x="76200" y="0"/>
            <a:ext cx="1600200" cy="1295400"/>
            <a:chOff x="657" y="845"/>
            <a:chExt cx="1181" cy="1231"/>
          </a:xfrm>
        </p:grpSpPr>
        <p:sp>
          <p:nvSpPr>
            <p:cNvPr id="8195" name="Oval 3"/>
            <p:cNvSpPr>
              <a:spLocks noChangeArrowheads="1"/>
            </p:cNvSpPr>
            <p:nvPr/>
          </p:nvSpPr>
          <p:spPr bwMode="auto">
            <a:xfrm>
              <a:off x="657" y="1661"/>
              <a:ext cx="1088" cy="2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>
              <a:prstShdw prst="shdw17" dist="17961" dir="2700000">
                <a:schemeClr val="folHlink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8196" name="Picture 4" descr="MCj04325840000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57" y="845"/>
              <a:ext cx="1152" cy="1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197" name="Text Box 5"/>
            <p:cNvSpPr txBox="1">
              <a:spLocks noChangeArrowheads="1"/>
            </p:cNvSpPr>
            <p:nvPr/>
          </p:nvSpPr>
          <p:spPr bwMode="auto">
            <a:xfrm>
              <a:off x="1067" y="1526"/>
              <a:ext cx="771" cy="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3200" b="1">
                  <a:ea typeface="黑体" panose="02010609060101010101" pitchFamily="2" charset="-122"/>
                </a:rPr>
                <a:t>练习</a:t>
              </a:r>
            </a:p>
          </p:txBody>
        </p:sp>
      </p:grp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611313" y="188913"/>
            <a:ext cx="75326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1.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（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1）</a:t>
            </a:r>
            <a:r>
              <a:rPr lang="zh-CN" altLang="zh-CN" sz="24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一个长方形的周长是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60cm</a:t>
            </a:r>
            <a:r>
              <a:rPr lang="zh-CN" altLang="zh-CN" sz="24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，且长比宽多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5cm</a:t>
            </a:r>
            <a:r>
              <a:rPr lang="zh-CN" altLang="zh-CN" sz="24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，</a:t>
            </a:r>
            <a:endParaRPr lang="zh-CN" altLang="en-US" sz="2400" b="1" dirty="0">
              <a:solidFill>
                <a:srgbClr val="000000"/>
              </a:solidFill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      </a:t>
            </a:r>
            <a:r>
              <a:rPr lang="zh-CN" altLang="zh-CN" sz="24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求长方形的长；</a:t>
            </a:r>
            <a:endParaRPr lang="zh-CN" altLang="zh-CN" sz="2400" b="1" dirty="0">
              <a:solidFill>
                <a:srgbClr val="000000"/>
              </a:solidFill>
              <a:latin typeface="宋体" panose="0201060003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900113" y="981075"/>
            <a:ext cx="7416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2" charset="-122"/>
              </a:rPr>
              <a:t>解：设长方形长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2" charset="-122"/>
              </a:rPr>
              <a:t>xcm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2" charset="-122"/>
              </a:rPr>
              <a:t>，则宽为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2" charset="-122"/>
              </a:rPr>
              <a:t>(x-5)cm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2" charset="-122"/>
              </a:rPr>
              <a:t>，根据题意 得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2x+2(x-5)=60     </a:t>
            </a:r>
          </a:p>
          <a:p>
            <a:pPr algn="ctr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    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解得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x=17.5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CC0066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           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2" charset="-122"/>
              </a:rPr>
              <a:t>答：长方形的长为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2" charset="-122"/>
              </a:rPr>
              <a:t>17.5 cm.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755650" y="3284538"/>
            <a:ext cx="7620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zh-CN" altLang="zh-CN" sz="24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一个长方形的周长是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60cm</a:t>
            </a:r>
            <a:r>
              <a:rPr lang="zh-CN" altLang="zh-CN" sz="24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，且长与宽的比是</a:t>
            </a:r>
            <a:endParaRPr lang="zh-CN" altLang="en-US" sz="2400" b="1" dirty="0">
              <a:solidFill>
                <a:srgbClr val="0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          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∶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2，</a:t>
            </a:r>
            <a:r>
              <a:rPr lang="zh-CN" altLang="zh-CN" sz="24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求长方形的宽</a:t>
            </a:r>
            <a:r>
              <a:rPr lang="zh-CN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755650" y="4027488"/>
            <a:ext cx="7416800" cy="283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2" charset="-122"/>
              </a:rPr>
              <a:t>解：设长方形长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2" charset="-122"/>
              </a:rPr>
              <a:t>3xcm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2" charset="-122"/>
              </a:rPr>
              <a:t>为则宽为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2" charset="-122"/>
              </a:rPr>
              <a:t>2xcm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2" charset="-122"/>
              </a:rPr>
              <a:t>，根据题意 得  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2(3x+2x)=60   </a:t>
            </a:r>
          </a:p>
          <a:p>
            <a:pPr algn="ctr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解得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x=6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CC0066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                   </a:t>
            </a:r>
            <a:r>
              <a:rPr lang="zh-CN" altLang="en-US" sz="2400" b="1" dirty="0">
                <a:solidFill>
                  <a:srgbClr val="CC0066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因此 宽</a:t>
            </a:r>
            <a:r>
              <a:rPr lang="en-US" altLang="zh-CN" sz="2400" b="1" dirty="0">
                <a:solidFill>
                  <a:srgbClr val="CC0066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2x=2</a:t>
            </a:r>
            <a:r>
              <a:rPr lang="zh-CN" altLang="zh-CN" sz="2400" b="1" dirty="0">
                <a:solidFill>
                  <a:srgbClr val="CC0066"/>
                </a:solidFill>
              </a:rPr>
              <a:t>×</a:t>
            </a:r>
            <a:r>
              <a:rPr lang="en-US" altLang="zh-CN" sz="2400" b="1" dirty="0">
                <a:solidFill>
                  <a:srgbClr val="CC0066"/>
                </a:solidFill>
              </a:rPr>
              <a:t>6=12        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CC0066"/>
                </a:solidFill>
              </a:rPr>
              <a:t>         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2" charset="-122"/>
              </a:rPr>
              <a:t>答：长方形的宽为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2" charset="-122"/>
              </a:rPr>
              <a:t>12 cm.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  <p:bldP spid="82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84213" y="549275"/>
            <a:ext cx="7010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2.  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足球比赛的记分规则是：胜一场得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分，平一场  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  得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分，负一场得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0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分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某队在某次比赛中共踢了 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14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场球，其中负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场，共得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19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分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问这个队共胜了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  多少场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.</a:t>
            </a:r>
            <a:endParaRPr lang="zh-CN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900113" y="4437063"/>
            <a:ext cx="38862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2" charset="-122"/>
              </a:rPr>
              <a:t>答：这个队共胜了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2" charset="-122"/>
              </a:rPr>
              <a:t>5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2" charset="-122"/>
              </a:rPr>
              <a:t>场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2" charset="-122"/>
              </a:rPr>
              <a:t>.</a:t>
            </a:r>
          </a:p>
        </p:txBody>
      </p:sp>
      <p:pic>
        <p:nvPicPr>
          <p:cNvPr id="9220" name="Picture 4" descr="足球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43463" y="3632200"/>
            <a:ext cx="4300537" cy="322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23850" y="2492375"/>
            <a:ext cx="78486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 b="1"/>
              <a:t>解</a:t>
            </a:r>
            <a:r>
              <a:rPr lang="en-US" altLang="zh-CN" sz="2400" b="1"/>
              <a:t>:</a:t>
            </a:r>
            <a:r>
              <a:rPr lang="zh-CN" altLang="en-US" sz="2400" b="1"/>
              <a:t>设</a:t>
            </a:r>
            <a:r>
              <a:rPr lang="zh-CN" altLang="en-US" sz="2400" b="1">
                <a:solidFill>
                  <a:srgbClr val="000000"/>
                </a:solidFill>
              </a:rPr>
              <a:t>这个队共胜了</a:t>
            </a:r>
            <a:r>
              <a:rPr lang="en-US" altLang="zh-CN" sz="2400" b="1">
                <a:solidFill>
                  <a:srgbClr val="000000"/>
                </a:solidFill>
              </a:rPr>
              <a:t>x</a:t>
            </a:r>
            <a:r>
              <a:rPr lang="zh-CN" altLang="en-US" sz="2400" b="1">
                <a:solidFill>
                  <a:srgbClr val="000000"/>
                </a:solidFill>
              </a:rPr>
              <a:t>场胜了</a:t>
            </a:r>
            <a:r>
              <a:rPr lang="en-US" altLang="zh-CN" sz="2400" b="1">
                <a:solidFill>
                  <a:srgbClr val="000000"/>
                </a:solidFill>
              </a:rPr>
              <a:t>,</a:t>
            </a:r>
            <a:r>
              <a:rPr lang="zh-CN" altLang="en-US" sz="2400" b="1">
                <a:solidFill>
                  <a:srgbClr val="000000"/>
                </a:solidFill>
              </a:rPr>
              <a:t>则平了</a:t>
            </a:r>
            <a:r>
              <a:rPr lang="en-US" altLang="zh-CN" sz="2400" b="1">
                <a:solidFill>
                  <a:srgbClr val="000000"/>
                </a:solidFill>
              </a:rPr>
              <a:t>(9-x)</a:t>
            </a:r>
            <a:r>
              <a:rPr lang="zh-CN" altLang="en-US" sz="2400" b="1">
                <a:solidFill>
                  <a:srgbClr val="000000"/>
                </a:solidFill>
              </a:rPr>
              <a:t>场</a:t>
            </a:r>
            <a:r>
              <a:rPr lang="en-US" altLang="zh-CN" sz="2400" b="1">
                <a:solidFill>
                  <a:srgbClr val="000000"/>
                </a:solidFill>
              </a:rPr>
              <a:t>,  </a:t>
            </a:r>
            <a:r>
              <a:rPr lang="zh-CN" altLang="en-US" sz="2400" b="1"/>
              <a:t>根据题意   得 </a:t>
            </a:r>
          </a:p>
          <a:p>
            <a:pPr algn="ctr"/>
            <a:r>
              <a:rPr lang="zh-CN" altLang="en-US" sz="2400" b="1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altLang="zh-CN" sz="2400" b="1">
                <a:solidFill>
                  <a:srgbClr val="FF0000"/>
                </a:solidFill>
              </a:rPr>
              <a:t>3x+1×</a:t>
            </a:r>
            <a:r>
              <a:rPr lang="en-US" altLang="zh-CN" sz="2400">
                <a:solidFill>
                  <a:srgbClr val="FF0000"/>
                </a:solidFill>
              </a:rPr>
              <a:t> </a:t>
            </a:r>
            <a:r>
              <a:rPr lang="en-US" altLang="zh-CN" sz="2400" b="1">
                <a:solidFill>
                  <a:srgbClr val="FF0000"/>
                </a:solidFill>
              </a:rPr>
              <a:t>(9-x)+0×5=19</a:t>
            </a:r>
          </a:p>
          <a:p>
            <a:pPr algn="ctr"/>
            <a:r>
              <a:rPr lang="en-US" altLang="zh-CN" sz="2400" b="1">
                <a:solidFill>
                  <a:srgbClr val="000000"/>
                </a:solidFill>
              </a:rPr>
              <a:t>         </a:t>
            </a:r>
          </a:p>
          <a:p>
            <a:pPr algn="ctr"/>
            <a:r>
              <a:rPr lang="en-US" altLang="zh-CN" sz="2400" b="1">
                <a:solidFill>
                  <a:srgbClr val="000000"/>
                </a:solidFill>
              </a:rPr>
              <a:t>                </a:t>
            </a:r>
            <a:r>
              <a:rPr lang="zh-CN" altLang="en-US" sz="2400" b="1">
                <a:solidFill>
                  <a:srgbClr val="000000"/>
                </a:solidFill>
              </a:rPr>
              <a:t>解  得  </a:t>
            </a:r>
            <a:r>
              <a:rPr lang="en-US" altLang="zh-CN" sz="2400" b="1">
                <a:solidFill>
                  <a:srgbClr val="000000"/>
                </a:solidFill>
              </a:rPr>
              <a:t>x=5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827088" y="765175"/>
            <a:ext cx="7777162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3.  </a:t>
            </a:r>
            <a:r>
              <a:rPr lang="zh-CN" altLang="en-US" sz="24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足球比赛的记分规则是：胜一场得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4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分，平一场  </a:t>
            </a:r>
          </a:p>
          <a:p>
            <a:r>
              <a:rPr lang="zh-CN" altLang="en-US" sz="24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  得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0</a:t>
            </a:r>
            <a:r>
              <a:rPr lang="zh-CN" altLang="en-US" sz="24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分，负一场得 </a:t>
            </a:r>
            <a:r>
              <a:rPr lang="en-US" altLang="en-US" b="1">
                <a:ea typeface="黑体" panose="0201060906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分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24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某队在某次比赛中共踢了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14</a:t>
            </a:r>
            <a:r>
              <a:rPr lang="zh-CN" altLang="en-US" sz="24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场球，其中负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24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场，共得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19</a:t>
            </a:r>
            <a:r>
              <a:rPr lang="zh-CN" altLang="en-US" sz="24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分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24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问这个队共胜了多少场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？</a:t>
            </a:r>
            <a:endParaRPr lang="zh-CN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900113" y="4437063"/>
            <a:ext cx="3886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2" charset="-122"/>
              </a:rPr>
              <a:t>答：这个队共胜了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2" charset="-122"/>
              </a:rPr>
              <a:t>8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2" charset="-122"/>
              </a:rPr>
              <a:t>场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. 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pic>
        <p:nvPicPr>
          <p:cNvPr id="11268" name="Picture 4" descr="足球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40560" y="3658071"/>
            <a:ext cx="4300537" cy="322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23850" y="2565400"/>
            <a:ext cx="7561263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 b="1"/>
              <a:t>解：设</a:t>
            </a:r>
            <a:r>
              <a:rPr lang="zh-CN" altLang="en-US" sz="2400" b="1">
                <a:solidFill>
                  <a:srgbClr val="000000"/>
                </a:solidFill>
              </a:rPr>
              <a:t>这个队共胜了</a:t>
            </a:r>
            <a:r>
              <a:rPr lang="en-US" altLang="zh-CN" sz="2400" b="1">
                <a:solidFill>
                  <a:srgbClr val="000000"/>
                </a:solidFill>
              </a:rPr>
              <a:t>x</a:t>
            </a:r>
            <a:r>
              <a:rPr lang="zh-CN" altLang="en-US" sz="2400" b="1">
                <a:solidFill>
                  <a:srgbClr val="000000"/>
                </a:solidFill>
              </a:rPr>
              <a:t>场</a:t>
            </a:r>
            <a:r>
              <a:rPr lang="en-US" altLang="zh-CN" sz="2400" b="1">
                <a:solidFill>
                  <a:srgbClr val="000000"/>
                </a:solidFill>
              </a:rPr>
              <a:t>, </a:t>
            </a:r>
            <a:r>
              <a:rPr lang="zh-CN" altLang="en-US" sz="2400" b="1">
                <a:solidFill>
                  <a:srgbClr val="000000"/>
                </a:solidFill>
              </a:rPr>
              <a:t>则平了</a:t>
            </a:r>
            <a:r>
              <a:rPr lang="en-US" altLang="zh-CN" sz="2400" b="1">
                <a:solidFill>
                  <a:srgbClr val="000000"/>
                </a:solidFill>
              </a:rPr>
              <a:t>(9-x)</a:t>
            </a:r>
            <a:r>
              <a:rPr lang="zh-CN" altLang="en-US" sz="2400" b="1">
                <a:solidFill>
                  <a:srgbClr val="000000"/>
                </a:solidFill>
              </a:rPr>
              <a:t>场</a:t>
            </a:r>
            <a:r>
              <a:rPr lang="en-US" altLang="zh-CN" sz="2400" b="1">
                <a:solidFill>
                  <a:srgbClr val="000000"/>
                </a:solidFill>
              </a:rPr>
              <a:t>,</a:t>
            </a:r>
            <a:r>
              <a:rPr lang="zh-CN" altLang="en-US" sz="2400" b="1"/>
              <a:t>根据题意   得</a:t>
            </a:r>
            <a:r>
              <a:rPr lang="zh-CN" altLang="en-US" sz="2400" b="1">
                <a:solidFill>
                  <a:srgbClr val="FF0000"/>
                </a:solidFill>
              </a:rPr>
              <a:t>  </a:t>
            </a:r>
          </a:p>
          <a:p>
            <a:pPr algn="ctr"/>
            <a:endParaRPr lang="zh-CN" altLang="en-US" sz="2400" b="1">
              <a:solidFill>
                <a:srgbClr val="FF0000"/>
              </a:solidFill>
            </a:endParaRPr>
          </a:p>
          <a:p>
            <a:pPr algn="ctr"/>
            <a:r>
              <a:rPr lang="zh-CN" altLang="en-US" sz="2400" b="1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3x+0× (9-x)+(-1) ×5=19</a:t>
            </a:r>
          </a:p>
          <a:p>
            <a:pPr algn="ctr"/>
            <a:r>
              <a:rPr lang="en-US" altLang="zh-CN" sz="2400" b="1">
                <a:solidFill>
                  <a:srgbClr val="000000"/>
                </a:solidFill>
              </a:rPr>
              <a:t>         </a:t>
            </a:r>
          </a:p>
          <a:p>
            <a:pPr algn="ctr"/>
            <a:r>
              <a:rPr lang="en-US" altLang="zh-CN" sz="2400" b="1">
                <a:solidFill>
                  <a:srgbClr val="000000"/>
                </a:solidFill>
              </a:rPr>
              <a:t>                       </a:t>
            </a:r>
            <a:r>
              <a:rPr lang="zh-CN" altLang="en-US" sz="2400" b="1">
                <a:solidFill>
                  <a:srgbClr val="000000"/>
                </a:solidFill>
              </a:rPr>
              <a:t>解 得  </a:t>
            </a:r>
            <a:r>
              <a:rPr lang="en-US" altLang="zh-CN" sz="2400" b="1">
                <a:solidFill>
                  <a:srgbClr val="000000"/>
                </a:solidFill>
              </a:rPr>
              <a:t>x=8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660</Words>
  <Application>Microsoft Office PowerPoint</Application>
  <PresentationFormat>全屏显示(4:3)</PresentationFormat>
  <Paragraphs>75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黑体</vt:lpstr>
      <vt:lpstr>楷体</vt:lpstr>
      <vt:lpstr>宋体</vt:lpstr>
      <vt:lpstr>微软雅黑</vt:lpstr>
      <vt:lpstr>Arial</vt:lpstr>
      <vt:lpstr>Calibri</vt:lpstr>
      <vt:lpstr>Times New Roman</vt:lpstr>
      <vt:lpstr>WWW.2PPT.COM
</vt:lpstr>
      <vt:lpstr>一元一次方程的应用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2021-12-31T06:07:04Z</dcterms:created>
  <dcterms:modified xsi:type="dcterms:W3CDTF">2023-01-17T00:14:16Z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F082FD52CE9347F6959E763D147CB636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