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2" r:id="rId2"/>
    <p:sldId id="276" r:id="rId3"/>
    <p:sldId id="285" r:id="rId4"/>
    <p:sldId id="274" r:id="rId5"/>
    <p:sldId id="296" r:id="rId6"/>
    <p:sldId id="287" r:id="rId7"/>
    <p:sldId id="288" r:id="rId8"/>
    <p:sldId id="283" r:id="rId9"/>
    <p:sldId id="284" r:id="rId10"/>
    <p:sldId id="280" r:id="rId11"/>
    <p:sldId id="289" r:id="rId12"/>
    <p:sldId id="281" r:id="rId13"/>
    <p:sldId id="297" r:id="rId14"/>
    <p:sldId id="301" r:id="rId15"/>
    <p:sldId id="292" r:id="rId16"/>
    <p:sldId id="282" r:id="rId17"/>
    <p:sldId id="300" r:id="rId18"/>
    <p:sldId id="294" r:id="rId19"/>
    <p:sldId id="295" r:id="rId20"/>
    <p:sldId id="299" r:id="rId21"/>
    <p:sldId id="298" r:id="rId22"/>
    <p:sldId id="275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CC"/>
    <a:srgbClr val="FF0066"/>
    <a:srgbClr val="309040"/>
    <a:srgbClr val="2D2DFF"/>
    <a:srgbClr val="0000C4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0" autoAdjust="0"/>
    <p:restoredTop sz="94660"/>
  </p:normalViewPr>
  <p:slideViewPr>
    <p:cSldViewPr>
      <p:cViewPr>
        <p:scale>
          <a:sx n="100" d="100"/>
          <a:sy n="100" d="100"/>
        </p:scale>
        <p:origin x="-19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31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2488"/>
  <ax:ocxPr ax:name="_cy" ax:value="169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8CCBFB9-A23A-4F67-992B-8E4A16AA0E7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01EDCE7-EE6B-4554-9532-49788E13820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1EDCE7-EE6B-4554-9532-49788E138200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A9D9991-3A2C-4E55-BE71-5CC15CA4AB38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88913"/>
            <a:ext cx="2051050" cy="61198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88913"/>
            <a:ext cx="6003925" cy="61198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7487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27488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</p:txBody>
      </p:sp>
      <p:sp>
        <p:nvSpPr>
          <p:cNvPr id="9220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073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851275" y="6524625"/>
            <a:ext cx="1439863" cy="196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 eaLnBrk="0" hangingPunct="0">
              <a:buFont typeface="Arial" panose="020B0604020202020204" pitchFamily="34" charset="0"/>
              <a:buNone/>
              <a:defRPr/>
            </a:pPr>
            <a:r>
              <a:rPr lang="de-DE" altLang="en-US" sz="1000" b="1" i="1">
                <a:ea typeface="华文细黑" panose="02010600040101010101" pitchFamily="2" charset="-122"/>
              </a:rPr>
              <a:t>Page </a:t>
            </a:r>
            <a:r>
              <a:rPr lang="de-DE" altLang="en-US" sz="1000" b="1" i="1">
                <a:ea typeface="华文细黑" panose="02010600040101010101" pitchFamily="2" charset="-122"/>
                <a:sym typeface="MS UI Gothic" panose="020B0600070205080204" pitchFamily="34" charset="-128"/>
              </a:rPr>
              <a:t></a:t>
            </a:r>
            <a:r>
              <a:rPr lang="de-DE" altLang="en-US" sz="1000" b="1" i="1">
                <a:ea typeface="华文细黑" panose="02010600040101010101" pitchFamily="2" charset="-122"/>
              </a:rPr>
              <a:t> </a:t>
            </a:r>
            <a:fld id="{EDC6A3DC-BE20-4534-BDE1-6D391BB21583}" type="slidenum">
              <a:rPr lang="en-US" altLang="zh-CN" sz="1000" b="1" i="1">
                <a:ea typeface="华文细黑" panose="02010600040101010101" pitchFamily="2" charset="-122"/>
              </a:rPr>
              <a:t>‹#›</a:t>
            </a:fld>
            <a:endParaRPr lang="en-US" sz="1000" b="1" i="1">
              <a:ea typeface="华文细黑" panose="0201060004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16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14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2700" y="335520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kern="10" dirty="0" smtClean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Ebrima" panose="02000000000000000000"/>
                <a:ea typeface="Ebrima" panose="02000000000000000000"/>
                <a:cs typeface="Ebrima" panose="02000000000000000000"/>
              </a:rPr>
              <a:t>Section C</a:t>
            </a:r>
            <a:endParaRPr lang="zh-CN" altLang="en-US" sz="4000" kern="10" dirty="0">
              <a:solidFill>
                <a:srgbClr val="FF00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Ebrima" panose="02000000000000000000"/>
              <a:cs typeface="Ebrima" panose="0200000000000000000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371600"/>
            <a:ext cx="9144000" cy="165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Ebrima" panose="02000000000000000000"/>
                <a:cs typeface="Times New Roman" panose="02020603050405020304" pitchFamily="18" charset="0"/>
              </a:rPr>
              <a:t>Unit 6 Topic 1</a:t>
            </a:r>
          </a:p>
          <a:p>
            <a:pPr algn="ctr">
              <a:lnSpc>
                <a:spcPct val="150000"/>
              </a:lnSpc>
            </a:pPr>
            <a:r>
              <a:rPr lang="en-US" altLang="zh-CN" sz="36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Ebrima" panose="02000000000000000000"/>
                <a:cs typeface="Times New Roman" panose="02020603050405020304" pitchFamily="18" charset="0"/>
              </a:rPr>
              <a:t>I have some exciting news to tell you.</a:t>
            </a:r>
            <a:endParaRPr lang="zh-CN" altLang="en-US" sz="3600" b="1" kern="1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12054" y="5791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04813"/>
            <a:ext cx="7772400" cy="890587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solidFill>
                  <a:srgbClr val="FF0000"/>
                </a:solidFill>
              </a:rPr>
              <a:t>Read 1a and match the words with their meanings. </a:t>
            </a:r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6FEE23F-521B-4D47-8CD9-1891EC8E624F}" type="slidenum">
              <a:rPr lang="zh-CN" altLang="en-US"/>
              <a:t>10</a:t>
            </a:fld>
            <a:endParaRPr lang="en-US" altLang="zh-CN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pSp>
        <p:nvGrpSpPr>
          <p:cNvPr id="33796" name="Group 6"/>
          <p:cNvGrpSpPr/>
          <p:nvPr/>
        </p:nvGrpSpPr>
        <p:grpSpPr bwMode="auto">
          <a:xfrm>
            <a:off x="457200" y="152400"/>
            <a:ext cx="720725" cy="519113"/>
            <a:chOff x="-960" y="1401"/>
            <a:chExt cx="454" cy="327"/>
          </a:xfrm>
        </p:grpSpPr>
        <p:sp>
          <p:nvSpPr>
            <p:cNvPr id="33804" name="Oval 5"/>
            <p:cNvSpPr>
              <a:spLocks noChangeArrowheads="1"/>
            </p:cNvSpPr>
            <p:nvPr/>
          </p:nvSpPr>
          <p:spPr bwMode="auto">
            <a:xfrm>
              <a:off x="-960" y="1440"/>
              <a:ext cx="432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5" name="Rectangle 4"/>
            <p:cNvSpPr>
              <a:spLocks noChangeArrowheads="1"/>
            </p:cNvSpPr>
            <p:nvPr/>
          </p:nvSpPr>
          <p:spPr bwMode="auto">
            <a:xfrm>
              <a:off x="-912" y="1401"/>
              <a:ext cx="40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sym typeface="Impact" panose="020B0806030902050204" pitchFamily="34" charset="0"/>
                </a:rPr>
                <a:t>1b</a:t>
              </a:r>
              <a:endParaRPr lang="en-US" altLang="zh-CN">
                <a:solidFill>
                  <a:schemeClr val="bg1"/>
                </a:solidFill>
                <a:latin typeface="Times New Roman" panose="02020603050405020304" pitchFamily="18" charset="0"/>
                <a:sym typeface="Impact" panose="020B0806030902050204" pitchFamily="34" charset="0"/>
              </a:endParaRPr>
            </a:p>
          </p:txBody>
        </p:sp>
      </p:grp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381000" y="2097087"/>
            <a:ext cx="1447800" cy="3084513"/>
          </a:xfrm>
          <a:prstGeom prst="rect">
            <a:avLst/>
          </a:prstGeom>
          <a:solidFill>
            <a:srgbClr val="3366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common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raise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special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order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serve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2362200" y="2097087"/>
            <a:ext cx="6477000" cy="3084513"/>
          </a:xfrm>
          <a:prstGeom prst="rect">
            <a:avLst/>
          </a:prstGeom>
          <a:solidFill>
            <a:srgbClr val="309040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to collect money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to ask for food or drinks in a restaurant or hotel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happening often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different from what is normal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to give somebody food or drinks during the meal</a:t>
            </a: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1676400" y="2554287"/>
            <a:ext cx="762000" cy="990600"/>
          </a:xfrm>
          <a:prstGeom prst="line">
            <a:avLst/>
          </a:prstGeom>
          <a:noFill/>
          <a:ln w="76200">
            <a:solidFill>
              <a:srgbClr val="FF99CC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1447800" y="3773487"/>
            <a:ext cx="990600" cy="533400"/>
          </a:xfrm>
          <a:prstGeom prst="line">
            <a:avLst/>
          </a:prstGeom>
          <a:noFill/>
          <a:ln w="76200">
            <a:solidFill>
              <a:srgbClr val="FF99CC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V="1">
            <a:off x="1219200" y="2478087"/>
            <a:ext cx="1219200" cy="533400"/>
          </a:xfrm>
          <a:prstGeom prst="line">
            <a:avLst/>
          </a:prstGeom>
          <a:noFill/>
          <a:ln w="76200">
            <a:solidFill>
              <a:srgbClr val="FF99CC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V="1">
            <a:off x="1143000" y="3087687"/>
            <a:ext cx="1295400" cy="1143000"/>
          </a:xfrm>
          <a:prstGeom prst="line">
            <a:avLst/>
          </a:prstGeom>
          <a:noFill/>
          <a:ln w="76200">
            <a:solidFill>
              <a:srgbClr val="FF99CC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1295400" y="4992687"/>
            <a:ext cx="1143000" cy="0"/>
          </a:xfrm>
          <a:prstGeom prst="line">
            <a:avLst/>
          </a:prstGeom>
          <a:noFill/>
          <a:ln w="76200">
            <a:solidFill>
              <a:srgbClr val="FF99CC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3810" name="Group 11"/>
          <p:cNvGrpSpPr/>
          <p:nvPr/>
        </p:nvGrpSpPr>
        <p:grpSpPr bwMode="auto">
          <a:xfrm>
            <a:off x="5105400" y="381000"/>
            <a:ext cx="3910013" cy="2168525"/>
            <a:chOff x="2880" y="2496"/>
            <a:chExt cx="2463" cy="1366"/>
          </a:xfrm>
        </p:grpSpPr>
        <p:pic>
          <p:nvPicPr>
            <p:cNvPr id="33811" name="Picture 4" descr="TIP6_1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2496"/>
              <a:ext cx="2463" cy="1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12" name="Text Box 9"/>
            <p:cNvSpPr txBox="1">
              <a:spLocks noChangeArrowheads="1"/>
            </p:cNvSpPr>
            <p:nvPr/>
          </p:nvSpPr>
          <p:spPr bwMode="auto">
            <a:xfrm>
              <a:off x="3024" y="2992"/>
              <a:ext cx="182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/>
                <a:t>You can guess the meaning of a new word by looking at the words around it.</a:t>
              </a:r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spid="33813" name="WindowsMediaPlayer1" r:id="rId2" imgW="4495680" imgH="609480"/>
        </mc:Choice>
        <mc:Fallback>
          <p:control name="WindowsMediaPlayer1" r:id="rId2" imgW="449568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457200" y="5334000"/>
                  <a:ext cx="44958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55305" grpId="0" animBg="1"/>
      <p:bldP spid="55306" grpId="0" animBg="1"/>
      <p:bldP spid="55307" grpId="0" animBg="1"/>
      <p:bldP spid="55308" grpId="0" animBg="1"/>
      <p:bldP spid="553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4000" smtClean="0">
                <a:solidFill>
                  <a:srgbClr val="FF0000"/>
                </a:solidFill>
              </a:rPr>
              <a:t>New words</a:t>
            </a:r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B2EAD3-D9C1-423A-88F9-2DE5C6C2D9B3}" type="slidenum">
              <a:rPr lang="zh-CN" altLang="en-US"/>
              <a:t>11</a:t>
            </a:fld>
            <a:endParaRPr lang="en-US" altLang="zh-CN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914400" y="4144963"/>
            <a:ext cx="243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Canadian </a:t>
            </a:r>
            <a:r>
              <a:rPr lang="en-US" altLang="zh-CN" sz="2400">
                <a:latin typeface="Times New Roman" panose="02020603050405020304" pitchFamily="18" charset="0"/>
              </a:rPr>
              <a:t>adj. 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209800" y="2438400"/>
            <a:ext cx="1257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dollar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066800" y="1676400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latin typeface="Times New Roman" panose="02020603050405020304" pitchFamily="18" charset="0"/>
              </a:rPr>
              <a:t>draw </a:t>
            </a:r>
            <a:r>
              <a:rPr lang="en-US" altLang="zh-CN" sz="2400">
                <a:latin typeface="Times New Roman" panose="02020603050405020304" pitchFamily="18" charset="0"/>
              </a:rPr>
              <a:t>n. &amp; v. </a:t>
            </a:r>
          </a:p>
        </p:txBody>
      </p:sp>
      <p:pic>
        <p:nvPicPr>
          <p:cNvPr id="70665" name="Picture 9" descr="85c049fb5b9b42538e9bcf4d65b107c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600200"/>
            <a:ext cx="54959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/>
          <p:nvPr/>
        </p:nvGrpSpPr>
        <p:grpSpPr bwMode="auto">
          <a:xfrm>
            <a:off x="1676400" y="1447800"/>
            <a:ext cx="1524000" cy="609600"/>
            <a:chOff x="1104" y="1056"/>
            <a:chExt cx="960" cy="384"/>
          </a:xfrm>
        </p:grpSpPr>
        <p:sp>
          <p:nvSpPr>
            <p:cNvPr id="34833" name="AutoShape 10"/>
            <p:cNvSpPr>
              <a:spLocks noChangeArrowheads="1"/>
            </p:cNvSpPr>
            <p:nvPr/>
          </p:nvSpPr>
          <p:spPr bwMode="auto">
            <a:xfrm>
              <a:off x="1104" y="1056"/>
              <a:ext cx="960" cy="384"/>
            </a:xfrm>
            <a:prstGeom prst="wedgeRoundRectCallout">
              <a:avLst>
                <a:gd name="adj1" fmla="val 171148"/>
                <a:gd name="adj2" fmla="val 25523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34834" name="Text Box 4"/>
            <p:cNvSpPr txBox="1">
              <a:spLocks noChangeArrowheads="1"/>
            </p:cNvSpPr>
            <p:nvPr/>
          </p:nvSpPr>
          <p:spPr bwMode="auto">
            <a:xfrm>
              <a:off x="1248" y="1056"/>
              <a:ext cx="81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king</a:t>
              </a:r>
            </a:p>
          </p:txBody>
        </p:sp>
      </p:grpSp>
      <p:pic>
        <p:nvPicPr>
          <p:cNvPr id="70668" name="Picture 12" descr="20121203142700_XRfL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43400" y="914400"/>
            <a:ext cx="4495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9" name="Picture 13" descr="20110903111117-160211289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2895600"/>
            <a:ext cx="53340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914400" y="3306763"/>
            <a:ext cx="190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Canada </a:t>
            </a:r>
            <a:r>
              <a:rPr lang="en-US" altLang="zh-CN" sz="2400">
                <a:latin typeface="Times New Roman" panose="02020603050405020304" pitchFamily="18" charset="0"/>
              </a:rPr>
              <a:t>n.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676400" y="11430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queen</a:t>
            </a:r>
          </a:p>
        </p:txBody>
      </p:sp>
      <p:pic>
        <p:nvPicPr>
          <p:cNvPr id="70671" name="Picture 15" descr="1930040577705513440834132375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52600" y="3124200"/>
            <a:ext cx="7086600" cy="309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72" name="Picture 16" descr="6755670_180055457168_2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200400"/>
            <a:ext cx="1452563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74" name="Picture 18" descr="3097185_084703094375_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10000" y="1371600"/>
            <a:ext cx="5105400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/>
      <p:bldP spid="70662" grpId="1"/>
      <p:bldP spid="70663" grpId="0"/>
      <p:bldP spid="70663" grpId="1"/>
      <p:bldP spid="70664" grpId="0"/>
      <p:bldP spid="70670" grpId="0"/>
      <p:bldP spid="70670" grpId="1"/>
      <p:bldP spid="70661" grpId="0"/>
      <p:bldP spid="7066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0100" y="658876"/>
            <a:ext cx="8207375" cy="519113"/>
          </a:xfrm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b="1" smtClean="0">
                <a:solidFill>
                  <a:srgbClr val="FF0000"/>
                </a:solidFill>
                <a:latin typeface="Arial Narrow" panose="020B0606020202030204" pitchFamily="34" charset="0"/>
              </a:rPr>
              <a:t>Read 1a again and put the sentences in the correct order. </a:t>
            </a:r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0D39BFD-6162-404C-A0FE-B2C5A3428E9C}" type="slidenum">
              <a:rPr lang="zh-CN" altLang="en-US"/>
              <a:t>12</a:t>
            </a:fld>
            <a:endParaRPr lang="en-US" altLang="zh-CN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pSp>
        <p:nvGrpSpPr>
          <p:cNvPr id="35844" name="Group 6"/>
          <p:cNvGrpSpPr/>
          <p:nvPr/>
        </p:nvGrpSpPr>
        <p:grpSpPr bwMode="auto">
          <a:xfrm>
            <a:off x="0" y="152400"/>
            <a:ext cx="762000" cy="533400"/>
            <a:chOff x="-960" y="1353"/>
            <a:chExt cx="480" cy="375"/>
          </a:xfrm>
        </p:grpSpPr>
        <p:sp>
          <p:nvSpPr>
            <p:cNvPr id="35854" name="Oval 5"/>
            <p:cNvSpPr>
              <a:spLocks noChangeArrowheads="1"/>
            </p:cNvSpPr>
            <p:nvPr/>
          </p:nvSpPr>
          <p:spPr bwMode="auto">
            <a:xfrm>
              <a:off x="-960" y="1392"/>
              <a:ext cx="432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5" name="Rectangle 4"/>
            <p:cNvSpPr>
              <a:spLocks noChangeArrowheads="1"/>
            </p:cNvSpPr>
            <p:nvPr/>
          </p:nvSpPr>
          <p:spPr bwMode="auto">
            <a:xfrm>
              <a:off x="-912" y="1353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chemeClr val="bg1"/>
                  </a:solidFill>
                  <a:sym typeface="Impact" panose="020B0806030902050204" pitchFamily="34" charset="0"/>
                </a:rPr>
                <a:t>1c</a:t>
              </a:r>
            </a:p>
          </p:txBody>
        </p:sp>
      </p:grpSp>
      <p:sp>
        <p:nvSpPr>
          <p:cNvPr id="57351" name="AutoShape 7"/>
          <p:cNvSpPr>
            <a:spLocks noChangeArrowheads="1"/>
          </p:cNvSpPr>
          <p:nvPr/>
        </p:nvSpPr>
        <p:spPr bwMode="gray">
          <a:xfrm rot="2695814">
            <a:off x="381000" y="1676400"/>
            <a:ext cx="685800" cy="685800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gray">
          <a:xfrm rot="2695814">
            <a:off x="381000" y="2362200"/>
            <a:ext cx="685800" cy="685800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gray">
          <a:xfrm rot="2695814">
            <a:off x="381000" y="3200400"/>
            <a:ext cx="685800" cy="685800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gray">
          <a:xfrm rot="2695814">
            <a:off x="381000" y="3886200"/>
            <a:ext cx="685800" cy="685800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57200" y="1752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572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457200" y="3276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57200" y="3962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853" name="Text Box 16"/>
          <p:cNvSpPr txBox="1">
            <a:spLocks noChangeArrowheads="1"/>
          </p:cNvSpPr>
          <p:nvPr/>
        </p:nvSpPr>
        <p:spPr bwMode="auto">
          <a:xfrm>
            <a:off x="1219200" y="1516063"/>
            <a:ext cx="7620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Arial Narrow" panose="020B0606020202030204" pitchFamily="34" charset="0"/>
                <a:sym typeface="Times New Roman" panose="02020603050405020304" pitchFamily="18" charset="0"/>
              </a:rPr>
              <a:t>Each student spends one dollar buying a ticket.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Arial Narrow" panose="020B0606020202030204" pitchFamily="34" charset="0"/>
                <a:sym typeface="Times New Roman" panose="02020603050405020304" pitchFamily="18" charset="0"/>
              </a:rPr>
              <a:t>The student has a special lunch.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Arial Narrow" panose="020B0606020202030204" pitchFamily="34" charset="0"/>
                <a:sym typeface="Times New Roman" panose="02020603050405020304" pitchFamily="18" charset="0"/>
              </a:rPr>
              <a:t>The headmaster greets the student in the morning.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Arial Narrow" panose="020B0606020202030204" pitchFamily="34" charset="0"/>
                <a:sym typeface="Times New Roman" panose="02020603050405020304" pitchFamily="18" charset="0"/>
              </a:rPr>
              <a:t>One student’s ticket is drawn and he or she will be the king or queen.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/>
      <p:bldP spid="57356" grpId="0"/>
      <p:bldP spid="57357" grpId="0"/>
      <p:bldP spid="573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F23CB2-013E-471F-8B3F-D7DB0DA8E852}" type="slidenum">
              <a:rPr lang="zh-CN" altLang="en-US"/>
              <a:t>13</a:t>
            </a:fld>
            <a:endParaRPr lang="en-US" altLang="zh-CN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495300" y="558800"/>
            <a:ext cx="8078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/>
              <a:t>Answer the questions</a:t>
            </a:r>
            <a:r>
              <a:rPr lang="en-US" altLang="zh-CN" sz="2400" b="1" dirty="0"/>
              <a:t>.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457200" y="2819400"/>
            <a:ext cx="828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</a:rPr>
              <a:t>What are the special rights for the “king” or “queen”?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468313" y="4464050"/>
            <a:ext cx="86756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C4"/>
                </a:solidFill>
                <a:latin typeface="Arial Narrow" panose="020B0606020202030204" pitchFamily="34" charset="0"/>
              </a:rPr>
              <a:t>Sit in the headmaster’s chair for the day and can use the headmaster’s mobile phone to call home.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457200" y="5576888"/>
            <a:ext cx="3022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C4"/>
                </a:solidFill>
                <a:latin typeface="Arial Narrow" panose="020B0606020202030204" pitchFamily="34" charset="0"/>
              </a:rPr>
              <a:t>Get a special lunch.</a:t>
            </a:r>
          </a:p>
        </p:txBody>
      </p:sp>
      <p:sp>
        <p:nvSpPr>
          <p:cNvPr id="85001" name="AutoShape 9"/>
          <p:cNvSpPr>
            <a:spLocks noChangeArrowheads="1"/>
          </p:cNvSpPr>
          <p:nvPr/>
        </p:nvSpPr>
        <p:spPr bwMode="auto">
          <a:xfrm flipV="1">
            <a:off x="2743200" y="3527425"/>
            <a:ext cx="1066800" cy="381000"/>
          </a:xfrm>
          <a:prstGeom prst="wedgeRoundRectCallout">
            <a:avLst>
              <a:gd name="adj1" fmla="val 20236"/>
              <a:gd name="adj2" fmla="val 128333"/>
              <a:gd name="adj3" fmla="val 16667"/>
            </a:avLst>
          </a:prstGeom>
          <a:solidFill>
            <a:srgbClr val="FFFF99">
              <a:alpha val="61960"/>
            </a:srgbClr>
          </a:solidFill>
          <a:ln w="9525">
            <a:solidFill>
              <a:srgbClr val="FF0000"/>
            </a:solidFill>
            <a:miter lim="800000"/>
          </a:ln>
        </p:spPr>
        <p:txBody>
          <a:bodyPr rot="10800000"/>
          <a:lstStyle/>
          <a:p>
            <a:pPr algn="ctr"/>
            <a:endParaRPr lang="zh-CN" altLang="zh-CN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 flipV="1">
            <a:off x="2743200" y="3298825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2667000" y="3505200"/>
            <a:ext cx="1143000" cy="457200"/>
          </a:xfrm>
          <a:prstGeom prst="rect">
            <a:avLst/>
          </a:prstGeom>
          <a:solidFill>
            <a:srgbClr val="FFFF99">
              <a:alpha val="6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</a:rPr>
              <a:t>“</a:t>
            </a:r>
            <a:r>
              <a:rPr lang="zh-CN" altLang="en-US" sz="2400" b="1">
                <a:solidFill>
                  <a:srgbClr val="0000FF"/>
                </a:solidFill>
              </a:rPr>
              <a:t>特权”</a:t>
            </a:r>
            <a:endParaRPr lang="zh-CN" altLang="en-US" sz="2400">
              <a:solidFill>
                <a:srgbClr val="0000FF"/>
              </a:solidFill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417513" y="3886200"/>
            <a:ext cx="872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C4"/>
                </a:solidFill>
                <a:latin typeface="Arial Narrow" panose="020B0606020202030204" pitchFamily="34" charset="0"/>
              </a:rPr>
              <a:t>The headmaster greets him and carries his/her books.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457200" y="1447800"/>
            <a:ext cx="828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</a:rPr>
              <a:t>How much does each student pay for the draw?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609600" y="2057400"/>
            <a:ext cx="302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C4"/>
                </a:solidFill>
                <a:latin typeface="Arial Narrow" panose="020B0606020202030204" pitchFamily="34" charset="0"/>
              </a:rPr>
              <a:t>One dollar.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/>
      <p:bldP spid="84999" grpId="0"/>
      <p:bldP spid="85000" grpId="0"/>
      <p:bldP spid="85001" grpId="0" animBg="1"/>
      <p:bldP spid="85002" grpId="0" animBg="1"/>
      <p:bldP spid="85003" grpId="0" animBg="1"/>
      <p:bldP spid="85004" grpId="0"/>
      <p:bldP spid="85005" grpId="0"/>
      <p:bldP spid="850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" y="1143000"/>
            <a:ext cx="8207375" cy="574675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rgbClr val="FF0000"/>
                </a:solidFill>
              </a:rPr>
              <a:t>Retell 1a according to the key words.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4B2ED3-2250-4A5F-B919-561BFAE0A936}" type="slidenum">
              <a:rPr lang="zh-CN" altLang="en-US"/>
              <a:t>14</a:t>
            </a:fld>
            <a:endParaRPr lang="en-US" altLang="zh-CN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77279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00C4"/>
                </a:solidFill>
              </a:rPr>
              <a:t>common, think of, King or Queen, cost… one dollar, draw, winning ticket, arrive, greet, carry, sit, mobile phone, special lunch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</a:rPr>
              <a:t>Key &amp; difficult points in 1a.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49291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latin typeface="Arial Narrow" panose="020B0606020202030204" pitchFamily="34" charset="0"/>
              </a:rPr>
              <a:t> It is very common to raise money in Canadian and American schools.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	</a:t>
            </a:r>
            <a:r>
              <a:rPr lang="en-US" altLang="zh-CN" sz="2800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It is very popular for students in Canada and the USA to raise money. 	  (They often / usually do these kinds of things. 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latin typeface="Arial Narrow" panose="020B0606020202030204" pitchFamily="34" charset="0"/>
              </a:rPr>
              <a:t> It </a:t>
            </a:r>
            <a:r>
              <a:rPr lang="en-US" altLang="zh-CN" sz="28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cost</a:t>
            </a:r>
            <a:r>
              <a:rPr lang="en-US" altLang="zh-CN" sz="2800" dirty="0" smtClean="0">
                <a:latin typeface="Arial Narrow" panose="020B0606020202030204" pitchFamily="34" charset="0"/>
              </a:rPr>
              <a:t>s each student one dollar </a:t>
            </a:r>
            <a:r>
              <a:rPr lang="en-US" altLang="zh-CN" sz="28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to buy</a:t>
            </a:r>
            <a:r>
              <a:rPr lang="en-US" altLang="zh-CN" sz="2800" dirty="0" smtClean="0">
                <a:latin typeface="Arial Narrow" panose="020B0606020202030204" pitchFamily="34" charset="0"/>
              </a:rPr>
              <a:t> a ticket for the draw.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Arial Narrow" panose="020B0606020202030204" pitchFamily="34" charset="0"/>
              </a:rPr>
              <a:t>	</a:t>
            </a:r>
            <a:r>
              <a:rPr lang="en-US" altLang="zh-CN" sz="2800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Each student </a:t>
            </a:r>
            <a:r>
              <a:rPr lang="en-US" altLang="zh-CN" sz="28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spend</a:t>
            </a:r>
            <a:r>
              <a:rPr lang="en-US" altLang="zh-CN" sz="2800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s one dollar </a:t>
            </a:r>
            <a:r>
              <a:rPr lang="en-US" altLang="zh-CN" sz="28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buying</a:t>
            </a:r>
            <a:r>
              <a:rPr lang="en-US" altLang="zh-CN" sz="2800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 a ticket for the draw.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	Each student </a:t>
            </a:r>
            <a:r>
              <a:rPr lang="en-US" altLang="zh-CN" sz="28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pay</a:t>
            </a:r>
            <a:r>
              <a:rPr lang="en-US" altLang="zh-CN" sz="2800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s one dollar </a:t>
            </a:r>
            <a:r>
              <a:rPr lang="en-US" altLang="zh-CN" sz="28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for</a:t>
            </a:r>
            <a:r>
              <a:rPr lang="en-US" altLang="zh-CN" sz="2800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 the draw.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latin typeface="Arial Narrow" panose="020B0606020202030204" pitchFamily="34" charset="0"/>
              </a:rPr>
              <a:t> After all the tickets are sold, one ticket is drawn.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Arial Narrow" panose="020B0606020202030204" pitchFamily="34" charset="0"/>
              </a:rPr>
              <a:t>	</a:t>
            </a:r>
            <a:r>
              <a:rPr lang="en-US" altLang="zh-CN" sz="2800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After the students sell out all the tickets, they draw one ticket.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2407BA-B40F-48DF-B149-85F4BCFBB85C}" type="slidenum">
              <a:rPr lang="zh-CN" altLang="en-US"/>
              <a:t>15</a:t>
            </a:fld>
            <a:endParaRPr lang="en-US" altLang="zh-CN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12954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mtClean="0"/>
              <a:t>	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858963" y="92075"/>
            <a:ext cx="6446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Arial Narrow" panose="020B0606020202030204" pitchFamily="34" charset="0"/>
              </a:rPr>
              <a:t>Read and complete the letter with the correct forms of the given words. </a:t>
            </a:r>
          </a:p>
        </p:txBody>
      </p:sp>
      <p:grpSp>
        <p:nvGrpSpPr>
          <p:cNvPr id="39940" name="Group 5"/>
          <p:cNvGrpSpPr/>
          <p:nvPr/>
        </p:nvGrpSpPr>
        <p:grpSpPr bwMode="auto">
          <a:xfrm>
            <a:off x="914400" y="76200"/>
            <a:ext cx="762000" cy="533400"/>
            <a:chOff x="-960" y="1353"/>
            <a:chExt cx="480" cy="375"/>
          </a:xfrm>
        </p:grpSpPr>
        <p:sp>
          <p:nvSpPr>
            <p:cNvPr id="39954" name="Oval 6"/>
            <p:cNvSpPr>
              <a:spLocks noChangeArrowheads="1"/>
            </p:cNvSpPr>
            <p:nvPr/>
          </p:nvSpPr>
          <p:spPr bwMode="auto">
            <a:xfrm>
              <a:off x="-960" y="1392"/>
              <a:ext cx="432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5" name="Rectangle 7"/>
            <p:cNvSpPr>
              <a:spLocks noChangeArrowheads="1"/>
            </p:cNvSpPr>
            <p:nvPr/>
          </p:nvSpPr>
          <p:spPr bwMode="auto">
            <a:xfrm>
              <a:off x="-912" y="1353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chemeClr val="bg1"/>
                  </a:solidFill>
                  <a:sym typeface="Impact" panose="020B0806030902050204" pitchFamily="34" charset="0"/>
                </a:rPr>
                <a:t> 2</a:t>
              </a:r>
            </a:p>
          </p:txBody>
        </p:sp>
      </p:grp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>
                <a:latin typeface="Arial Narrow" panose="020B0606020202030204" pitchFamily="34" charset="0"/>
              </a:rPr>
              <a:t>Dear Li Wei,                                                                      Sunday, April 7th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>
                <a:latin typeface="Arial Narrow" panose="020B0606020202030204" pitchFamily="34" charset="0"/>
              </a:rPr>
              <a:t>		How are you?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>
                <a:latin typeface="Arial Narrow" panose="020B0606020202030204" pitchFamily="34" charset="0"/>
              </a:rPr>
              <a:t>		I have some great news _______ (tell) you. Next week, we’re going on a spring field trip. You know, spring is the best time _________ (climb) Mount Tai. There are many interesting places ________ (visit) there. Mount Tai is in Taian, Shandong. So we decided ________ (take) the train. Kangkang helped us  __________ (book) the train tickets. I also called __________ (book) some rooms.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>
                <a:latin typeface="Arial Narrow" panose="020B0606020202030204" pitchFamily="34" charset="0"/>
              </a:rPr>
              <a:t>		Many of us didn’t have enough money, so Michael advised us __________ (raise) money, such as putting on a show, and ________ (sell) flowers and old books. It’s so exciting!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>
                <a:latin typeface="Arial Narrow" panose="020B0606020202030204" pitchFamily="34" charset="0"/>
              </a:rPr>
              <a:t>		I’m </a:t>
            </a:r>
            <a:r>
              <a:rPr lang="en-US" altLang="zh-CN" sz="2400" b="1" i="1">
                <a:latin typeface="Times New Roman" panose="02020603050405020304" pitchFamily="18" charset="0"/>
              </a:rPr>
              <a:t>looking forward to hearing from you</a:t>
            </a:r>
            <a:r>
              <a:rPr lang="en-US" altLang="zh-CN" sz="2400" b="1">
                <a:latin typeface="Arial Narrow" panose="020B0606020202030204" pitchFamily="34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>
                <a:latin typeface="Arial Narrow" panose="020B0606020202030204" pitchFamily="34" charset="0"/>
              </a:rPr>
              <a:t>									Yours,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400" b="1">
                <a:latin typeface="Arial Narrow" panose="020B0606020202030204" pitchFamily="34" charset="0"/>
              </a:rPr>
              <a:t>									Maria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962400" y="1828800"/>
            <a:ext cx="85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 Narrow" panose="020B0606020202030204" pitchFamily="34" charset="0"/>
              </a:rPr>
              <a:t>to tell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7086600" y="2209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 Narrow" panose="020B0606020202030204" pitchFamily="34" charset="0"/>
              </a:rPr>
              <a:t>to climb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6858000" y="2590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 Narrow" panose="020B0606020202030204" pitchFamily="34" charset="0"/>
              </a:rPr>
              <a:t>to visit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010400" y="2971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 Narrow" panose="020B0606020202030204" pitchFamily="34" charset="0"/>
              </a:rPr>
              <a:t>to take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4114800" y="32766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 Narrow" panose="020B0606020202030204" pitchFamily="34" charset="0"/>
              </a:rPr>
              <a:t>(to) book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981200" y="3657600"/>
            <a:ext cx="108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 Narrow" panose="020B0606020202030204" pitchFamily="34" charset="0"/>
              </a:rPr>
              <a:t>to book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685800" y="44958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 Narrow" panose="020B0606020202030204" pitchFamily="34" charset="0"/>
              </a:rPr>
              <a:t>to raise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391400" y="4495800"/>
            <a:ext cx="97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 Narrow" panose="020B0606020202030204" pitchFamily="34" charset="0"/>
              </a:rPr>
              <a:t>selling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04800" y="59436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Arial Narrow" panose="020B0606020202030204" pitchFamily="34" charset="0"/>
              </a:rPr>
              <a:t>Find out and learn the sentences with the infinitive.</a:t>
            </a:r>
          </a:p>
        </p:txBody>
      </p:sp>
      <p:grpSp>
        <p:nvGrpSpPr>
          <p:cNvPr id="3" name="Group 22"/>
          <p:cNvGrpSpPr/>
          <p:nvPr/>
        </p:nvGrpSpPr>
        <p:grpSpPr bwMode="auto">
          <a:xfrm>
            <a:off x="685800" y="6019800"/>
            <a:ext cx="5791200" cy="609600"/>
            <a:chOff x="432" y="3792"/>
            <a:chExt cx="3648" cy="384"/>
          </a:xfrm>
        </p:grpSpPr>
        <p:sp>
          <p:nvSpPr>
            <p:cNvPr id="39952" name="AutoShape 19"/>
            <p:cNvSpPr>
              <a:spLocks noChangeArrowheads="1"/>
            </p:cNvSpPr>
            <p:nvPr/>
          </p:nvSpPr>
          <p:spPr bwMode="auto">
            <a:xfrm>
              <a:off x="432" y="3792"/>
              <a:ext cx="3648" cy="384"/>
            </a:xfrm>
            <a:prstGeom prst="wedgeRoundRectCallout">
              <a:avLst>
                <a:gd name="adj1" fmla="val -5565"/>
                <a:gd name="adj2" fmla="val -105468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39953" name="Text Box 20"/>
            <p:cNvSpPr txBox="1">
              <a:spLocks noChangeArrowheads="1"/>
            </p:cNvSpPr>
            <p:nvPr/>
          </p:nvSpPr>
          <p:spPr bwMode="auto">
            <a:xfrm>
              <a:off x="528" y="3840"/>
              <a:ext cx="35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</a:rPr>
                <a:t>I hope to get letters from you very much.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/>
      <p:bldP spid="58378" grpId="0"/>
      <p:bldP spid="58379" grpId="0"/>
      <p:bldP spid="58380" grpId="0"/>
      <p:bldP spid="58381" grpId="0"/>
      <p:bldP spid="58382" grpId="0"/>
      <p:bldP spid="58383" grpId="0"/>
      <p:bldP spid="58384" grpId="0"/>
      <p:bldP spid="58385" grpId="0"/>
      <p:bldP spid="583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381000" y="1520825"/>
            <a:ext cx="82296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我有一些令人兴奋的事告诉你。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I have_____ _____ ____ ____ ___ you.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你们的任务就是查明旅行费用。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Your task is ____  ____  ____the cost of the trip.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在卖完票后，他们开始抽奖。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After they sold out tickets, they____ ____ _____.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我期待着去泰山的旅行。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 b="1" dirty="0">
                <a:solidFill>
                  <a:srgbClr val="0000C4"/>
                </a:solidFill>
                <a:latin typeface="Times New Roman" panose="02020603050405020304" pitchFamily="18" charset="0"/>
              </a:rPr>
              <a:t>I’m ______ ______ _____ the trip to Mount Tai. 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749425" y="1952625"/>
            <a:ext cx="41576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some exciting  news  to  tell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828925" y="3033713"/>
            <a:ext cx="2376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to     find     out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5461000" y="4052888"/>
            <a:ext cx="2463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began   to  draw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1462088" y="5135563"/>
            <a:ext cx="2851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looking forward to</a:t>
            </a:r>
          </a:p>
        </p:txBody>
      </p:sp>
      <p:grpSp>
        <p:nvGrpSpPr>
          <p:cNvPr id="40967" name="Group 10"/>
          <p:cNvGrpSpPr/>
          <p:nvPr/>
        </p:nvGrpSpPr>
        <p:grpSpPr bwMode="auto">
          <a:xfrm>
            <a:off x="2057400" y="304800"/>
            <a:ext cx="2438400" cy="650875"/>
            <a:chOff x="930" y="3294"/>
            <a:chExt cx="1460" cy="500"/>
          </a:xfrm>
        </p:grpSpPr>
        <p:sp>
          <p:nvSpPr>
            <p:cNvPr id="89099" name="AutoShape 11"/>
            <p:cNvSpPr>
              <a:spLocks noChangeArrowheads="1"/>
            </p:cNvSpPr>
            <p:nvPr/>
          </p:nvSpPr>
          <p:spPr bwMode="auto">
            <a:xfrm>
              <a:off x="930" y="3294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0099">
                    <a:gamma/>
                    <a:shade val="86275"/>
                    <a:invGamma/>
                  </a:srgbClr>
                </a:gs>
                <a:gs pos="100000">
                  <a:srgbClr val="CC0099"/>
                </a:gs>
              </a:gsLst>
              <a:lin ang="5400000" scaled="1"/>
            </a:gradFill>
            <a:ln w="9525" algn="ctr">
              <a:noFill/>
              <a:rou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89100" name="AutoShape 12"/>
            <p:cNvSpPr>
              <a:spLocks noChangeArrowheads="1"/>
            </p:cNvSpPr>
            <p:nvPr/>
          </p:nvSpPr>
          <p:spPr bwMode="auto">
            <a:xfrm>
              <a:off x="965" y="3316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0971" name="AutoShape 13"/>
            <p:cNvSpPr>
              <a:spLocks noChangeArrowheads="1"/>
            </p:cNvSpPr>
            <p:nvPr/>
          </p:nvSpPr>
          <p:spPr bwMode="auto">
            <a:xfrm>
              <a:off x="964" y="3317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>
                    <a:alpha val="60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40968" name="Rectangle 14"/>
          <p:cNvSpPr>
            <a:spLocks noChangeArrowheads="1"/>
          </p:cNvSpPr>
          <p:nvPr/>
        </p:nvSpPr>
        <p:spPr bwMode="white">
          <a:xfrm>
            <a:off x="2133600" y="381000"/>
            <a:ext cx="2362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solidFill>
                  <a:srgbClr val="0000C4"/>
                </a:solidFill>
                <a:latin typeface="Verdana" panose="020B0604030504040204" pitchFamily="34" charset="0"/>
              </a:rPr>
              <a:t>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  <p:bldP spid="89094" grpId="0"/>
      <p:bldP spid="89095" grpId="0"/>
      <p:bldP spid="890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04800" y="1219200"/>
            <a:ext cx="8458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♥"/>
            </a:pPr>
            <a:r>
              <a:rPr lang="en-US" altLang="zh-CN" sz="3200" b="1" dirty="0">
                <a:solidFill>
                  <a:srgbClr val="0000C4"/>
                </a:solidFill>
                <a:latin typeface="Verdana" panose="020B0604030504040204" pitchFamily="34" charset="0"/>
              </a:rPr>
              <a:t>We learn: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♥"/>
            </a:pPr>
            <a:r>
              <a:rPr lang="en-US" altLang="zh-CN" sz="3200" b="1" dirty="0">
                <a:solidFill>
                  <a:srgbClr val="0000C4"/>
                </a:solidFill>
                <a:latin typeface="Verdana" panose="020B0604030504040204" pitchFamily="34" charset="0"/>
              </a:rPr>
              <a:t>New words and phrases: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4"/>
                </a:solidFill>
                <a:latin typeface="Verdana" panose="020B0604030504040204" pitchFamily="34" charset="0"/>
              </a:rPr>
              <a:t>		</a:t>
            </a:r>
            <a:r>
              <a:rPr lang="en-US" altLang="zh-CN" sz="3200" dirty="0">
                <a:solidFill>
                  <a:srgbClr val="0000C4"/>
                </a:solidFill>
                <a:latin typeface="Arial Narrow" panose="020B0606020202030204" pitchFamily="34" charset="0"/>
              </a:rPr>
              <a:t>raise (money), king, queen, common, Canadian, dollar, forward, look forward to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♥"/>
            </a:pPr>
            <a:r>
              <a:rPr lang="en-US" altLang="zh-CN" sz="3200" b="1" dirty="0">
                <a:solidFill>
                  <a:srgbClr val="0000C4"/>
                </a:solidFill>
                <a:latin typeface="Verdana" panose="020B0604030504040204" pitchFamily="34" charset="0"/>
              </a:rPr>
              <a:t>The infinitive:	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4"/>
                </a:solidFill>
                <a:latin typeface="Verdana" panose="020B0604030504040204" pitchFamily="34" charset="0"/>
              </a:rPr>
              <a:t>	</a:t>
            </a:r>
            <a:r>
              <a:rPr lang="en-US" altLang="zh-CN" sz="3200" dirty="0">
                <a:solidFill>
                  <a:srgbClr val="0000C4"/>
                </a:solidFill>
                <a:latin typeface="Arial Narrow" panose="020B0606020202030204" pitchFamily="34" charset="0"/>
              </a:rPr>
              <a:t>The best way </a:t>
            </a:r>
            <a:r>
              <a:rPr lang="en-US" altLang="zh-CN" sz="3200" i="1" dirty="0">
                <a:solidFill>
                  <a:srgbClr val="0000C4"/>
                </a:solidFill>
                <a:latin typeface="Arial Narrow" panose="020B0606020202030204" pitchFamily="34" charset="0"/>
              </a:rPr>
              <a:t>to raise money</a:t>
            </a:r>
            <a:r>
              <a:rPr lang="en-US" altLang="zh-CN" sz="3200" dirty="0">
                <a:solidFill>
                  <a:srgbClr val="0000C4"/>
                </a:solidFill>
                <a:latin typeface="Arial Narrow" panose="020B0606020202030204" pitchFamily="34" charset="0"/>
              </a:rPr>
              <a:t> is </a:t>
            </a:r>
            <a:r>
              <a:rPr lang="en-US" altLang="zh-CN" sz="3200" i="1" u="sng" dirty="0">
                <a:solidFill>
                  <a:srgbClr val="0000C4"/>
                </a:solidFill>
                <a:latin typeface="Arial Narrow" panose="020B0606020202030204" pitchFamily="34" charset="0"/>
              </a:rPr>
              <a:t>to sell newspapers</a:t>
            </a:r>
            <a:r>
              <a:rPr lang="en-US" altLang="zh-CN" sz="3200" dirty="0">
                <a:solidFill>
                  <a:srgbClr val="0000C4"/>
                </a:solidFill>
                <a:latin typeface="Arial Narrow" panose="020B0606020202030204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C4"/>
                </a:solidFill>
                <a:latin typeface="Arial Narrow" panose="020B0606020202030204" pitchFamily="34" charset="0"/>
              </a:rPr>
              <a:t>	Why don’t we put on a show </a:t>
            </a:r>
            <a:r>
              <a:rPr lang="en-US" altLang="zh-CN" sz="3200" i="1" u="sng" dirty="0">
                <a:solidFill>
                  <a:srgbClr val="0000C4"/>
                </a:solidFill>
                <a:latin typeface="Arial Narrow" panose="020B0606020202030204" pitchFamily="34" charset="0"/>
              </a:rPr>
              <a:t>to raise money</a:t>
            </a:r>
            <a:r>
              <a:rPr lang="en-US" altLang="zh-CN" sz="3200" dirty="0">
                <a:solidFill>
                  <a:srgbClr val="0000C4"/>
                </a:solidFill>
                <a:latin typeface="Arial Narrow" panose="020B0606020202030204" pitchFamily="34" charset="0"/>
              </a:rPr>
              <a:t>?</a:t>
            </a:r>
            <a:endParaRPr lang="en-US" altLang="zh-CN" sz="3200" b="1" dirty="0">
              <a:solidFill>
                <a:srgbClr val="0000C4"/>
              </a:solidFill>
              <a:latin typeface="Verdana" panose="020B0604030504040204" pitchFamily="34" charset="0"/>
            </a:endParaRPr>
          </a:p>
        </p:txBody>
      </p:sp>
      <p:grpSp>
        <p:nvGrpSpPr>
          <p:cNvPr id="41987" name="Group 5"/>
          <p:cNvGrpSpPr/>
          <p:nvPr/>
        </p:nvGrpSpPr>
        <p:grpSpPr bwMode="auto">
          <a:xfrm>
            <a:off x="2362200" y="339725"/>
            <a:ext cx="2438400" cy="650875"/>
            <a:chOff x="930" y="3294"/>
            <a:chExt cx="1460" cy="500"/>
          </a:xfrm>
        </p:grpSpPr>
        <p:sp>
          <p:nvSpPr>
            <p:cNvPr id="75782" name="AutoShape 6"/>
            <p:cNvSpPr>
              <a:spLocks noChangeArrowheads="1"/>
            </p:cNvSpPr>
            <p:nvPr/>
          </p:nvSpPr>
          <p:spPr bwMode="auto">
            <a:xfrm>
              <a:off x="930" y="3294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0099">
                    <a:gamma/>
                    <a:shade val="86275"/>
                    <a:invGamma/>
                  </a:srgbClr>
                </a:gs>
                <a:gs pos="100000">
                  <a:srgbClr val="CC0099"/>
                </a:gs>
              </a:gsLst>
              <a:lin ang="5400000" scaled="1"/>
            </a:gradFill>
            <a:ln w="9525" algn="ctr">
              <a:noFill/>
              <a:rou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75783" name="AutoShape 7"/>
            <p:cNvSpPr>
              <a:spLocks noChangeArrowheads="1"/>
            </p:cNvSpPr>
            <p:nvPr/>
          </p:nvSpPr>
          <p:spPr bwMode="auto">
            <a:xfrm>
              <a:off x="965" y="3316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1991" name="AutoShape 8"/>
            <p:cNvSpPr>
              <a:spLocks noChangeArrowheads="1"/>
            </p:cNvSpPr>
            <p:nvPr/>
          </p:nvSpPr>
          <p:spPr bwMode="auto">
            <a:xfrm>
              <a:off x="964" y="3317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>
                    <a:alpha val="60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15925"/>
            <a:ext cx="2362200" cy="563563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solidFill>
                  <a:srgbClr val="0000C4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04800" y="1676400"/>
            <a:ext cx="8458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♥"/>
            </a:pPr>
            <a:r>
              <a:rPr lang="en-US" altLang="zh-CN" sz="3200" b="1" dirty="0">
                <a:solidFill>
                  <a:srgbClr val="0000C4"/>
                </a:solidFill>
                <a:latin typeface="Verdana" panose="020B0604030504040204" pitchFamily="34" charset="0"/>
              </a:rPr>
              <a:t>We can: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♥"/>
            </a:pPr>
            <a:r>
              <a:rPr lang="en-US" altLang="zh-CN" sz="3200" b="1" dirty="0">
                <a:solidFill>
                  <a:srgbClr val="0000C4"/>
                </a:solidFill>
                <a:latin typeface="Verdana" panose="020B0604030504040204" pitchFamily="34" charset="0"/>
              </a:rPr>
              <a:t>Talk about money raising activities and choose the best one. </a:t>
            </a:r>
            <a:endParaRPr lang="en-US" altLang="zh-CN" sz="3200" dirty="0">
              <a:solidFill>
                <a:srgbClr val="0000C4"/>
              </a:solidFill>
              <a:latin typeface="Arial Narrow" panose="020B060602020203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♥"/>
            </a:pPr>
            <a:r>
              <a:rPr lang="en-US" altLang="zh-CN" sz="3200" b="1" dirty="0">
                <a:solidFill>
                  <a:srgbClr val="0000C4"/>
                </a:solidFill>
                <a:latin typeface="Verdana" panose="020B0604030504040204" pitchFamily="34" charset="0"/>
              </a:rPr>
              <a:t>Use the infinitive:	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4"/>
                </a:solidFill>
                <a:latin typeface="Verdana" panose="020B0604030504040204" pitchFamily="34" charset="0"/>
              </a:rPr>
              <a:t>	</a:t>
            </a:r>
            <a:r>
              <a:rPr lang="zh-CN" altLang="en-US" sz="2800" dirty="0">
                <a:solidFill>
                  <a:srgbClr val="0000C4"/>
                </a:solidFill>
                <a:latin typeface="Verdana" panose="020B0604030504040204" pitchFamily="34" charset="0"/>
              </a:rPr>
              <a:t>登泰山的最好时间</a:t>
            </a:r>
            <a:r>
              <a:rPr lang="zh-CN" altLang="en-US" sz="2800" b="1" dirty="0">
                <a:solidFill>
                  <a:srgbClr val="0000C4"/>
                </a:solidFill>
                <a:latin typeface="Verdana" panose="020B0604030504040204" pitchFamily="34" charset="0"/>
              </a:rPr>
              <a:t>	</a:t>
            </a:r>
            <a:r>
              <a:rPr lang="en-US" altLang="zh-CN" sz="2800" dirty="0">
                <a:solidFill>
                  <a:srgbClr val="0000C4"/>
                </a:solidFill>
                <a:latin typeface="Arial Narrow" panose="020B0606020202030204" pitchFamily="34" charset="0"/>
              </a:rPr>
              <a:t>the best time to climb Mount Tai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C4"/>
                </a:solidFill>
                <a:latin typeface="Arial Narrow" panose="020B0606020202030204" pitchFamily="34" charset="0"/>
              </a:rPr>
              <a:t>	</a:t>
            </a:r>
            <a:r>
              <a:rPr lang="zh-CN" altLang="en-US" sz="2800" dirty="0">
                <a:solidFill>
                  <a:srgbClr val="0000C4"/>
                </a:solidFill>
                <a:latin typeface="Arial Narrow" panose="020B0606020202030204" pitchFamily="34" charset="0"/>
              </a:rPr>
              <a:t>决定乘火车		</a:t>
            </a:r>
            <a:r>
              <a:rPr lang="en-US" altLang="zh-CN" sz="2800" dirty="0">
                <a:solidFill>
                  <a:srgbClr val="0000C4"/>
                </a:solidFill>
                <a:latin typeface="Arial Narrow" panose="020B0606020202030204" pitchFamily="34" charset="0"/>
              </a:rPr>
              <a:t>decide to take the train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C4"/>
                </a:solidFill>
                <a:latin typeface="Arial Narrow" panose="020B0606020202030204" pitchFamily="34" charset="0"/>
              </a:rPr>
              <a:t>	</a:t>
            </a:r>
            <a:r>
              <a:rPr lang="zh-CN" altLang="en-US" sz="2800" dirty="0">
                <a:solidFill>
                  <a:srgbClr val="0000C4"/>
                </a:solidFill>
                <a:latin typeface="Arial Narrow" panose="020B0606020202030204" pitchFamily="34" charset="0"/>
              </a:rPr>
              <a:t>建议我们去筹钱	</a:t>
            </a:r>
            <a:r>
              <a:rPr lang="en-US" altLang="zh-CN" sz="2800" dirty="0">
                <a:solidFill>
                  <a:srgbClr val="0000C4"/>
                </a:solidFill>
                <a:latin typeface="Arial Narrow" panose="020B0606020202030204" pitchFamily="34" charset="0"/>
              </a:rPr>
              <a:t>advise us to raise money</a:t>
            </a:r>
          </a:p>
        </p:txBody>
      </p:sp>
      <p:grpSp>
        <p:nvGrpSpPr>
          <p:cNvPr id="43011" name="Group 3"/>
          <p:cNvGrpSpPr/>
          <p:nvPr/>
        </p:nvGrpSpPr>
        <p:grpSpPr bwMode="auto">
          <a:xfrm>
            <a:off x="2362200" y="339725"/>
            <a:ext cx="2438400" cy="650875"/>
            <a:chOff x="930" y="3294"/>
            <a:chExt cx="1460" cy="500"/>
          </a:xfrm>
        </p:grpSpPr>
        <p:sp>
          <p:nvSpPr>
            <p:cNvPr id="79876" name="AutoShape 4"/>
            <p:cNvSpPr>
              <a:spLocks noChangeArrowheads="1"/>
            </p:cNvSpPr>
            <p:nvPr/>
          </p:nvSpPr>
          <p:spPr bwMode="auto">
            <a:xfrm>
              <a:off x="930" y="3294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0099">
                    <a:gamma/>
                    <a:shade val="86275"/>
                    <a:invGamma/>
                  </a:srgbClr>
                </a:gs>
                <a:gs pos="100000">
                  <a:srgbClr val="CC0099"/>
                </a:gs>
              </a:gsLst>
              <a:lin ang="5400000" scaled="1"/>
            </a:gradFill>
            <a:ln w="9525" algn="ctr">
              <a:noFill/>
              <a:rou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79877" name="AutoShape 5"/>
            <p:cNvSpPr>
              <a:spLocks noChangeArrowheads="1"/>
            </p:cNvSpPr>
            <p:nvPr/>
          </p:nvSpPr>
          <p:spPr bwMode="auto">
            <a:xfrm>
              <a:off x="965" y="3316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3015" name="AutoShape 6"/>
            <p:cNvSpPr>
              <a:spLocks noChangeArrowheads="1"/>
            </p:cNvSpPr>
            <p:nvPr/>
          </p:nvSpPr>
          <p:spPr bwMode="auto">
            <a:xfrm>
              <a:off x="964" y="3317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>
                    <a:alpha val="60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43012" name="Rectangle 7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2362200" cy="563563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solidFill>
                  <a:srgbClr val="0000C4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92163"/>
          </a:xfrm>
          <a:noFill/>
        </p:spPr>
        <p:txBody>
          <a:bodyPr/>
          <a:lstStyle/>
          <a:p>
            <a:pPr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Review: Word competition</a:t>
            </a:r>
            <a:endParaRPr lang="en-US" altLang="zh-CN" sz="2800" dirty="0" smtClean="0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1143000" y="1570038"/>
            <a:ext cx="2286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3200" dirty="0" smtClean="0"/>
              <a:t>郊游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200" dirty="0" smtClean="0"/>
              <a:t>恰当的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200" dirty="0" smtClean="0"/>
              <a:t>价格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200" dirty="0" smtClean="0"/>
              <a:t>付费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200" dirty="0" smtClean="0"/>
              <a:t>冰箱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200" dirty="0" smtClean="0"/>
              <a:t>宾馆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200" dirty="0" smtClean="0"/>
              <a:t>标准</a:t>
            </a:r>
            <a:r>
              <a:rPr lang="en-US" altLang="zh-CN" sz="3200" dirty="0" smtClean="0"/>
              <a:t>(</a:t>
            </a:r>
            <a:r>
              <a:rPr lang="zh-CN" altLang="en-US" sz="3200" dirty="0" smtClean="0"/>
              <a:t>的</a:t>
            </a:r>
            <a:r>
              <a:rPr lang="en-US" altLang="zh-CN" sz="3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200" dirty="0" smtClean="0"/>
              <a:t>舒服的</a:t>
            </a: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23D7850-ECE9-4824-B8E4-58A46E495C11}" type="slidenum">
              <a:rPr lang="zh-CN" altLang="en-US"/>
              <a:t>2</a:t>
            </a:fld>
            <a:endParaRPr lang="zh-CN" altLang="en-US"/>
          </a:p>
        </p:txBody>
      </p:sp>
      <p:sp>
        <p:nvSpPr>
          <p:cNvPr id="38917" name="Rectangle 5"/>
          <p:cNvSpPr/>
          <p:nvPr/>
        </p:nvSpPr>
        <p:spPr bwMode="auto">
          <a:xfrm>
            <a:off x="4114800" y="1570038"/>
            <a:ext cx="4800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 dirty="0">
                <a:latin typeface="Calibri" panose="020F0502020204030204" pitchFamily="34" charset="0"/>
              </a:rPr>
              <a:t> field trip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 dirty="0">
                <a:latin typeface="Calibri" panose="020F0502020204030204" pitchFamily="34" charset="0"/>
              </a:rPr>
              <a:t> proper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 dirty="0">
                <a:latin typeface="Calibri" panose="020F0502020204030204" pitchFamily="34" charset="0"/>
              </a:rPr>
              <a:t> price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 dirty="0">
                <a:latin typeface="Calibri" panose="020F0502020204030204" pitchFamily="34" charset="0"/>
              </a:rPr>
              <a:t> pay (for)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 dirty="0">
                <a:latin typeface="Calibri" panose="020F0502020204030204" pitchFamily="34" charset="0"/>
              </a:rPr>
              <a:t> fridge =refrigerator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 dirty="0">
                <a:latin typeface="Calibri" panose="020F0502020204030204" pitchFamily="34" charset="0"/>
              </a:rPr>
              <a:t> hotel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 dirty="0">
                <a:latin typeface="Calibri" panose="020F0502020204030204" pitchFamily="34" charset="0"/>
              </a:rPr>
              <a:t> standard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 dirty="0">
                <a:latin typeface="Calibri" panose="020F0502020204030204" pitchFamily="34" charset="0"/>
              </a:rPr>
              <a:t> comfortable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9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2133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533400" indent="-533400"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0000C4"/>
                </a:solidFill>
              </a:rPr>
              <a:t>Discuss with your classmates and think about more ways of raising money and write them down. </a:t>
            </a:r>
            <a:endParaRPr lang="en-US" altLang="zh-CN" sz="2800" dirty="0" smtClean="0"/>
          </a:p>
        </p:txBody>
      </p:sp>
      <p:grpSp>
        <p:nvGrpSpPr>
          <p:cNvPr id="44035" name="Group 4"/>
          <p:cNvGrpSpPr/>
          <p:nvPr/>
        </p:nvGrpSpPr>
        <p:grpSpPr bwMode="auto">
          <a:xfrm>
            <a:off x="2286000" y="381000"/>
            <a:ext cx="2438400" cy="650875"/>
            <a:chOff x="930" y="3294"/>
            <a:chExt cx="1460" cy="500"/>
          </a:xfrm>
        </p:grpSpPr>
        <p:sp>
          <p:nvSpPr>
            <p:cNvPr id="88069" name="AutoShape 5"/>
            <p:cNvSpPr>
              <a:spLocks noChangeArrowheads="1"/>
            </p:cNvSpPr>
            <p:nvPr/>
          </p:nvSpPr>
          <p:spPr bwMode="auto">
            <a:xfrm>
              <a:off x="930" y="3294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0099">
                    <a:gamma/>
                    <a:shade val="86275"/>
                    <a:invGamma/>
                  </a:srgbClr>
                </a:gs>
                <a:gs pos="100000">
                  <a:srgbClr val="CC0099"/>
                </a:gs>
              </a:gsLst>
              <a:lin ang="5400000" scaled="1"/>
            </a:gradFill>
            <a:ln w="9525" algn="ctr">
              <a:noFill/>
              <a:rou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88070" name="AutoShape 6"/>
            <p:cNvSpPr>
              <a:spLocks noChangeArrowheads="1"/>
            </p:cNvSpPr>
            <p:nvPr/>
          </p:nvSpPr>
          <p:spPr bwMode="auto">
            <a:xfrm>
              <a:off x="965" y="3316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4039" name="AutoShape 7"/>
            <p:cNvSpPr>
              <a:spLocks noChangeArrowheads="1"/>
            </p:cNvSpPr>
            <p:nvPr/>
          </p:nvSpPr>
          <p:spPr bwMode="auto">
            <a:xfrm>
              <a:off x="964" y="3317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>
                    <a:alpha val="60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44036" name="Rectangle 8"/>
          <p:cNvSpPr>
            <a:spLocks noChangeArrowheads="1"/>
          </p:cNvSpPr>
          <p:nvPr/>
        </p:nvSpPr>
        <p:spPr bwMode="white">
          <a:xfrm>
            <a:off x="2362200" y="457200"/>
            <a:ext cx="2362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solidFill>
                  <a:srgbClr val="0000C4"/>
                </a:solidFill>
                <a:latin typeface="Verdana" panose="020B0604030504040204" pitchFamily="34" charset="0"/>
              </a:rPr>
              <a:t>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1981200"/>
            <a:ext cx="83820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533400" indent="-533400" eaLnBrk="1" hangingPunct="1">
              <a:lnSpc>
                <a:spcPct val="125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800" dirty="0" smtClean="0">
                <a:solidFill>
                  <a:srgbClr val="0000C4"/>
                </a:solidFill>
                <a:latin typeface="Times New Roman" panose="02020603050405020304" pitchFamily="18" charset="0"/>
              </a:rPr>
              <a:t>Review the key points in Section A - C. </a:t>
            </a:r>
          </a:p>
          <a:p>
            <a:pPr marL="533400" indent="-533400" eaLnBrk="1" hangingPunct="1">
              <a:lnSpc>
                <a:spcPct val="125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800" dirty="0" smtClean="0">
                <a:solidFill>
                  <a:srgbClr val="0000C4"/>
                </a:solidFill>
                <a:latin typeface="Times New Roman" panose="02020603050405020304" pitchFamily="18" charset="0"/>
              </a:rPr>
              <a:t>Collect more verbs with the structure “v. + to do </a:t>
            </a:r>
            <a:r>
              <a:rPr lang="en-US" altLang="zh-CN" sz="2800" dirty="0" err="1" smtClean="0">
                <a:solidFill>
                  <a:srgbClr val="0000C4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800" dirty="0" smtClean="0">
                <a:solidFill>
                  <a:srgbClr val="0000C4"/>
                </a:solidFill>
                <a:latin typeface="Times New Roman" panose="02020603050405020304" pitchFamily="18" charset="0"/>
              </a:rPr>
              <a:t>. ” and “v. + sb. + to do </a:t>
            </a:r>
            <a:r>
              <a:rPr lang="en-US" altLang="zh-CN" sz="2800" dirty="0" err="1" smtClean="0">
                <a:solidFill>
                  <a:srgbClr val="0000C4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800" dirty="0" smtClean="0">
                <a:solidFill>
                  <a:srgbClr val="0000C4"/>
                </a:solidFill>
                <a:latin typeface="Times New Roman" panose="02020603050405020304" pitchFamily="18" charset="0"/>
              </a:rPr>
              <a:t>. ”</a:t>
            </a:r>
          </a:p>
          <a:p>
            <a:pPr marL="533400" indent="-533400" eaLnBrk="1" hangingPunct="1">
              <a:lnSpc>
                <a:spcPct val="125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800" dirty="0" smtClean="0">
                <a:solidFill>
                  <a:srgbClr val="0000C4"/>
                </a:solidFill>
                <a:latin typeface="Times New Roman" panose="02020603050405020304" pitchFamily="18" charset="0"/>
              </a:rPr>
              <a:t>Preview Section D.  </a:t>
            </a:r>
          </a:p>
        </p:txBody>
      </p:sp>
      <p:grpSp>
        <p:nvGrpSpPr>
          <p:cNvPr id="45059" name="Group 5"/>
          <p:cNvGrpSpPr/>
          <p:nvPr/>
        </p:nvGrpSpPr>
        <p:grpSpPr bwMode="auto">
          <a:xfrm>
            <a:off x="2133600" y="228600"/>
            <a:ext cx="2438400" cy="650875"/>
            <a:chOff x="930" y="3294"/>
            <a:chExt cx="1460" cy="500"/>
          </a:xfrm>
        </p:grpSpPr>
        <p:sp>
          <p:nvSpPr>
            <p:cNvPr id="87046" name="AutoShape 6"/>
            <p:cNvSpPr>
              <a:spLocks noChangeArrowheads="1"/>
            </p:cNvSpPr>
            <p:nvPr/>
          </p:nvSpPr>
          <p:spPr bwMode="auto">
            <a:xfrm>
              <a:off x="930" y="3294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0099">
                    <a:gamma/>
                    <a:shade val="86275"/>
                    <a:invGamma/>
                  </a:srgbClr>
                </a:gs>
                <a:gs pos="100000">
                  <a:srgbClr val="CC0099"/>
                </a:gs>
              </a:gsLst>
              <a:lin ang="5400000" scaled="1"/>
            </a:gradFill>
            <a:ln w="9525" algn="ctr">
              <a:noFill/>
              <a:rou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87047" name="AutoShape 7"/>
            <p:cNvSpPr>
              <a:spLocks noChangeArrowheads="1"/>
            </p:cNvSpPr>
            <p:nvPr/>
          </p:nvSpPr>
          <p:spPr bwMode="auto">
            <a:xfrm>
              <a:off x="965" y="3316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5063" name="AutoShape 8"/>
            <p:cNvSpPr>
              <a:spLocks noChangeArrowheads="1"/>
            </p:cNvSpPr>
            <p:nvPr/>
          </p:nvSpPr>
          <p:spPr bwMode="auto">
            <a:xfrm>
              <a:off x="964" y="3317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>
                    <a:alpha val="60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45060" name="Rectangle 9"/>
          <p:cNvSpPr>
            <a:spLocks noChangeArrowheads="1"/>
          </p:cNvSpPr>
          <p:nvPr/>
        </p:nvSpPr>
        <p:spPr bwMode="white">
          <a:xfrm>
            <a:off x="2209800" y="304800"/>
            <a:ext cx="2362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solidFill>
                  <a:srgbClr val="0000C4"/>
                </a:solidFill>
                <a:latin typeface="Verdana" panose="020B0604030504040204" pitchFamily="34" charset="0"/>
              </a:rPr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C0447EA-A1BF-4A00-B9DD-F83E5A7058D2}" type="slidenum">
              <a:rPr lang="en-US" altLang="zh-CN" smtClean="0"/>
              <a:t>22</a:t>
            </a:fld>
            <a:endParaRPr lang="en-US" altLang="zh-CN" smtClean="0"/>
          </a:p>
        </p:txBody>
      </p:sp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762000" y="762000"/>
            <a:ext cx="4495800" cy="2057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GungsuhChe"/>
                <a:ea typeface="GungsuhChe"/>
              </a:rPr>
              <a:t>The end. </a:t>
            </a:r>
          </a:p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GungsuhChe"/>
                <a:ea typeface="GungsuhChe"/>
              </a:rPr>
              <a:t>    Thanks!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GungsuhChe"/>
              <a:ea typeface="GungsuhCh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57083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42" y="27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792163"/>
          </a:xfrm>
          <a:noFill/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</a:rPr>
              <a:t>Review: Word competition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63490" name="Rectangle 2"/>
          <p:cNvSpPr>
            <a:spLocks noGrp="1"/>
          </p:cNvSpPr>
          <p:nvPr>
            <p:ph idx="1"/>
          </p:nvPr>
        </p:nvSpPr>
        <p:spPr>
          <a:xfrm>
            <a:off x="685800" y="1600200"/>
            <a:ext cx="3352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CN" sz="2900" dirty="0" smtClean="0"/>
              <a:t> </a:t>
            </a:r>
            <a:r>
              <a:rPr lang="zh-CN" altLang="en-US" sz="2900" dirty="0" smtClean="0"/>
              <a:t>单个的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zh-CN" altLang="en-US" sz="2900" dirty="0" smtClean="0"/>
              <a:t> 条件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zh-CN" altLang="en-US" sz="2900" dirty="0" smtClean="0"/>
              <a:t> 总的，全部的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zh-CN" altLang="en-US" sz="2900" dirty="0" smtClean="0"/>
              <a:t> </a:t>
            </a:r>
            <a:r>
              <a:rPr lang="en-US" altLang="zh-CN" sz="2900" dirty="0" smtClean="0"/>
              <a:t>sleeper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CN" sz="2900" dirty="0" smtClean="0"/>
              <a:t> suitable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CN" sz="2900" dirty="0" smtClean="0"/>
              <a:t> air conditioning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CN" sz="2900" dirty="0" smtClean="0"/>
              <a:t> partner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CN" sz="2900" dirty="0" smtClean="0"/>
              <a:t> mount</a:t>
            </a: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AC88C8-2118-483E-8F3A-8813F6291086}" type="slidenum">
              <a:rPr lang="zh-CN" altLang="en-US"/>
              <a:t>3</a:t>
            </a:fld>
            <a:endParaRPr lang="zh-CN" altLang="en-US"/>
          </a:p>
        </p:txBody>
      </p:sp>
      <p:sp>
        <p:nvSpPr>
          <p:cNvPr id="63492" name="Rectangle 4"/>
          <p:cNvSpPr/>
          <p:nvPr/>
        </p:nvSpPr>
        <p:spPr bwMode="auto">
          <a:xfrm>
            <a:off x="4267200" y="1570038"/>
            <a:ext cx="396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>
                <a:latin typeface="Calibri" panose="020F0502020204030204" pitchFamily="34" charset="0"/>
              </a:rPr>
              <a:t> single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>
                <a:latin typeface="Calibri" panose="020F0502020204030204" pitchFamily="34" charset="0"/>
              </a:rPr>
              <a:t> condition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>
                <a:latin typeface="Calibri" panose="020F0502020204030204" pitchFamily="34" charset="0"/>
              </a:rPr>
              <a:t> total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en-US" altLang="zh-CN" sz="3200">
                <a:latin typeface="Calibri" panose="020F0502020204030204" pitchFamily="34" charset="0"/>
              </a:rPr>
              <a:t> </a:t>
            </a:r>
            <a:r>
              <a:rPr lang="zh-CN" altLang="en-US" sz="3200">
                <a:latin typeface="Calibri" panose="020F0502020204030204" pitchFamily="34" charset="0"/>
              </a:rPr>
              <a:t>卧铺列车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zh-CN" altLang="en-US" sz="3200">
                <a:latin typeface="Calibri" panose="020F0502020204030204" pitchFamily="34" charset="0"/>
              </a:rPr>
              <a:t> 合适的，适宜的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zh-CN" altLang="en-US" sz="3200">
                <a:latin typeface="Calibri" panose="020F0502020204030204" pitchFamily="34" charset="0"/>
              </a:rPr>
              <a:t> 空调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zh-CN" altLang="en-US" sz="3200">
                <a:latin typeface="Calibri" panose="020F0502020204030204" pitchFamily="34" charset="0"/>
              </a:rPr>
              <a:t> 伙伴，搭档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Arial Narrow" panose="020B0606020202030204" pitchFamily="34" charset="0"/>
              <a:buChar char="☺"/>
            </a:pPr>
            <a:r>
              <a:rPr lang="zh-CN" altLang="en-US" sz="3200">
                <a:latin typeface="Calibri" panose="020F0502020204030204" pitchFamily="34" charset="0"/>
              </a:rPr>
              <a:t> 山峰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</a:rPr>
              <a:t>Review: Sentences competition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4953000"/>
          </a:xfrm>
        </p:spPr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/>
              <a:t>1.  </a:t>
            </a:r>
            <a:r>
              <a:rPr lang="zh-CN" altLang="en-US" sz="2800" dirty="0" smtClean="0"/>
              <a:t>一张电影票的费用是</a:t>
            </a:r>
            <a:r>
              <a:rPr lang="en-US" altLang="zh-CN" sz="2800" dirty="0" smtClean="0"/>
              <a:t>58</a:t>
            </a:r>
            <a:r>
              <a:rPr lang="zh-CN" altLang="en-US" sz="2800" dirty="0" smtClean="0"/>
              <a:t>元，我们花</a:t>
            </a:r>
            <a:r>
              <a:rPr lang="en-US" altLang="zh-CN" sz="2800" dirty="0" smtClean="0"/>
              <a:t>116</a:t>
            </a:r>
            <a:r>
              <a:rPr lang="zh-CN" altLang="en-US" sz="2800" dirty="0" smtClean="0"/>
              <a:t>元买了两张。</a:t>
            </a:r>
            <a:r>
              <a:rPr lang="en-US" altLang="zh-CN" sz="2800" dirty="0" smtClean="0"/>
              <a:t>(cost, pay)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A ticket to the movie  costs ¥58, and we paid 116 for two.</a:t>
            </a:r>
            <a:r>
              <a:rPr lang="en-US" altLang="zh-CN" sz="2800" dirty="0" smtClean="0">
                <a:latin typeface="Arial Narrow" panose="020B0606020202030204" pitchFamily="34" charset="0"/>
              </a:rPr>
              <a:t> 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Arial Narrow" panose="020B0606020202030204" pitchFamily="34" charset="0"/>
              </a:rPr>
              <a:t>2.  </a:t>
            </a:r>
            <a:r>
              <a:rPr lang="zh-CN" altLang="en-US" sz="2800" dirty="0" smtClean="0">
                <a:latin typeface="Arial Narrow" panose="020B0606020202030204" pitchFamily="34" charset="0"/>
              </a:rPr>
              <a:t>他们有</a:t>
            </a:r>
            <a:r>
              <a:rPr lang="en-US" altLang="zh-CN" sz="2800" dirty="0" smtClean="0">
                <a:latin typeface="Arial Narrow" panose="020B0606020202030204" pitchFamily="34" charset="0"/>
              </a:rPr>
              <a:t>98</a:t>
            </a:r>
            <a:r>
              <a:rPr lang="zh-CN" altLang="en-US" sz="2800" dirty="0" smtClean="0">
                <a:latin typeface="Arial Narrow" panose="020B0606020202030204" pitchFamily="34" charset="0"/>
              </a:rPr>
              <a:t>元的贵宾</a:t>
            </a:r>
            <a:r>
              <a:rPr lang="en-US" altLang="zh-CN" sz="2800" dirty="0" smtClean="0">
                <a:latin typeface="Arial Narrow" panose="020B0606020202030204" pitchFamily="34" charset="0"/>
              </a:rPr>
              <a:t>(VIP)</a:t>
            </a:r>
            <a:r>
              <a:rPr lang="zh-CN" altLang="en-US" sz="2800" dirty="0" smtClean="0">
                <a:latin typeface="Arial Narrow" panose="020B0606020202030204" pitchFamily="34" charset="0"/>
              </a:rPr>
              <a:t>票。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Arial Narrow" panose="020B0606020202030204" pitchFamily="34" charset="0"/>
              </a:rPr>
              <a:t>	</a:t>
            </a:r>
            <a:r>
              <a:rPr lang="en-US" altLang="zh-CN" sz="28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They have tickets at ¥98 for the VIP.</a:t>
            </a:r>
            <a:r>
              <a:rPr lang="en-US" altLang="zh-CN" sz="2800" dirty="0" smtClean="0">
                <a:solidFill>
                  <a:srgbClr val="0000CC"/>
                </a:solidFill>
              </a:rPr>
              <a:t>  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Arial Narrow" panose="020B0606020202030204" pitchFamily="34" charset="0"/>
              </a:rPr>
              <a:t>3.  </a:t>
            </a:r>
            <a:r>
              <a:rPr lang="zh-CN" altLang="en-US" sz="2800" dirty="0" smtClean="0">
                <a:latin typeface="Arial Narrow" panose="020B0606020202030204" pitchFamily="34" charset="0"/>
              </a:rPr>
              <a:t>我要预定一间双人的标准房间。</a:t>
            </a:r>
            <a:r>
              <a:rPr lang="en-US" altLang="zh-CN" sz="2800" dirty="0" smtClean="0">
                <a:latin typeface="Arial Narrow" panose="020B0606020202030204" pitchFamily="34" charset="0"/>
              </a:rPr>
              <a:t>(book)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Arial Narrow" panose="020B0606020202030204" pitchFamily="34" charset="0"/>
              </a:rPr>
              <a:t>	</a:t>
            </a:r>
            <a:r>
              <a:rPr lang="en-US" altLang="zh-CN" sz="28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I want to book a standard room with two single beds.</a:t>
            </a:r>
            <a:r>
              <a:rPr lang="en-US" altLang="zh-CN" sz="2800" dirty="0" smtClean="0">
                <a:solidFill>
                  <a:srgbClr val="0000CC"/>
                </a:solidFill>
              </a:rPr>
              <a:t> 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/>
              <a:t>4. </a:t>
            </a:r>
            <a:r>
              <a:rPr lang="zh-CN" altLang="en-US" sz="2800" dirty="0" smtClean="0">
                <a:latin typeface="Arial Narrow" panose="020B0606020202030204" pitchFamily="34" charset="0"/>
              </a:rPr>
              <a:t>房间里的空调让他觉得很舒服。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Arial Narrow" panose="020B0606020202030204" pitchFamily="34" charset="0"/>
              </a:rPr>
              <a:t>	</a:t>
            </a:r>
            <a:r>
              <a:rPr lang="en-US" altLang="zh-CN" sz="28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The air conditioning in the room made him feel comfortable.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8FADBA-508F-4408-A02E-240CA7C1DF1A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10400" y="594677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21D037D-05DE-414E-80C1-40D519C3D35F}" type="slidenum">
              <a:rPr lang="zh-CN" altLang="en-US"/>
              <a:t>5</a:t>
            </a:fld>
            <a:endParaRPr lang="zh-CN" alt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66688" y="762000"/>
            <a:ext cx="8748712" cy="5568950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r>
              <a:rPr lang="en-US" altLang="zh-CN" sz="2400" dirty="0">
                <a:solidFill>
                  <a:srgbClr val="0099FF"/>
                </a:solidFill>
                <a:latin typeface="Arial Narrow" panose="020B0606020202030204" pitchFamily="34" charset="0"/>
              </a:rPr>
              <a:t>A:</a:t>
            </a:r>
            <a:r>
              <a:rPr lang="en-US" altLang="zh-CN" sz="2400" dirty="0">
                <a:latin typeface="Arial Narrow" panose="020B0606020202030204" pitchFamily="34" charset="0"/>
              </a:rPr>
              <a:t> Hello, Fuzhou Railway Station. ____________________</a:t>
            </a:r>
          </a:p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r>
              <a:rPr lang="en-US" altLang="zh-CN" sz="2400" dirty="0">
                <a:solidFill>
                  <a:srgbClr val="0099FF"/>
                </a:solidFill>
                <a:latin typeface="Arial Narrow" panose="020B0606020202030204" pitchFamily="34" charset="0"/>
              </a:rPr>
              <a:t>B:</a:t>
            </a:r>
            <a:r>
              <a:rPr lang="en-US" altLang="zh-CN" sz="2400" dirty="0">
                <a:latin typeface="Arial Narrow" panose="020B0606020202030204" pitchFamily="34" charset="0"/>
              </a:rPr>
              <a:t> I’d like to ______ ______ ______ to Mount Huang. </a:t>
            </a:r>
          </a:p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r>
              <a:rPr lang="en-US" altLang="zh-CN" sz="2400" dirty="0">
                <a:solidFill>
                  <a:srgbClr val="0099FF"/>
                </a:solidFill>
                <a:latin typeface="Arial Narrow" panose="020B0606020202030204" pitchFamily="34" charset="0"/>
              </a:rPr>
              <a:t>A:</a:t>
            </a:r>
            <a:r>
              <a:rPr lang="en-US" altLang="zh-CN" sz="2400" dirty="0">
                <a:latin typeface="Arial Narrow" panose="020B0606020202030204" pitchFamily="34" charset="0"/>
              </a:rPr>
              <a:t> OK. The train leaves at 10:00 p. m. and _______ _____ Mount Huang 	Railway Station at 11:00 a. m. </a:t>
            </a:r>
          </a:p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r>
              <a:rPr lang="en-US" altLang="zh-CN" sz="2400" dirty="0">
                <a:solidFill>
                  <a:srgbClr val="0099FF"/>
                </a:solidFill>
                <a:latin typeface="Arial Narrow" panose="020B0606020202030204" pitchFamily="34" charset="0"/>
              </a:rPr>
              <a:t>B:</a:t>
            </a:r>
            <a:r>
              <a:rPr lang="en-US" altLang="zh-CN" sz="2400" dirty="0">
                <a:latin typeface="Arial Narrow" panose="020B0606020202030204" pitchFamily="34" charset="0"/>
              </a:rPr>
              <a:t> All right. What about the _______?</a:t>
            </a:r>
          </a:p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r>
              <a:rPr lang="en-US" altLang="zh-CN" sz="2400" dirty="0">
                <a:solidFill>
                  <a:srgbClr val="0099FF"/>
                </a:solidFill>
                <a:latin typeface="Arial Narrow" panose="020B0606020202030204" pitchFamily="34" charset="0"/>
              </a:rPr>
              <a:t>A:</a:t>
            </a:r>
            <a:r>
              <a:rPr lang="en-US" altLang="zh-CN" sz="2400" dirty="0">
                <a:latin typeface="Arial Narrow" panose="020B0606020202030204" pitchFamily="34" charset="0"/>
              </a:rPr>
              <a:t> We have tickets _______ ¥ 360 for the soft sleeper and ¥240 for the 	hard sleeper. _______ _______ do you want?</a:t>
            </a:r>
          </a:p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r>
              <a:rPr lang="en-US" altLang="zh-CN" sz="2400" dirty="0">
                <a:solidFill>
                  <a:srgbClr val="0099FF"/>
                </a:solidFill>
                <a:latin typeface="Arial Narrow" panose="020B0606020202030204" pitchFamily="34" charset="0"/>
              </a:rPr>
              <a:t>B:</a:t>
            </a:r>
            <a:r>
              <a:rPr lang="en-US" altLang="zh-CN" sz="2400" dirty="0">
                <a:latin typeface="Arial Narrow" panose="020B0606020202030204" pitchFamily="34" charset="0"/>
              </a:rPr>
              <a:t> I’d like 8 tickets _____ the hard sleeper.</a:t>
            </a:r>
          </a:p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r>
              <a:rPr lang="en-US" altLang="zh-CN" sz="2400" dirty="0">
                <a:solidFill>
                  <a:srgbClr val="0099FF"/>
                </a:solidFill>
                <a:latin typeface="Arial Narrow" panose="020B0606020202030204" pitchFamily="34" charset="0"/>
              </a:rPr>
              <a:t>A:</a:t>
            </a:r>
            <a:r>
              <a:rPr lang="en-US" altLang="zh-CN" sz="2400" dirty="0">
                <a:latin typeface="Arial Narrow" panose="020B0606020202030204" pitchFamily="34" charset="0"/>
              </a:rPr>
              <a:t> Eight hard sleeper tickets. OK. Please ______ _____ the tickets before 	18:00. And ______ ______ ______ your name, please?</a:t>
            </a:r>
          </a:p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r>
              <a:rPr lang="en-US" altLang="zh-CN" sz="2400" dirty="0">
                <a:solidFill>
                  <a:srgbClr val="0099FF"/>
                </a:solidFill>
                <a:latin typeface="Arial Narrow" panose="020B0606020202030204" pitchFamily="34" charset="0"/>
              </a:rPr>
              <a:t>B:</a:t>
            </a:r>
            <a:r>
              <a:rPr lang="en-US" altLang="zh-CN" sz="2400" dirty="0">
                <a:latin typeface="Arial Narrow" panose="020B0606020202030204" pitchFamily="34" charset="0"/>
              </a:rPr>
              <a:t> Sure. My name is Cheng Tao. </a:t>
            </a:r>
          </a:p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r>
              <a:rPr lang="en-US" altLang="zh-CN" sz="2400" dirty="0">
                <a:solidFill>
                  <a:srgbClr val="0099FF"/>
                </a:solidFill>
                <a:latin typeface="Arial Narrow" panose="020B0606020202030204" pitchFamily="34" charset="0"/>
              </a:rPr>
              <a:t>A:</a:t>
            </a:r>
            <a:r>
              <a:rPr lang="en-US" altLang="zh-CN" sz="2400" dirty="0">
                <a:latin typeface="Arial Narrow" panose="020B0606020202030204" pitchFamily="34" charset="0"/>
              </a:rPr>
              <a:t> And your ________ _________?</a:t>
            </a:r>
          </a:p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r>
              <a:rPr lang="en-US" altLang="zh-CN" sz="2400" dirty="0">
                <a:solidFill>
                  <a:srgbClr val="0099FF"/>
                </a:solidFill>
                <a:latin typeface="Arial Narrow" panose="020B0606020202030204" pitchFamily="34" charset="0"/>
              </a:rPr>
              <a:t>B:</a:t>
            </a:r>
            <a:r>
              <a:rPr lang="en-US" altLang="zh-CN" sz="2400" dirty="0">
                <a:latin typeface="Arial Narrow" panose="020B0606020202030204" pitchFamily="34" charset="0"/>
              </a:rPr>
              <a:t> It’s 13563856358. Thanks. </a:t>
            </a:r>
          </a:p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r>
              <a:rPr lang="en-US" altLang="zh-CN" sz="2400" dirty="0">
                <a:solidFill>
                  <a:srgbClr val="0099FF"/>
                </a:solidFill>
                <a:latin typeface="Arial Narrow" panose="020B0606020202030204" pitchFamily="34" charset="0"/>
              </a:rPr>
              <a:t>A:</a:t>
            </a:r>
            <a:r>
              <a:rPr lang="en-US" altLang="zh-CN" sz="2400" dirty="0">
                <a:latin typeface="Arial Narrow" panose="020B0606020202030204" pitchFamily="34" charset="0"/>
              </a:rPr>
              <a:t> It’s my pleasure. </a:t>
            </a:r>
          </a:p>
          <a:p>
            <a:pPr indent="200025">
              <a:tabLst>
                <a:tab pos="434975" algn="l"/>
                <a:tab pos="1617345" algn="l"/>
                <a:tab pos="4229100" algn="l"/>
              </a:tabLst>
            </a:pPr>
            <a:endParaRPr lang="en-US" altLang="zh-CN" sz="2400" dirty="0">
              <a:latin typeface="Arial Narrow" panose="020B0606020202030204" pitchFamily="34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191000" y="768350"/>
            <a:ext cx="324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What can I do for you?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828800" y="1149350"/>
            <a:ext cx="262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book some tickets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5105400" y="1454150"/>
            <a:ext cx="160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arrives   at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3657600" y="221615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price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2819400" y="259715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at</a:t>
            </a: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2362200" y="2978150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Which     kind</a:t>
            </a: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2667000" y="328295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for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5334000" y="366395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pay   for </a:t>
            </a: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2133600" y="4044950"/>
            <a:ext cx="226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may 	I    have </a:t>
            </a:r>
          </a:p>
        </p:txBody>
      </p:sp>
      <p:sp>
        <p:nvSpPr>
          <p:cNvPr id="28685" name="WordArt 13"/>
          <p:cNvSpPr>
            <a:spLocks noChangeArrowheads="1" noChangeShapeType="1" noTextEdit="1"/>
          </p:cNvSpPr>
          <p:nvPr/>
        </p:nvSpPr>
        <p:spPr bwMode="auto">
          <a:xfrm>
            <a:off x="3962400" y="5264150"/>
            <a:ext cx="49530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solidFill>
                  <a:schemeClr val="hlink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Complete and act out the dialog.</a:t>
            </a:r>
            <a:endParaRPr lang="zh-CN" altLang="en-US" sz="3600" kern="10" dirty="0">
              <a:solidFill>
                <a:schemeClr val="hlink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1981200" y="4730750"/>
            <a:ext cx="2236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phone number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4" grpId="0"/>
      <p:bldP spid="83975" grpId="0"/>
      <p:bldP spid="83976" grpId="0"/>
      <p:bldP spid="83977" grpId="0"/>
      <p:bldP spid="83978" grpId="0"/>
      <p:bldP spid="83979" grpId="0"/>
      <p:bldP spid="83980" grpId="0"/>
      <p:bldP spid="839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63550"/>
            <a:ext cx="8207375" cy="574675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</a:rPr>
              <a:t>Ask and answer:</a:t>
            </a:r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406D99-34E1-44C8-AAA1-B1E54371AA36}" type="slidenum">
              <a:rPr lang="zh-CN" altLang="en-US"/>
              <a:t>6</a:t>
            </a:fld>
            <a:endParaRPr lang="en-US" altLang="zh-CN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33400" y="5486400"/>
            <a:ext cx="3124200" cy="457200"/>
          </a:xfrm>
          <a:prstGeom prst="rect">
            <a:avLst/>
          </a:prstGeom>
          <a:solidFill>
            <a:srgbClr val="FFFF99">
              <a:alpha val="8392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train tickets: </a:t>
            </a:r>
            <a:r>
              <a:rPr lang="en-US" altLang="zh-CN" sz="2400">
                <a:solidFill>
                  <a:srgbClr val="FF0000"/>
                </a:solidFill>
              </a:rPr>
              <a:t>¥145×2</a:t>
            </a:r>
            <a:r>
              <a:rPr lang="en-US" altLang="zh-CN" sz="2400"/>
              <a:t> 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3676650" y="54864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533400" y="6096000"/>
            <a:ext cx="2032000" cy="457200"/>
          </a:xfrm>
          <a:prstGeom prst="rect">
            <a:avLst/>
          </a:prstGeom>
          <a:solidFill>
            <a:srgbClr val="FFFF99">
              <a:alpha val="8392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room: </a:t>
            </a:r>
            <a:r>
              <a:rPr lang="en-US" altLang="zh-CN" sz="2400">
                <a:solidFill>
                  <a:srgbClr val="FF0000"/>
                </a:solidFill>
              </a:rPr>
              <a:t>¥50×2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4135438" y="5486400"/>
            <a:ext cx="3503612" cy="457200"/>
          </a:xfrm>
          <a:prstGeom prst="rect">
            <a:avLst/>
          </a:prstGeom>
          <a:solidFill>
            <a:srgbClr val="FFFF99">
              <a:alpha val="8392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tickets to Mount Tai:</a:t>
            </a:r>
            <a:r>
              <a:rPr lang="en-US" altLang="zh-CN" sz="2400">
                <a:solidFill>
                  <a:srgbClr val="FF0000"/>
                </a:solidFill>
              </a:rPr>
              <a:t> ¥60</a:t>
            </a: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3048000" y="6096000"/>
            <a:ext cx="3827463" cy="457200"/>
          </a:xfrm>
          <a:prstGeom prst="rect">
            <a:avLst/>
          </a:prstGeom>
          <a:solidFill>
            <a:srgbClr val="FFFF99">
              <a:alpha val="8392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food, drink &amp; photos: </a:t>
            </a:r>
            <a:r>
              <a:rPr lang="en-US" altLang="zh-CN" sz="2400">
                <a:solidFill>
                  <a:srgbClr val="FF0000"/>
                </a:solidFill>
              </a:rPr>
              <a:t>¥ 100</a:t>
            </a: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6934200" y="6096000"/>
            <a:ext cx="1125538" cy="457200"/>
          </a:xfrm>
          <a:prstGeom prst="rect">
            <a:avLst/>
          </a:prstGeom>
          <a:solidFill>
            <a:srgbClr val="FFFF99">
              <a:alpha val="8392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= </a:t>
            </a:r>
            <a:r>
              <a:rPr lang="en-US" altLang="zh-CN" sz="2400">
                <a:solidFill>
                  <a:srgbClr val="FF0000"/>
                </a:solidFill>
              </a:rPr>
              <a:t>¥550</a:t>
            </a: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7562850" y="54864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2667000" y="60960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76200" y="1066800"/>
            <a:ext cx="87630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buClr>
                <a:srgbClr val="FF0000"/>
              </a:buClr>
              <a:buFont typeface="Arial" panose="020B0604020202020204" pitchFamily="34" charset="0"/>
              <a:buChar char="☼"/>
            </a:pPr>
            <a:r>
              <a:rPr lang="en-US" altLang="zh-CN" sz="3200" dirty="0">
                <a:latin typeface="Arial Narrow" panose="020B0606020202030204" pitchFamily="34" charset="0"/>
                <a:sym typeface="Times New Roman" panose="02020603050405020304" pitchFamily="18" charset="0"/>
              </a:rPr>
              <a:t>  What’s the price of the hard sleeper to Mount Tai?</a:t>
            </a:r>
          </a:p>
          <a:p>
            <a:pPr eaLnBrk="1" hangingPunct="1">
              <a:lnSpc>
                <a:spcPct val="125000"/>
              </a:lnSpc>
              <a:buClr>
                <a:srgbClr val="FF0000"/>
              </a:buClr>
              <a:buFont typeface="Arial" panose="020B0604020202020204" pitchFamily="34" charset="0"/>
              <a:buNone/>
            </a:pPr>
            <a:endParaRPr lang="en-US" altLang="zh-CN" sz="3200" dirty="0">
              <a:latin typeface="Arial Narrow" panose="020B0606020202030204" pitchFamily="34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25000"/>
              </a:lnSpc>
              <a:buClr>
                <a:srgbClr val="FF0000"/>
              </a:buClr>
              <a:buFont typeface="Arial" panose="020B0604020202020204" pitchFamily="34" charset="0"/>
              <a:buChar char="☼"/>
            </a:pPr>
            <a:r>
              <a:rPr lang="en-US" altLang="zh-CN" sz="3200" dirty="0">
                <a:latin typeface="Arial Narrow" panose="020B0606020202030204" pitchFamily="34" charset="0"/>
                <a:sym typeface="Times New Roman" panose="02020603050405020304" pitchFamily="18" charset="0"/>
              </a:rPr>
              <a:t>  What does a standard room with two single beds cost?</a:t>
            </a:r>
          </a:p>
          <a:p>
            <a:pPr eaLnBrk="1" hangingPunct="1">
              <a:lnSpc>
                <a:spcPct val="125000"/>
              </a:lnSpc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US" altLang="zh-CN" sz="3200" dirty="0">
                <a:latin typeface="Arial Narrow" panose="020B0606020202030204" pitchFamily="34" charset="0"/>
                <a:sym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25000"/>
              </a:lnSpc>
              <a:buClr>
                <a:srgbClr val="FF0000"/>
              </a:buClr>
              <a:buFont typeface="Arial" panose="020B0604020202020204" pitchFamily="34" charset="0"/>
              <a:buChar char="☼"/>
            </a:pPr>
            <a:r>
              <a:rPr lang="en-US" altLang="zh-CN" sz="3200" dirty="0">
                <a:latin typeface="Arial Narrow" panose="020B0606020202030204" pitchFamily="34" charset="0"/>
                <a:sym typeface="Times New Roman" panose="02020603050405020304" pitchFamily="18" charset="0"/>
              </a:rPr>
              <a:t>  How long are they going to stay in the hotel? </a:t>
            </a:r>
          </a:p>
          <a:p>
            <a:pPr eaLnBrk="1" hangingPunct="1">
              <a:lnSpc>
                <a:spcPct val="125000"/>
              </a:lnSpc>
              <a:buClr>
                <a:srgbClr val="FF0000"/>
              </a:buClr>
              <a:buFont typeface="Arial" panose="020B0604020202020204" pitchFamily="34" charset="0"/>
              <a:buNone/>
            </a:pPr>
            <a:endParaRPr lang="en-US" altLang="zh-CN" sz="3200" dirty="0">
              <a:latin typeface="Arial Narrow" panose="020B0606020202030204" pitchFamily="34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25000"/>
              </a:lnSpc>
              <a:buClr>
                <a:srgbClr val="FF0000"/>
              </a:buClr>
              <a:buFont typeface="Arial" panose="020B0604020202020204" pitchFamily="34" charset="0"/>
              <a:buChar char="☼"/>
            </a:pPr>
            <a:r>
              <a:rPr lang="en-US" altLang="zh-CN" sz="3200" dirty="0">
                <a:latin typeface="Arial Narrow" panose="020B0606020202030204" pitchFamily="34" charset="0"/>
                <a:sym typeface="Times New Roman" panose="02020603050405020304" pitchFamily="18" charset="0"/>
              </a:rPr>
              <a:t>  How much does the trip to Mount Tai cost?</a:t>
            </a:r>
            <a:endParaRPr lang="en-US" altLang="zh-CN" sz="3200" dirty="0">
              <a:latin typeface="Arial Narrow" panose="020B0606020202030204" pitchFamily="34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066800" y="190500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¥145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066800" y="3001963"/>
            <a:ext cx="152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¥100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066800" y="4144963"/>
            <a:ext cx="167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2 nights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/>
      <p:bldP spid="67593" grpId="0"/>
      <p:bldP spid="67594" grpId="0" animBg="1"/>
      <p:bldP spid="67595" grpId="0" animBg="1"/>
      <p:bldP spid="67596" grpId="0" animBg="1"/>
      <p:bldP spid="67597" grpId="0" animBg="1"/>
      <p:bldP spid="67598" grpId="0"/>
      <p:bldP spid="67599" grpId="0"/>
      <p:bldP spid="67588" grpId="0"/>
      <p:bldP spid="67589" grpId="0"/>
      <p:bldP spid="675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4" descr="201011210257119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00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750"/>
            <a:ext cx="1066800" cy="67945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</a:t>
            </a: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D9F9E3-DBEB-4422-84CD-7BC440D4B519}" type="slidenum">
              <a:rPr lang="zh-CN" altLang="en-US"/>
              <a:t>7</a:t>
            </a:fld>
            <a:endParaRPr lang="en-US" altLang="zh-CN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0" y="1066800"/>
            <a:ext cx="89916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buClr>
                <a:srgbClr val="0000C4"/>
              </a:buClr>
              <a:buFont typeface="Wingdings" panose="05000000000000000000" pitchFamily="2" charset="2"/>
              <a:buChar char="ª"/>
            </a:pPr>
            <a:r>
              <a:rPr lang="en-US" altLang="zh-CN" sz="3200">
                <a:latin typeface="Arial Narrow" panose="020B0606020202030204" pitchFamily="34" charset="0"/>
                <a:sym typeface="Times New Roman" panose="02020603050405020304" pitchFamily="18" charset="0"/>
              </a:rPr>
              <a:t>Each of the students needs at least ¥550 for the trip. That’s a lot of money. </a:t>
            </a:r>
          </a:p>
          <a:p>
            <a:pPr eaLnBrk="1" hangingPunct="1">
              <a:lnSpc>
                <a:spcPct val="125000"/>
              </a:lnSpc>
              <a:buClr>
                <a:srgbClr val="0000C4"/>
              </a:buClr>
              <a:buFont typeface="Wingdings" panose="05000000000000000000" pitchFamily="2" charset="2"/>
              <a:buChar char="ª"/>
            </a:pPr>
            <a:r>
              <a:rPr lang="en-US" altLang="zh-CN" sz="3200">
                <a:latin typeface="Arial Narrow" panose="020B0606020202030204" pitchFamily="34" charset="0"/>
                <a:sym typeface="Times New Roman" panose="02020603050405020304" pitchFamily="18" charset="0"/>
              </a:rPr>
              <a:t> What should you do if you need so much money for your trip?</a:t>
            </a:r>
          </a:p>
          <a:p>
            <a:pPr lvl="1" eaLnBrk="1" hangingPunct="1">
              <a:lnSpc>
                <a:spcPct val="125000"/>
              </a:lnSpc>
              <a:buClr>
                <a:srgbClr val="0000C4"/>
              </a:buClr>
              <a:buFont typeface="Wingdings" panose="05000000000000000000" pitchFamily="2" charset="2"/>
              <a:buNone/>
            </a:pPr>
            <a:r>
              <a:rPr lang="en-US" altLang="zh-CN" sz="3200">
                <a:latin typeface="Arial Narrow" panose="020B0606020202030204" pitchFamily="34" charset="0"/>
                <a:sym typeface="Times New Roman" panose="02020603050405020304" pitchFamily="18" charset="0"/>
              </a:rPr>
              <a:t>	Ask parents for it?</a:t>
            </a:r>
          </a:p>
          <a:p>
            <a:pPr lvl="1" eaLnBrk="1" hangingPunct="1">
              <a:lnSpc>
                <a:spcPct val="125000"/>
              </a:lnSpc>
              <a:buClr>
                <a:srgbClr val="0000C4"/>
              </a:buClr>
              <a:buFont typeface="Wingdings" panose="05000000000000000000" pitchFamily="2" charset="2"/>
              <a:buNone/>
            </a:pPr>
            <a:r>
              <a:rPr lang="en-US" altLang="zh-CN" sz="3200">
                <a:latin typeface="Arial Narrow" panose="020B0606020202030204" pitchFamily="34" charset="0"/>
                <a:sym typeface="Times New Roman" panose="02020603050405020304" pitchFamily="18" charset="0"/>
              </a:rPr>
              <a:t>	Use your pocket money or lucky money? </a:t>
            </a:r>
          </a:p>
          <a:p>
            <a:pPr lvl="1" eaLnBrk="1" hangingPunct="1">
              <a:lnSpc>
                <a:spcPct val="125000"/>
              </a:lnSpc>
              <a:buClr>
                <a:srgbClr val="0000C4"/>
              </a:buClr>
              <a:buFont typeface="Wingdings" panose="05000000000000000000" pitchFamily="2" charset="2"/>
              <a:buNone/>
            </a:pPr>
            <a:r>
              <a:rPr lang="en-US" altLang="zh-CN" sz="3200">
                <a:latin typeface="Arial Narrow" panose="020B0606020202030204" pitchFamily="34" charset="0"/>
                <a:sym typeface="Times New Roman" panose="02020603050405020304" pitchFamily="18" charset="0"/>
              </a:rPr>
              <a:t>	Borrow it from somebody?</a:t>
            </a:r>
          </a:p>
          <a:p>
            <a:pPr lvl="1" eaLnBrk="1" hangingPunct="1">
              <a:lnSpc>
                <a:spcPct val="125000"/>
              </a:lnSpc>
              <a:buClr>
                <a:srgbClr val="0000C4"/>
              </a:buClr>
              <a:buFont typeface="Wingdings" panose="05000000000000000000" pitchFamily="2" charset="2"/>
              <a:buNone/>
            </a:pPr>
            <a:r>
              <a:rPr lang="en-US" altLang="zh-CN" sz="3200">
                <a:latin typeface="Arial Narrow" panose="020B0606020202030204" pitchFamily="34" charset="0"/>
                <a:sym typeface="Times New Roman" panose="02020603050405020304" pitchFamily="18" charset="0"/>
              </a:rPr>
              <a:t>	Make money by yourself? But how?</a:t>
            </a:r>
          </a:p>
          <a:p>
            <a:pPr eaLnBrk="1" hangingPunct="1">
              <a:lnSpc>
                <a:spcPct val="125000"/>
              </a:lnSpc>
              <a:buClr>
                <a:srgbClr val="0000C4"/>
              </a:buClr>
              <a:buFont typeface="Wingdings" panose="05000000000000000000" pitchFamily="2" charset="2"/>
              <a:buChar char="ª"/>
            </a:pPr>
            <a:r>
              <a:rPr lang="en-US" altLang="zh-CN" sz="3200">
                <a:latin typeface="Arial Narrow" panose="020B0606020202030204" pitchFamily="34" charset="0"/>
                <a:sym typeface="Times New Roman" panose="02020603050405020304" pitchFamily="18" charset="0"/>
              </a:rPr>
              <a:t>How will Kangkang and his friends deal with the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696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96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76200" y="1371600"/>
            <a:ext cx="8839200" cy="220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533400" indent="-533400" eaLnBrk="1" hangingPunct="1">
              <a:buClr>
                <a:srgbClr val="000099"/>
              </a:buClr>
              <a:buFont typeface="Wingdings" panose="05000000000000000000" pitchFamily="2" charset="2"/>
              <a:buAutoNum type="arabicPeriod"/>
            </a:pPr>
            <a:r>
              <a:rPr lang="en-US" altLang="zh-CN" sz="2400" b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The best way to raise money is to sell newspapers. </a:t>
            </a:r>
          </a:p>
          <a:p>
            <a:pPr marL="533400" indent="-533400" eaLnBrk="1" hangingPunct="1">
              <a:buClr>
                <a:srgbClr val="000099"/>
              </a:buClr>
              <a:buFont typeface="Wingdings" panose="05000000000000000000" pitchFamily="2" charset="2"/>
              <a:buAutoNum type="arabicPeriod"/>
            </a:pPr>
            <a:r>
              <a:rPr lang="en-US" altLang="zh-CN" sz="2400" b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Why don’t we put on a show to raise money?</a:t>
            </a:r>
          </a:p>
          <a:p>
            <a:pPr marL="533400" indent="-533400" eaLnBrk="1" hangingPunct="1">
              <a:buClr>
                <a:srgbClr val="000099"/>
              </a:buClr>
              <a:buFont typeface="Wingdings" panose="05000000000000000000" pitchFamily="2" charset="2"/>
              <a:buAutoNum type="arabicPeriod"/>
            </a:pPr>
            <a:r>
              <a:rPr lang="en-US" altLang="zh-CN" sz="2400" b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Let’s sell old books. </a:t>
            </a:r>
          </a:p>
          <a:p>
            <a:pPr marL="533400" indent="-533400" eaLnBrk="1" hangingPunct="1">
              <a:buClr>
                <a:srgbClr val="000099"/>
              </a:buClr>
              <a:buFont typeface="Wingdings" panose="05000000000000000000" pitchFamily="2" charset="2"/>
              <a:buAutoNum type="arabicPeriod"/>
            </a:pPr>
            <a:r>
              <a:rPr lang="en-US" altLang="zh-CN" sz="2400" b="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I think we can sell flowers to raise money at the weekend. </a:t>
            </a:r>
          </a:p>
        </p:txBody>
      </p:sp>
      <p:grpSp>
        <p:nvGrpSpPr>
          <p:cNvPr id="31747" name="Group 23"/>
          <p:cNvGrpSpPr/>
          <p:nvPr/>
        </p:nvGrpSpPr>
        <p:grpSpPr bwMode="auto">
          <a:xfrm>
            <a:off x="381000" y="321336"/>
            <a:ext cx="8382000" cy="1066800"/>
            <a:chOff x="480" y="-10"/>
            <a:chExt cx="5280" cy="672"/>
          </a:xfrm>
        </p:grpSpPr>
        <p:sp>
          <p:nvSpPr>
            <p:cNvPr id="31762" name="Rectangle 5"/>
            <p:cNvSpPr>
              <a:spLocks noChangeArrowheads="1"/>
            </p:cNvSpPr>
            <p:nvPr/>
          </p:nvSpPr>
          <p:spPr bwMode="auto">
            <a:xfrm>
              <a:off x="1171" y="-10"/>
              <a:ext cx="458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32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Match the following ideas about how to raise money with the pictures. </a:t>
              </a:r>
            </a:p>
          </p:txBody>
        </p:sp>
        <p:grpSp>
          <p:nvGrpSpPr>
            <p:cNvPr id="31763" name="Group 6"/>
            <p:cNvGrpSpPr/>
            <p:nvPr/>
          </p:nvGrpSpPr>
          <p:grpSpPr bwMode="auto">
            <a:xfrm>
              <a:off x="480" y="154"/>
              <a:ext cx="672" cy="336"/>
              <a:chOff x="-960" y="1353"/>
              <a:chExt cx="480" cy="375"/>
            </a:xfrm>
          </p:grpSpPr>
          <p:sp>
            <p:nvSpPr>
              <p:cNvPr id="31764" name="Oval 7"/>
              <p:cNvSpPr>
                <a:spLocks noChangeArrowheads="1"/>
              </p:cNvSpPr>
              <p:nvPr/>
            </p:nvSpPr>
            <p:spPr bwMode="auto">
              <a:xfrm>
                <a:off x="-960" y="1392"/>
                <a:ext cx="43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65" name="Rectangle 8"/>
              <p:cNvSpPr>
                <a:spLocks noChangeArrowheads="1"/>
              </p:cNvSpPr>
              <p:nvPr/>
            </p:nvSpPr>
            <p:spPr bwMode="auto">
              <a:xfrm>
                <a:off x="-912" y="1353"/>
                <a:ext cx="4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solidFill>
                      <a:schemeClr val="bg1"/>
                    </a:solidFill>
                    <a:sym typeface="Impact" panose="020B0806030902050204" pitchFamily="34" charset="0"/>
                  </a:rPr>
                  <a:t> 3a</a:t>
                </a:r>
              </a:p>
            </p:txBody>
          </p:sp>
        </p:grpSp>
      </p:grpSp>
      <p:grpSp>
        <p:nvGrpSpPr>
          <p:cNvPr id="31748" name="Group 19"/>
          <p:cNvGrpSpPr/>
          <p:nvPr/>
        </p:nvGrpSpPr>
        <p:grpSpPr bwMode="auto">
          <a:xfrm>
            <a:off x="0" y="4564063"/>
            <a:ext cx="8915400" cy="1760537"/>
            <a:chOff x="0" y="2400"/>
            <a:chExt cx="5616" cy="1109"/>
          </a:xfrm>
        </p:grpSpPr>
        <p:grpSp>
          <p:nvGrpSpPr>
            <p:cNvPr id="31753" name="Group 13"/>
            <p:cNvGrpSpPr/>
            <p:nvPr/>
          </p:nvGrpSpPr>
          <p:grpSpPr bwMode="auto">
            <a:xfrm>
              <a:off x="0" y="2400"/>
              <a:ext cx="5616" cy="1109"/>
              <a:chOff x="96" y="2736"/>
              <a:chExt cx="5616" cy="1109"/>
            </a:xfrm>
          </p:grpSpPr>
          <p:pic>
            <p:nvPicPr>
              <p:cNvPr id="31758" name="Picture 9" descr="c8-6-1-3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4224" y="2736"/>
                <a:ext cx="1488" cy="1099"/>
              </a:xfrm>
              <a:prstGeom prst="rect">
                <a:avLst/>
              </a:prstGeom>
              <a:noFill/>
              <a:ln w="9525" algn="ctr">
                <a:solidFill>
                  <a:srgbClr val="3366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759" name="Picture 10" descr="p30-3-1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344" y="2736"/>
                <a:ext cx="1248" cy="1106"/>
              </a:xfrm>
              <a:prstGeom prst="rect">
                <a:avLst/>
              </a:prstGeom>
              <a:noFill/>
              <a:ln w="9525" algn="ctr">
                <a:solidFill>
                  <a:srgbClr val="3366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760" name="Picture 11" descr="8x-6-1-3a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688" y="2736"/>
                <a:ext cx="1440" cy="1097"/>
              </a:xfrm>
              <a:prstGeom prst="rect">
                <a:avLst/>
              </a:prstGeom>
              <a:noFill/>
              <a:ln w="9525" algn="ctr">
                <a:solidFill>
                  <a:srgbClr val="3366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761" name="Picture 12" descr="8x-6-1-3b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96" y="2736"/>
                <a:ext cx="1152" cy="1109"/>
              </a:xfrm>
              <a:prstGeom prst="rect">
                <a:avLst/>
              </a:prstGeom>
              <a:noFill/>
              <a:ln w="9525">
                <a:solidFill>
                  <a:srgbClr val="3366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1754" name="Oval 14"/>
            <p:cNvSpPr>
              <a:spLocks noChangeArrowheads="1"/>
            </p:cNvSpPr>
            <p:nvPr/>
          </p:nvSpPr>
          <p:spPr bwMode="auto">
            <a:xfrm>
              <a:off x="0" y="2400"/>
              <a:ext cx="240" cy="240"/>
            </a:xfrm>
            <a:prstGeom prst="ellipse">
              <a:avLst/>
            </a:prstGeom>
            <a:solidFill>
              <a:srgbClr val="FFFF99">
                <a:alpha val="58038"/>
              </a:srgbClr>
            </a:solidFill>
            <a:ln w="12700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55" name="Oval 15"/>
            <p:cNvSpPr>
              <a:spLocks noChangeArrowheads="1"/>
            </p:cNvSpPr>
            <p:nvPr/>
          </p:nvSpPr>
          <p:spPr bwMode="auto">
            <a:xfrm>
              <a:off x="1248" y="2400"/>
              <a:ext cx="240" cy="240"/>
            </a:xfrm>
            <a:prstGeom prst="ellipse">
              <a:avLst/>
            </a:prstGeom>
            <a:solidFill>
              <a:srgbClr val="FFFF99">
                <a:alpha val="58038"/>
              </a:srgbClr>
            </a:solidFill>
            <a:ln w="12700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56" name="Oval 16"/>
            <p:cNvSpPr>
              <a:spLocks noChangeArrowheads="1"/>
            </p:cNvSpPr>
            <p:nvPr/>
          </p:nvSpPr>
          <p:spPr bwMode="auto">
            <a:xfrm>
              <a:off x="2592" y="2400"/>
              <a:ext cx="240" cy="240"/>
            </a:xfrm>
            <a:prstGeom prst="ellipse">
              <a:avLst/>
            </a:prstGeom>
            <a:solidFill>
              <a:srgbClr val="FFFF99">
                <a:alpha val="58038"/>
              </a:srgbClr>
            </a:solidFill>
            <a:ln w="12700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57" name="Oval 17"/>
            <p:cNvSpPr>
              <a:spLocks noChangeArrowheads="1"/>
            </p:cNvSpPr>
            <p:nvPr/>
          </p:nvSpPr>
          <p:spPr bwMode="auto">
            <a:xfrm>
              <a:off x="4032" y="2400"/>
              <a:ext cx="240" cy="240"/>
            </a:xfrm>
            <a:prstGeom prst="ellipse">
              <a:avLst/>
            </a:prstGeom>
            <a:solidFill>
              <a:srgbClr val="FFFF99">
                <a:alpha val="58038"/>
              </a:srgbClr>
            </a:solidFill>
            <a:ln w="12700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6400800" y="4495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1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0" y="4495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2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4114800" y="4495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3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1981200" y="4495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0" grpId="0"/>
      <p:bldP spid="59412" grpId="0"/>
      <p:bldP spid="59413" grpId="0"/>
      <p:bldP spid="594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057400" y="2438400"/>
            <a:ext cx="6400800" cy="358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solidFill>
                  <a:srgbClr val="000000"/>
                </a:solidFill>
              </a:rPr>
              <a:t>	_________________________________________________________________________________</a:t>
            </a:r>
          </a:p>
          <a:p>
            <a:pPr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endParaRPr lang="en-US" altLang="zh-CN" sz="24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solidFill>
                  <a:srgbClr val="000000"/>
                </a:solidFill>
              </a:rPr>
              <a:t>	_________________________________________________________________________________</a:t>
            </a:r>
          </a:p>
        </p:txBody>
      </p:sp>
      <p:grpSp>
        <p:nvGrpSpPr>
          <p:cNvPr id="32771" name="Group 12"/>
          <p:cNvGrpSpPr/>
          <p:nvPr/>
        </p:nvGrpSpPr>
        <p:grpSpPr bwMode="auto">
          <a:xfrm>
            <a:off x="152400" y="441325"/>
            <a:ext cx="8763000" cy="822325"/>
            <a:chOff x="96" y="86"/>
            <a:chExt cx="5520" cy="518"/>
          </a:xfrm>
        </p:grpSpPr>
        <p:sp>
          <p:nvSpPr>
            <p:cNvPr id="32775" name="Rectangle 5"/>
            <p:cNvSpPr>
              <a:spLocks noChangeArrowheads="1"/>
            </p:cNvSpPr>
            <p:nvPr/>
          </p:nvSpPr>
          <p:spPr bwMode="auto">
            <a:xfrm>
              <a:off x="768" y="86"/>
              <a:ext cx="4848" cy="518"/>
            </a:xfrm>
            <a:prstGeom prst="rect">
              <a:avLst/>
            </a:prstGeom>
            <a:solidFill>
              <a:srgbClr val="4C37E9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2400" b="1">
                  <a:solidFill>
                    <a:schemeClr val="bg1"/>
                  </a:solidFill>
                  <a:latin typeface="Arial Narrow" panose="020B0606020202030204" pitchFamily="34" charset="0"/>
                </a:rPr>
                <a:t>Work in groups and discuss which idea above is the best. And why? Write  down the key points and your ideas. </a:t>
              </a:r>
            </a:p>
          </p:txBody>
        </p:sp>
        <p:grpSp>
          <p:nvGrpSpPr>
            <p:cNvPr id="32776" name="Group 6"/>
            <p:cNvGrpSpPr/>
            <p:nvPr/>
          </p:nvGrpSpPr>
          <p:grpSpPr bwMode="auto">
            <a:xfrm>
              <a:off x="96" y="192"/>
              <a:ext cx="672" cy="336"/>
              <a:chOff x="-960" y="1353"/>
              <a:chExt cx="480" cy="375"/>
            </a:xfrm>
          </p:grpSpPr>
          <p:sp>
            <p:nvSpPr>
              <p:cNvPr id="32777" name="Oval 7"/>
              <p:cNvSpPr>
                <a:spLocks noChangeArrowheads="1"/>
              </p:cNvSpPr>
              <p:nvPr/>
            </p:nvSpPr>
            <p:spPr bwMode="auto">
              <a:xfrm>
                <a:off x="-960" y="1392"/>
                <a:ext cx="43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78" name="Rectangle 8"/>
              <p:cNvSpPr>
                <a:spLocks noChangeArrowheads="1"/>
              </p:cNvSpPr>
              <p:nvPr/>
            </p:nvSpPr>
            <p:spPr bwMode="auto">
              <a:xfrm>
                <a:off x="-912" y="1353"/>
                <a:ext cx="43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solidFill>
                      <a:schemeClr val="bg1"/>
                    </a:solidFill>
                    <a:sym typeface="Impact" panose="020B0806030902050204" pitchFamily="34" charset="0"/>
                  </a:rPr>
                  <a:t> 3b</a:t>
                </a:r>
              </a:p>
            </p:txBody>
          </p:sp>
        </p:grpSp>
      </p:grp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533400" y="2590800"/>
            <a:ext cx="184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</a:rPr>
              <a:t>Key points: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533400" y="4495800"/>
            <a:ext cx="184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</a:rPr>
              <a:t>Your ideas: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609600" y="1752600"/>
            <a:ext cx="7285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4"/>
                </a:solidFill>
              </a:rPr>
              <a:t>The best way to raise money is to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25" grpId="0"/>
      <p:bldP spid="60426" grpId="0"/>
      <p:bldP spid="60427" grpId="0"/>
    </p:bldLst>
  </p:timing>
</p:sld>
</file>

<file path=ppt/theme/theme1.xml><?xml version="1.0" encoding="utf-8"?>
<a:theme xmlns:a="http://schemas.openxmlformats.org/drawingml/2006/main" name="WWW.2PPT.COM&#10;">
  <a:themeElements>
    <a:clrScheme name="nordridesign.com 8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6FC01E"/>
      </a:accent1>
      <a:accent2>
        <a:srgbClr val="4F7913"/>
      </a:accent2>
      <a:accent3>
        <a:srgbClr val="FFFFFF"/>
      </a:accent3>
      <a:accent4>
        <a:srgbClr val="000000"/>
      </a:accent4>
      <a:accent5>
        <a:srgbClr val="BBDCAB"/>
      </a:accent5>
      <a:accent6>
        <a:srgbClr val="476D10"/>
      </a:accent6>
      <a:hlink>
        <a:srgbClr val="26420A"/>
      </a:hlink>
      <a:folHlink>
        <a:srgbClr val="ADE971"/>
      </a:folHlink>
    </a:clrScheme>
    <a:fontScheme name="nordridesign.com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ordridesign.com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FE0BE"/>
        </a:accent1>
        <a:accent2>
          <a:srgbClr val="D1D46B"/>
        </a:accent2>
        <a:accent3>
          <a:srgbClr val="FFFFFF"/>
        </a:accent3>
        <a:accent4>
          <a:srgbClr val="000000"/>
        </a:accent4>
        <a:accent5>
          <a:srgbClr val="ECEDDB"/>
        </a:accent5>
        <a:accent6>
          <a:srgbClr val="BDC060"/>
        </a:accent6>
        <a:hlink>
          <a:srgbClr val="3A3B11"/>
        </a:hlink>
        <a:folHlink>
          <a:srgbClr val="EAEB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75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59B8"/>
        </a:accent1>
        <a:accent2>
          <a:srgbClr val="884183"/>
        </a:accent2>
        <a:accent3>
          <a:srgbClr val="FFFFFF"/>
        </a:accent3>
        <a:accent4>
          <a:srgbClr val="000000"/>
        </a:accent4>
        <a:accent5>
          <a:srgbClr val="DCB5D8"/>
        </a:accent5>
        <a:accent6>
          <a:srgbClr val="7B3A76"/>
        </a:accent6>
        <a:hlink>
          <a:srgbClr val="371535"/>
        </a:hlink>
        <a:folHlink>
          <a:srgbClr val="D99F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8A15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7D12"/>
        </a:accent6>
        <a:hlink>
          <a:srgbClr val="463900"/>
        </a:hlink>
        <a:folHlink>
          <a:srgbClr val="FFF0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6AB"/>
        </a:accent5>
        <a:accent6>
          <a:srgbClr val="C54F00"/>
        </a:accent6>
        <a:hlink>
          <a:srgbClr val="963D00"/>
        </a:hlink>
        <a:folHlink>
          <a:srgbClr val="FFC7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54D75"/>
        </a:accent6>
        <a:hlink>
          <a:srgbClr val="002850"/>
        </a:hlink>
        <a:folHlink>
          <a:srgbClr val="66B2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6FC01E"/>
        </a:accent1>
        <a:accent2>
          <a:srgbClr val="4F7913"/>
        </a:accent2>
        <a:accent3>
          <a:srgbClr val="FFFFFF"/>
        </a:accent3>
        <a:accent4>
          <a:srgbClr val="000000"/>
        </a:accent4>
        <a:accent5>
          <a:srgbClr val="BBDCAB"/>
        </a:accent5>
        <a:accent6>
          <a:srgbClr val="476D10"/>
        </a:accent6>
        <a:hlink>
          <a:srgbClr val="26420A"/>
        </a:hlink>
        <a:folHlink>
          <a:srgbClr val="ADE9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887</Words>
  <Application>Microsoft Office PowerPoint</Application>
  <PresentationFormat>全屏显示(4:3)</PresentationFormat>
  <Paragraphs>232</Paragraphs>
  <Slides>22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6" baseType="lpstr">
      <vt:lpstr>GungsuhChe</vt:lpstr>
      <vt:lpstr>MS UI Gothic</vt:lpstr>
      <vt:lpstr>华文细黑</vt:lpstr>
      <vt:lpstr>宋体</vt:lpstr>
      <vt:lpstr>微软雅黑</vt:lpstr>
      <vt:lpstr>Arial</vt:lpstr>
      <vt:lpstr>Arial Narrow</vt:lpstr>
      <vt:lpstr>Calibri</vt:lpstr>
      <vt:lpstr>Ebrima</vt:lpstr>
      <vt:lpstr>Impact</vt:lpstr>
      <vt:lpstr>Times New Roman</vt:lpstr>
      <vt:lpstr>Verdana</vt:lpstr>
      <vt:lpstr>Wingdings</vt:lpstr>
      <vt:lpstr>WWW.2PPT.COM
</vt:lpstr>
      <vt:lpstr>PowerPoint 演示文稿</vt:lpstr>
      <vt:lpstr>Review: Word competition</vt:lpstr>
      <vt:lpstr>Review: Word competition</vt:lpstr>
      <vt:lpstr>Review: Sentences competition</vt:lpstr>
      <vt:lpstr>PowerPoint 演示文稿</vt:lpstr>
      <vt:lpstr>Ask and answer:</vt:lpstr>
      <vt:lpstr>Talk</vt:lpstr>
      <vt:lpstr>PowerPoint 演示文稿</vt:lpstr>
      <vt:lpstr>PowerPoint 演示文稿</vt:lpstr>
      <vt:lpstr>Read 1a and match the words with their meanings. </vt:lpstr>
      <vt:lpstr>New words</vt:lpstr>
      <vt:lpstr>Read 1a again and put the sentences in the correct order. </vt:lpstr>
      <vt:lpstr>PowerPoint 演示文稿</vt:lpstr>
      <vt:lpstr>Retell 1a according to the key words.</vt:lpstr>
      <vt:lpstr>Key &amp; difficult points in 1a.</vt:lpstr>
      <vt:lpstr>PowerPoint 演示文稿</vt:lpstr>
      <vt:lpstr>PowerPoint 演示文稿</vt:lpstr>
      <vt:lpstr>Summary</vt:lpstr>
      <vt:lpstr>Summary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2113-01-01T00:00:00Z</cp:lastPrinted>
  <dcterms:created xsi:type="dcterms:W3CDTF">2013-07-26T07:05:00Z</dcterms:created>
  <dcterms:modified xsi:type="dcterms:W3CDTF">2023-01-17T00:14:22Z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BB24F4173D04476DB10BDD0AD0205F81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