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9" r:id="rId2"/>
    <p:sldId id="260" r:id="rId3"/>
    <p:sldId id="277" r:id="rId4"/>
    <p:sldId id="262" r:id="rId5"/>
    <p:sldId id="264" r:id="rId6"/>
    <p:sldId id="304" r:id="rId7"/>
    <p:sldId id="329" r:id="rId8"/>
    <p:sldId id="341" r:id="rId9"/>
    <p:sldId id="306" r:id="rId10"/>
    <p:sldId id="265" r:id="rId11"/>
    <p:sldId id="308" r:id="rId12"/>
    <p:sldId id="333" r:id="rId13"/>
    <p:sldId id="267" r:id="rId14"/>
    <p:sldId id="342" r:id="rId15"/>
    <p:sldId id="343" r:id="rId16"/>
    <p:sldId id="312" r:id="rId17"/>
    <p:sldId id="344" r:id="rId18"/>
    <p:sldId id="346" r:id="rId19"/>
    <p:sldId id="347" r:id="rId20"/>
    <p:sldId id="270" r:id="rId21"/>
    <p:sldId id="323" r:id="rId22"/>
    <p:sldId id="273" r:id="rId23"/>
    <p:sldId id="271" r:id="rId24"/>
    <p:sldId id="348" r:id="rId25"/>
    <p:sldId id="275" r:id="rId26"/>
    <p:sldId id="349" r:id="rId27"/>
    <p:sldId id="276" r:id="rId28"/>
    <p:sldId id="298" r:id="rId29"/>
    <p:sldId id="350" r:id="rId30"/>
    <p:sldId id="299" r:id="rId31"/>
    <p:sldId id="351" r:id="rId3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>
        <p:scale>
          <a:sx n="100" d="100"/>
          <a:sy n="100" d="100"/>
        </p:scale>
        <p:origin x="-37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9A995-C772-4FD0-BD12-6FF4DC59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46ED9-B749-40B4-8A7D-2ECB1D80BA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609600" y="2085009"/>
            <a:ext cx="7991475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500" b="1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55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703707" y="192924"/>
            <a:ext cx="534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58091" y="52590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20041" y="1210303"/>
            <a:ext cx="7967976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though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“_______________________”</a:t>
            </a:r>
            <a:r>
              <a:rPr lang="zh-CN" altLang="en-US" sz="2400" b="1" dirty="0" smtClean="0"/>
              <a:t>，引导让步状语从句。它可与</a:t>
            </a:r>
            <a:r>
              <a:rPr lang="en-US" altLang="en-US" sz="2400" b="1" dirty="0" smtClean="0"/>
              <a:t>even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as</a:t>
            </a:r>
            <a:r>
              <a:rPr lang="zh-CN" altLang="en-US" sz="2400" b="1" dirty="0" smtClean="0"/>
              <a:t>连用，构成短语</a:t>
            </a:r>
            <a:r>
              <a:rPr lang="en-US" altLang="en-US" sz="2400" b="1" dirty="0" smtClean="0"/>
              <a:t>even though</a:t>
            </a:r>
            <a:r>
              <a:rPr lang="zh-CN" altLang="en-US" sz="2400" b="1" dirty="0" smtClean="0"/>
              <a:t>和</a:t>
            </a:r>
            <a:r>
              <a:rPr lang="en-US" altLang="en-US" sz="2400" b="1" dirty="0" smtClean="0"/>
              <a:t>as though</a:t>
            </a:r>
            <a:r>
              <a:rPr lang="zh-CN" altLang="en-US" sz="2400" b="1" dirty="0" smtClean="0"/>
              <a:t>，分别译为</a:t>
            </a:r>
            <a:r>
              <a:rPr lang="en-US" altLang="en-US" sz="2400" b="1" dirty="0" smtClean="0"/>
              <a:t>“________”</a:t>
            </a:r>
            <a:r>
              <a:rPr lang="zh-CN" altLang="en-US" sz="2400" b="1" dirty="0" smtClean="0"/>
              <a:t>和</a:t>
            </a:r>
            <a:r>
              <a:rPr lang="en-US" altLang="en-US" sz="2400" b="1" dirty="0" smtClean="0"/>
              <a:t>“________”</a:t>
            </a:r>
            <a:r>
              <a:rPr lang="zh-CN" altLang="en-US" sz="2400" b="1" dirty="0" smtClean="0"/>
              <a:t>．</a:t>
            </a:r>
            <a:endParaRPr lang="en-US" altLang="zh-CN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195637" y="1210303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虽然；尽管；即使；然而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20497" y="231500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仿佛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92185" y="232825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即使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7179" y="3322312"/>
            <a:ext cx="818083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though</a:t>
            </a:r>
            <a:r>
              <a:rPr lang="zh-CN" altLang="en-US" sz="2400" b="1" dirty="0" smtClean="0"/>
              <a:t>还可作副词，意为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不过，可是，然而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，常用于句尾。</a:t>
            </a:r>
            <a:endParaRPr lang="en-US" altLang="zh-CN" sz="2400" b="1" dirty="0" smtClean="0"/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/>
              <a:t>It was hard work; I enjoyed it, though.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工作很辛苦，不过我还是很享受它。</a:t>
            </a:r>
            <a:endParaRPr lang="en-US" altLang="zh-CN" sz="2400" b="1" dirty="0" smtClean="0"/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076" y="1257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846" y="2072055"/>
            <a:ext cx="8273561" cy="234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．</a:t>
            </a:r>
            <a:r>
              <a:rPr lang="en-US" altLang="zh-CN" sz="2000" b="1" dirty="0" smtClean="0"/>
              <a:t>2018·</a:t>
            </a:r>
            <a:r>
              <a:rPr lang="zh-CN" altLang="en-US" sz="2000" b="1" dirty="0" smtClean="0"/>
              <a:t>滨州  </a:t>
            </a:r>
            <a:r>
              <a:rPr lang="en-US" altLang="zh-CN" sz="2000" b="1" dirty="0" smtClean="0"/>
              <a:t>—What do you think of your junior high school life?</a:t>
            </a:r>
            <a:endParaRPr lang="zh-CN" altLang="en-US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 —I think it is enjoyable, ________ I sometimes have some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 trouble in study.</a:t>
            </a:r>
            <a:endParaRPr lang="zh-CN" altLang="en-US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 A</a:t>
            </a:r>
            <a:r>
              <a:rPr lang="zh-CN" altLang="en-US" sz="2000" b="1" dirty="0" smtClean="0"/>
              <a:t>．</a:t>
            </a:r>
            <a:r>
              <a:rPr lang="en-US" altLang="zh-CN" sz="2000" b="1" dirty="0" smtClean="0"/>
              <a:t>if</a:t>
            </a:r>
            <a:r>
              <a:rPr lang="zh-CN" altLang="en-US" sz="2000" b="1" dirty="0" smtClean="0"/>
              <a:t>　　　　                   </a:t>
            </a:r>
            <a:r>
              <a:rPr lang="en-US" altLang="zh-CN" sz="2000" b="1" dirty="0" smtClean="0"/>
              <a:t>B</a:t>
            </a:r>
            <a:r>
              <a:rPr lang="zh-CN" altLang="en-US" sz="2000" b="1" dirty="0" smtClean="0"/>
              <a:t>．</a:t>
            </a:r>
            <a:r>
              <a:rPr lang="en-US" altLang="zh-CN" sz="2000" b="1" dirty="0" smtClean="0"/>
              <a:t>though</a:t>
            </a:r>
            <a:endParaRPr lang="zh-CN" altLang="en-US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 C</a:t>
            </a:r>
            <a:r>
              <a:rPr lang="zh-CN" altLang="en-US" sz="2000" b="1" dirty="0" smtClean="0"/>
              <a:t>．</a:t>
            </a:r>
            <a:r>
              <a:rPr lang="en-US" altLang="zh-CN" sz="2000" b="1" dirty="0" smtClean="0"/>
              <a:t>while                            D</a:t>
            </a:r>
            <a:r>
              <a:rPr lang="zh-CN" altLang="en-US" sz="2000" b="1" dirty="0" smtClean="0"/>
              <a:t>．</a:t>
            </a:r>
            <a:r>
              <a:rPr lang="en-US" altLang="zh-CN" sz="2000" b="1" dirty="0" smtClean="0"/>
              <a:t>until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3502" y="253145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308" y="2534383"/>
            <a:ext cx="8047892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考查连词词义辨析。句意：“你觉得你的初中生活过得怎么样？”“我认为它是愉悦快乐的，尽管我有时会遇到学习困难。”</a:t>
            </a:r>
            <a:r>
              <a:rPr lang="en-US" altLang="en-US" sz="2000" b="1" dirty="0" smtClean="0">
                <a:ea typeface="仿宋" panose="02010609060101010101" charset="-122"/>
              </a:rPr>
              <a:t>if</a:t>
            </a:r>
            <a:r>
              <a:rPr lang="zh-CN" altLang="en-US" sz="2000" b="1" dirty="0" smtClean="0">
                <a:ea typeface="仿宋" panose="02010609060101010101" charset="-122"/>
              </a:rPr>
              <a:t>意</a:t>
            </a:r>
            <a:endParaRPr lang="en-US" altLang="zh-CN" sz="2000" b="1" dirty="0" smtClean="0">
              <a:ea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a typeface="仿宋" panose="02010609060101010101" charset="-122"/>
              </a:rPr>
              <a:t>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如果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though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尽管，但是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until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然而；当</a:t>
            </a:r>
            <a:r>
              <a:rPr lang="en-US" altLang="en-US" sz="2000" b="1" dirty="0" smtClean="0">
                <a:ea typeface="仿宋" panose="02010609060101010101" charset="-122"/>
              </a:rPr>
              <a:t>……</a:t>
            </a:r>
            <a:r>
              <a:rPr lang="zh-CN" altLang="en-US" sz="2000" b="1" dirty="0" smtClean="0">
                <a:ea typeface="仿宋" panose="02010609060101010101" charset="-122"/>
              </a:rPr>
              <a:t>时候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until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直到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。前后表示转折关系，故选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12742" y="1132999"/>
            <a:ext cx="558358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　</a:t>
            </a:r>
            <a:r>
              <a:rPr lang="en-US" altLang="en-US" sz="2800" b="1" dirty="0" smtClean="0"/>
              <a:t>praise v</a:t>
            </a:r>
            <a:r>
              <a:rPr lang="zh-CN" altLang="en-US" sz="2800" b="1" dirty="0" smtClean="0"/>
              <a:t>．</a:t>
            </a:r>
            <a:r>
              <a:rPr lang="en-US" altLang="en-US" sz="2800" b="1" dirty="0" smtClean="0"/>
              <a:t>&amp; n.  </a:t>
            </a:r>
            <a:r>
              <a:rPr lang="zh-CN" altLang="en-US" sz="2800" b="1" dirty="0" smtClean="0"/>
              <a:t>称赞；赞扬</a:t>
            </a:r>
            <a:endParaRPr lang="zh-CN" altLang="zh-CN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4036" y="2453363"/>
            <a:ext cx="8257536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someone </a:t>
            </a:r>
            <a:r>
              <a:rPr lang="en-US" altLang="zh-CN" sz="2400" b="1" i="1" dirty="0" smtClean="0"/>
              <a:t>praises</a:t>
            </a:r>
            <a:r>
              <a:rPr lang="en-US" altLang="zh-CN" sz="2400" b="1" dirty="0" smtClean="0"/>
              <a:t> you and says that your English is excellent…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如果有人赞扬你，并说你的英语很好</a:t>
            </a:r>
            <a:r>
              <a:rPr lang="en-US" altLang="zh-CN" sz="2400" b="1" dirty="0" smtClean="0"/>
              <a:t>……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The teacher </a:t>
            </a:r>
            <a:r>
              <a:rPr lang="en-US" altLang="zh-CN" sz="2400" b="1" i="1" dirty="0" smtClean="0"/>
              <a:t>praised</a:t>
            </a:r>
            <a:r>
              <a:rPr lang="en-US" altLang="zh-CN" sz="2400" b="1" dirty="0" smtClean="0"/>
              <a:t> her for her courage.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老师赞扬了她的勇气。</a:t>
            </a:r>
            <a:endParaRPr lang="en-US" altLang="zh-CN" sz="2400" b="1" dirty="0" smtClean="0"/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5300" y="1589723"/>
            <a:ext cx="7953375" cy="334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(1)praise</a:t>
            </a:r>
            <a:r>
              <a:rPr lang="zh-CN" altLang="en-US" sz="2400" b="1" dirty="0" smtClean="0"/>
              <a:t>可作动词，用于对人、某项成就的赞扬或上级对下级的赞许。其后接名词或代词作宾语，不接动词不定式或</a:t>
            </a:r>
            <a:r>
              <a:rPr lang="en-US" altLang="zh-CN" sz="2400" b="1" dirty="0" smtClean="0"/>
              <a:t>that</a:t>
            </a:r>
            <a:r>
              <a:rPr lang="zh-CN" altLang="en-US" sz="2400" b="1" dirty="0" smtClean="0"/>
              <a:t>从句。常用结构：</a:t>
            </a:r>
            <a:r>
              <a:rPr lang="en-US" altLang="zh-CN" sz="2400" b="1" dirty="0" smtClean="0"/>
              <a:t>praise sb./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 for (doing)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 </a:t>
            </a:r>
            <a:r>
              <a:rPr lang="zh-CN" altLang="en-US" sz="2400" b="1" dirty="0" smtClean="0"/>
              <a:t>因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做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某事而表扬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称赞某人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某物。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Guests praised the cook for his cooking.</a:t>
            </a:r>
            <a:r>
              <a:rPr lang="zh-CN" altLang="en-US" sz="2400" b="1" dirty="0" smtClean="0"/>
              <a:t>客人称赞那位厨师的烹饪技术。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1538923"/>
            <a:ext cx="8343900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(2)praise</a:t>
            </a:r>
            <a:r>
              <a:rPr lang="zh-CN" altLang="en-US" sz="2800" b="1" dirty="0" smtClean="0"/>
              <a:t>还可以用作名词，表示对人或事物的“称赞；赞美；赞扬”，一般用作不可数名词。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Too much praise is not good for a child.</a:t>
            </a:r>
            <a:r>
              <a:rPr lang="zh-CN" altLang="en-US" sz="2800" b="1" dirty="0" smtClean="0"/>
              <a:t>过多的表扬对孩子不利。</a:t>
            </a:r>
            <a:endParaRPr lang="zh-CN" altLang="zh-CN" sz="2800" b="1" dirty="0" smtClean="0"/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42641" y="29559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74" y="1549985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(1)Emily was glad because she ________ for her honesty at the meeting.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praises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praised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is praised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was praised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5189466" y="1319153"/>
            <a:ext cx="276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928" y="4086131"/>
            <a:ext cx="7322338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句意：</a:t>
            </a:r>
            <a:r>
              <a:rPr lang="en-US" altLang="en-US" sz="2000" b="1" dirty="0" smtClean="0">
                <a:ea typeface="仿宋" panose="02010609060101010101" charset="-122"/>
              </a:rPr>
              <a:t>Emily</a:t>
            </a:r>
            <a:r>
              <a:rPr lang="zh-CN" altLang="en-US" sz="2000" b="1" dirty="0" smtClean="0">
                <a:ea typeface="仿宋" panose="02010609060101010101" charset="-122"/>
              </a:rPr>
              <a:t>很高兴因为她在会上因自己的诚实而受到了表扬。一般过去时的被动语态结构：</a:t>
            </a:r>
            <a:r>
              <a:rPr lang="en-US" altLang="en-US" sz="2000" b="1" dirty="0" smtClean="0">
                <a:ea typeface="仿宋" panose="02010609060101010101" charset="-122"/>
              </a:rPr>
              <a:t>was/were</a:t>
            </a:r>
            <a:r>
              <a:rPr lang="zh-CN" altLang="en-US" sz="2000" b="1" dirty="0" smtClean="0">
                <a:ea typeface="仿宋" panose="02010609060101010101" charset="-122"/>
              </a:rPr>
              <a:t>＋动词的过去分词。故答案为</a:t>
            </a:r>
            <a:r>
              <a:rPr lang="en-US" altLang="en-US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764" y="916354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(2)2018·</a:t>
            </a:r>
            <a:r>
              <a:rPr lang="zh-CN" altLang="en-US" sz="2400" b="1" dirty="0" smtClean="0"/>
              <a:t>宿迁     </a:t>
            </a:r>
            <a:r>
              <a:rPr lang="en-US" altLang="en-US" sz="2400" b="1" dirty="0" smtClean="0"/>
              <a:t>Wu Wei, a young artist, has received high 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________ from the art community for the sculptures.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pride</a:t>
            </a:r>
            <a:r>
              <a:rPr lang="zh-CN" altLang="en-US" sz="2400" b="1" dirty="0" smtClean="0"/>
              <a:t>　　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praise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promise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progress 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323974" y="1752600"/>
            <a:ext cx="276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034" y="3737708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考查名词辨析。句意：吴伟，一位年轻的艺术家，因为他的雕塑在艺术界获得了很高的评价</a:t>
            </a:r>
            <a:r>
              <a:rPr lang="en-US" altLang="en-US" sz="2000" b="1" dirty="0" smtClean="0">
                <a:ea typeface="仿宋" panose="02010609060101010101" charset="-122"/>
              </a:rPr>
              <a:t>(</a:t>
            </a:r>
            <a:r>
              <a:rPr lang="zh-CN" altLang="en-US" sz="2000" b="1" dirty="0" smtClean="0">
                <a:ea typeface="仿宋" panose="02010609060101010101" charset="-122"/>
              </a:rPr>
              <a:t>即赞扬</a:t>
            </a:r>
            <a:r>
              <a:rPr lang="en-US" altLang="en-US" sz="2000" b="1" dirty="0" smtClean="0">
                <a:ea typeface="仿宋" panose="02010609060101010101" charset="-122"/>
              </a:rPr>
              <a:t>)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  <a:r>
              <a:rPr lang="en-US" altLang="en-US" sz="2000" b="1" dirty="0" smtClean="0">
                <a:ea typeface="仿宋" panose="02010609060101010101" charset="-122"/>
              </a:rPr>
              <a:t>pride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骄傲，自豪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praise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赞扬，称赞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promise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承诺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progress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进步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。分析四个选项可知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赞扬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符合句意，故选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92254" y="1132998"/>
            <a:ext cx="583525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800" b="1" dirty="0" smtClean="0"/>
              <a:t>3</a:t>
            </a:r>
            <a:r>
              <a:rPr lang="zh-CN" altLang="en-US" sz="2800" b="1" dirty="0" smtClean="0"/>
              <a:t>　 </a:t>
            </a:r>
            <a:r>
              <a:rPr lang="en-US" altLang="en-US" sz="2800" b="1" dirty="0" smtClean="0"/>
              <a:t>private adj. </a:t>
            </a:r>
            <a:r>
              <a:rPr lang="zh-CN" altLang="en-US" sz="2800" b="1" dirty="0" smtClean="0"/>
              <a:t>私人的；私有的</a:t>
            </a:r>
            <a:endParaRPr lang="zh-CN" altLang="zh-CN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3243" y="1719938"/>
            <a:ext cx="82575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They think it is </a:t>
            </a:r>
            <a:r>
              <a:rPr lang="en-US" altLang="zh-CN" sz="2400" b="1" i="1" dirty="0" smtClean="0"/>
              <a:t>private</a:t>
            </a:r>
            <a:r>
              <a:rPr lang="en-US" altLang="zh-CN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他们认为这是私人问题。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I'd like a </a:t>
            </a:r>
            <a:r>
              <a:rPr lang="en-US" altLang="zh-CN" sz="2400" b="1" i="1" dirty="0" smtClean="0"/>
              <a:t>private</a:t>
            </a:r>
            <a:r>
              <a:rPr lang="en-US" altLang="zh-CN" sz="2400" b="1" dirty="0" smtClean="0"/>
              <a:t> chat with you.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我想跟你私下谈谈</a:t>
            </a:r>
            <a:r>
              <a:rPr lang="zh-CN" altLang="en-US" sz="2400" dirty="0" smtClean="0"/>
              <a:t>。</a:t>
            </a:r>
            <a:endParaRPr lang="en-US" altLang="zh-CN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748329" y="4542472"/>
            <a:ext cx="7953375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private</a:t>
            </a:r>
            <a:r>
              <a:rPr lang="zh-CN" altLang="en-US" sz="2400" b="1" dirty="0" smtClean="0"/>
              <a:t>含有隐私的意思，多指不愿意与别人分享，常在句中作定语或表语。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289" y="1805354"/>
            <a:ext cx="7644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altLang="en-US" sz="3000" b="1" dirty="0" smtClean="0"/>
              <a:t>2018·</a:t>
            </a:r>
            <a:r>
              <a:rPr lang="zh-CN" altLang="en-US" sz="3000" b="1" dirty="0" smtClean="0"/>
              <a:t>无锡   </a:t>
            </a:r>
            <a:r>
              <a:rPr lang="en-US" altLang="en-US" sz="3000" b="1" dirty="0" smtClean="0"/>
              <a:t>Hey! What are you listening to? It's a   ________(</a:t>
            </a:r>
            <a:r>
              <a:rPr lang="zh-CN" altLang="en-US" sz="3000" b="1" dirty="0" smtClean="0"/>
              <a:t>私人的</a:t>
            </a:r>
            <a:r>
              <a:rPr lang="en-US" altLang="en-US" sz="3000" b="1" dirty="0" smtClean="0"/>
              <a:t>)conversation.</a:t>
            </a:r>
            <a:endParaRPr lang="zh-CN" altLang="en-US" sz="30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2404924" y="2583935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private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82976" y="2093546"/>
          <a:ext cx="7050884" cy="4273995"/>
        </p:xfrm>
        <a:graphic>
          <a:graphicData uri="http://schemas.openxmlformats.org/drawingml/2006/table">
            <a:tbl>
              <a:tblPr/>
              <a:tblGrid>
                <a:gridCol w="56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7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虽然；尽管；即使；然而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．客人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．称赞；赞扬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．私人的；私有的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manners 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modest______________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4671875" y="2215635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405483" y="2876035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guest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19638" y="3574535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praise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09849" y="4260335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private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48203" y="494613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礼仪；习俗；礼貌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34740" y="5608936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谦虚的；谦恭的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3533" y="110422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14528" y="971296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440" y="1596730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smtClean="0"/>
              <a:t>In China, being modest is a virtue.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在中国，谦虚是一种美德。</a:t>
            </a:r>
            <a:endParaRPr lang="en-US" altLang="zh-CN" sz="28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5391" y="3010878"/>
            <a:ext cx="8312834" cy="34385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400" b="1" dirty="0" smtClean="0"/>
              <a:t>being</a:t>
            </a:r>
            <a:r>
              <a:rPr lang="zh-CN" altLang="en-US" sz="2400" b="1" dirty="0" smtClean="0"/>
              <a:t>是</a:t>
            </a:r>
            <a:r>
              <a:rPr lang="en-US" altLang="en-US" sz="2400" b="1" dirty="0" smtClean="0"/>
              <a:t>be </a:t>
            </a:r>
            <a:r>
              <a:rPr lang="zh-CN" altLang="en-US" sz="2400" b="1" dirty="0" smtClean="0"/>
              <a:t>的现在分词形式，和后面的形容词连用一起作主语。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Being honest may not get you a lot of friends, but it will always get you the right ones.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诚实可能不会让你交到很多朋友，但它总是让你交到适合的朋友。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8954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389" y="1824405"/>
            <a:ext cx="7899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—________ a volunteer is great.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—I think so. Some of us </a:t>
            </a:r>
            <a:r>
              <a:rPr lang="en-US" altLang="en-US" sz="2400" b="1" dirty="0" err="1" smtClean="0"/>
              <a:t>want________volunteers</a:t>
            </a:r>
            <a:r>
              <a:rPr lang="en-US" altLang="en-US" sz="2400" b="1" dirty="0" smtClean="0"/>
              <a:t> for the Olympic Games.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Being; being  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be; being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Being; to be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Be; to be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1620833" y="184733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0526" y="997866"/>
            <a:ext cx="8343900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</a:t>
            </a:r>
            <a:r>
              <a:rPr lang="zh-CN" altLang="en-US" sz="2400" dirty="0" smtClean="0"/>
              <a:t>　</a:t>
            </a:r>
            <a:r>
              <a:rPr lang="en-US" altLang="zh-CN" sz="2400" b="1" dirty="0" smtClean="0"/>
              <a:t>In both China and North America, it is polite to offer an elderly person a seat on the bus.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在中国和北美，在公共汽车上主动给老年人让座都是有礼貌的。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0526" y="3236107"/>
            <a:ext cx="838200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(1)offer sb.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“(</a:t>
            </a:r>
            <a:r>
              <a:rPr lang="zh-CN" altLang="en-US" sz="2400" b="1" dirty="0" smtClean="0"/>
              <a:t>主动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为某人提供某物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，也可以表示为</a:t>
            </a:r>
            <a:r>
              <a:rPr lang="en-US" altLang="en-US" sz="2400" b="1" dirty="0" smtClean="0"/>
              <a:t>offer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to sb.</a:t>
            </a:r>
            <a:r>
              <a:rPr lang="zh-CN" altLang="en-US" sz="2400" b="1" dirty="0" smtClean="0"/>
              <a:t>。其中，</a:t>
            </a:r>
            <a:r>
              <a:rPr lang="en-US" altLang="en-US" sz="2400" b="1" dirty="0" smtClean="0"/>
              <a:t>offer</a:t>
            </a:r>
            <a:r>
              <a:rPr lang="zh-CN" altLang="en-US" sz="2400" b="1" dirty="0" smtClean="0"/>
              <a:t>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提供；供应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，通常指主动提供东西或机会等。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(2)elderly</a:t>
            </a:r>
            <a:r>
              <a:rPr lang="zh-CN" altLang="en-US" sz="2400" b="1" dirty="0" smtClean="0"/>
              <a:t>为形容词，意为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年纪较大的；上了年纪的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，是对上了年纪的人的一种尊称。</a:t>
            </a:r>
            <a:r>
              <a:rPr lang="en-US" altLang="en-US" sz="2400" b="1" dirty="0" smtClean="0"/>
              <a:t>the elderly </a:t>
            </a:r>
            <a:r>
              <a:rPr lang="zh-CN" altLang="en-US" sz="2400" b="1" dirty="0" smtClean="0"/>
              <a:t>泛指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老人或上了年纪的人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020" y="1626881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宜昌    </a:t>
            </a:r>
            <a:r>
              <a:rPr lang="en-US" altLang="en-US" sz="2400" b="1" dirty="0" smtClean="0"/>
              <a:t>—In the past five years, China has played an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important role in the Belt and Road.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—It has ________ many nations a great chance to communicate.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offered</a:t>
            </a:r>
            <a:r>
              <a:rPr lang="zh-CN" altLang="en-US" sz="2400" b="1" dirty="0" smtClean="0"/>
              <a:t>　　    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supported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included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directed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474356" y="2768601"/>
            <a:ext cx="263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309" y="1515208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考查动词词义辨析。句意：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在过去的五年里，中国在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一带一路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中扮演着重要的角色。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它给很多国家提供一个交流的好机会。</a:t>
            </a:r>
            <a:r>
              <a:rPr lang="en-US" altLang="en-US" sz="2000" b="1" dirty="0" smtClean="0">
                <a:ea typeface="仿宋" panose="02010609060101010101" charset="-122"/>
              </a:rPr>
              <a:t>”offer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提供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</a:t>
            </a:r>
            <a:r>
              <a:rPr lang="en-US" altLang="en-US" sz="2000" b="1" dirty="0" smtClean="0">
                <a:ea typeface="仿宋" panose="02010609060101010101" charset="-122"/>
              </a:rPr>
              <a:t>support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支持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</a:t>
            </a:r>
            <a:r>
              <a:rPr lang="en-US" altLang="en-US" sz="2000" b="1" dirty="0" smtClean="0">
                <a:ea typeface="仿宋" panose="02010609060101010101" charset="-122"/>
              </a:rPr>
              <a:t>include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包括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</a:t>
            </a:r>
            <a:r>
              <a:rPr lang="en-US" altLang="en-US" sz="2000" b="1" dirty="0" smtClean="0">
                <a:ea typeface="仿宋" panose="02010609060101010101" charset="-122"/>
              </a:rPr>
              <a:t>direct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指示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。结合句意可知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项正确。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7096" y="1095836"/>
            <a:ext cx="8442198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/>
              <a:t>When Chinese people eat out in restaurants, they may take turns paying for the meal.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当中国人外出在餐馆用餐时，他们可能会轮流买单。</a:t>
            </a:r>
            <a:endParaRPr lang="zh-CN" altLang="zh-CN" sz="28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35878" y="3816637"/>
            <a:ext cx="8312834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800" b="1" dirty="0" smtClean="0"/>
              <a:t>take turns doing </a:t>
            </a:r>
            <a:r>
              <a:rPr lang="en-US" altLang="en-US" sz="2800" b="1" dirty="0" err="1" smtClean="0"/>
              <a:t>sth</a:t>
            </a:r>
            <a:r>
              <a:rPr lang="en-US" altLang="en-US" sz="2800" b="1" dirty="0" smtClean="0"/>
              <a:t>. </a:t>
            </a:r>
            <a:r>
              <a:rPr lang="zh-CN" altLang="en-US" sz="2800" b="1" dirty="0" smtClean="0"/>
              <a:t>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轮流做某事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1484947"/>
            <a:ext cx="7953375" cy="279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take turns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</a:t>
            </a:r>
            <a:r>
              <a:rPr lang="zh-CN" altLang="en-US" sz="2400" b="1" dirty="0" smtClean="0"/>
              <a:t>也译为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轮流做某事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，与</a:t>
            </a:r>
            <a:r>
              <a:rPr lang="en-US" altLang="en-US" sz="2400" b="1" dirty="0" smtClean="0"/>
              <a:t>take turns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没有实质性的区别，两种结构可互换。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We take turns doing housework at home.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We take turns to do housework at home.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在家里，我们轮流做家务。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56524" y="2333971"/>
            <a:ext cx="7976195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．去年，我们轮流照看那个生病的孩子。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Last year we ________ ________ to look after that sick kid.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877747" y="2901435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took            turns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9810" y="1349683"/>
            <a:ext cx="844219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China, people seldom give extra money to waiters, waitresses, taxi drivers or hotel workers.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在中国，人们很少给男服务员、女服务员、出租车司机或酒店工作人员额外的钱。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477" y="3839051"/>
            <a:ext cx="810744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seldom</a:t>
            </a:r>
            <a:r>
              <a:rPr lang="zh-CN" altLang="en-US" sz="2400" b="1" dirty="0" smtClean="0"/>
              <a:t>是频度副词，意为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很少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seldom</a:t>
            </a:r>
            <a:r>
              <a:rPr lang="zh-CN" altLang="en-US" sz="2400" b="1" dirty="0" smtClean="0"/>
              <a:t>通常放在行为动词之前，</a:t>
            </a:r>
            <a:r>
              <a:rPr lang="en-US" altLang="en-US" sz="2400" b="1" dirty="0" smtClean="0"/>
              <a:t>be</a:t>
            </a:r>
            <a:r>
              <a:rPr lang="zh-CN" altLang="en-US" sz="2400" b="1" dirty="0" smtClean="0"/>
              <a:t>动词、情态动词或助动词之后。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She seldom goes out at night.</a:t>
            </a:r>
            <a:r>
              <a:rPr lang="zh-CN" altLang="en-US" sz="2400" b="1" dirty="0" smtClean="0"/>
              <a:t>她晚上很少出门。</a:t>
            </a:r>
            <a:endParaRPr lang="zh-CN" altLang="zh-CN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14375" y="1396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1329373"/>
            <a:ext cx="7953375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 dirty="0" smtClean="0"/>
              <a:t>常见的频度副词有</a:t>
            </a:r>
            <a:r>
              <a:rPr lang="en-US" altLang="en-US" sz="2400" b="1" dirty="0" smtClean="0"/>
              <a:t>always, usually, often,  sometimes, never</a:t>
            </a:r>
            <a:r>
              <a:rPr lang="zh-CN" altLang="en-US" sz="2400" b="1" dirty="0" smtClean="0"/>
              <a:t>等。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often helps me with my English.</a:t>
            </a:r>
            <a:r>
              <a:rPr lang="zh-CN" altLang="en-US" sz="2400" b="1" dirty="0" smtClean="0"/>
              <a:t>他经常帮助我学英语。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14905" y="1270000"/>
          <a:ext cx="6280410" cy="4273995"/>
        </p:xfrm>
        <a:graphic>
          <a:graphicData uri="http://schemas.openxmlformats.org/drawingml/2006/table">
            <a:tbl>
              <a:tblPr/>
              <a:tblGrid>
                <a:gridCol w="427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virtue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elderly________________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extra 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waiter 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对应词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tip ________</a:t>
                      </a:r>
                      <a:endParaRPr lang="zh-CN" altLang="zh-CN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978312" y="14663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美德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20052" y="2139435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上了年纪的；较老的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12201" y="28379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额外的；另外的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24533" y="4209535"/>
            <a:ext cx="1333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waitress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40243" y="3498335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餐馆的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男服务员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34575" y="488263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给小费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821" y="1280023"/>
            <a:ext cx="83050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海南   </a:t>
            </a:r>
            <a:r>
              <a:rPr lang="en-US" altLang="en-US" sz="2400" b="1" dirty="0" smtClean="0"/>
              <a:t>Uncle Liang ________ eats out because his wife always makes delicious food for him.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seldom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sometimes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often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4400731" y="124767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309" y="1515208"/>
            <a:ext cx="8348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考查频度副词。由</a:t>
            </a:r>
            <a:r>
              <a:rPr lang="en-US" altLang="en-US" sz="2000" b="1" dirty="0" smtClean="0">
                <a:ea typeface="仿宋" panose="02010609060101010101" charset="-122"/>
              </a:rPr>
              <a:t>because </a:t>
            </a:r>
            <a:r>
              <a:rPr lang="zh-CN" altLang="en-US" sz="2000" b="1" dirty="0" smtClean="0">
                <a:ea typeface="仿宋" panose="02010609060101010101" charset="-122"/>
              </a:rPr>
              <a:t>后的原因状语从句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他妻子总是为他做美味的食物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可知，梁叔叔很少出去吃饭。</a:t>
            </a:r>
            <a:r>
              <a:rPr lang="en-US" altLang="en-US" sz="2000" b="1" dirty="0" smtClean="0">
                <a:ea typeface="仿宋" panose="02010609060101010101" charset="-122"/>
              </a:rPr>
              <a:t>seldom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很少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sometimes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有时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 </a:t>
            </a:r>
            <a:r>
              <a:rPr lang="en-US" altLang="en-US" sz="2000" b="1" dirty="0" smtClean="0">
                <a:ea typeface="仿宋" panose="02010609060101010101" charset="-122"/>
              </a:rPr>
              <a:t>often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常常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 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16225" y="1498600"/>
          <a:ext cx="7424530" cy="4273995"/>
        </p:xfrm>
        <a:graphic>
          <a:graphicData uri="http://schemas.openxmlformats.org/drawingml/2006/table">
            <a:tbl>
              <a:tblPr/>
              <a:tblGrid>
                <a:gridCol w="103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轮流；依次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．付款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不同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4.give extra money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 like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to sb. 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63665" y="1606035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turns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5911" y="2304535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pay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17530" y="2977635"/>
            <a:ext cx="242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different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84240" y="36634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给额外的钱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80252" y="43365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听起来像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15865" y="50350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把某物递给某人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3364" y="1354035"/>
          <a:ext cx="8468436" cy="43233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这可能是因为北美的礼仪和中国的礼仪是如此不同。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is probably________ North American manners and Chinese manners are so different.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在中国，谦虚是一种美德。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China, ________ ________ is a virtue.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．但在北美，这通常是懦弱和不自信的表现。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But in North America, this is usually________ ________ ________ being weak and not confident.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133262" y="1847334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because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93476" y="3533260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being           modest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38167" y="4634985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sign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87390" y="514427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14313" y="1715985"/>
          <a:ext cx="8386787" cy="377475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．在中国和北美，在公共汽车上主动给老年人让座都是有礼貌的。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both China and North America, it is polite ________ ________ an elderly person ________ ________ on the bus.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当中国人外出在餐馆用餐时，他们可能会轮流买单。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Chinese people________ ________ in restaurants, they may ________ ________ ________ ________ the meal.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5025756" y="3409434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seat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58854" y="2723635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99462" y="340943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offer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98446" y="4991955"/>
            <a:ext cx="4964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         turns           paying 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14277" y="4517937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eat          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8" y="1265135"/>
          <a:ext cx="8567762" cy="3774758"/>
        </p:xfrm>
        <a:graphic>
          <a:graphicData uri="http://schemas.openxmlformats.org/drawingml/2006/table">
            <a:tbl>
              <a:tblPr/>
              <a:tblGrid>
                <a:gridCol w="58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6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然而，在加拿大，人们经常分担就餐花销。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Canada, however, people often _______ _______ _______ ______ a meal.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．在中国，人们很少给男服务员、女服务员、出租车司机或酒店工作人员额外的钱。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China, people seldom ________ ________ ________ ______  waiters, waitresses, taxi drivers or hotel workers.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537892" y="1727627"/>
            <a:ext cx="3205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       the          cost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90446" y="230324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65108" y="3961885"/>
            <a:ext cx="3730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give           extra        money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90446" y="457466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3838" y="1562099"/>
          <a:ext cx="8386787" cy="2453195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在北美，人们总是这么做。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North America, this ________ ________ ________.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231120" y="2838362"/>
            <a:ext cx="345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 always      done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69771" y="174280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7485" y="2162949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746" y="187742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69168" y="2308406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though conj. </a:t>
            </a:r>
            <a:r>
              <a:rPr lang="zh-CN" altLang="en-US" sz="3200" b="1" dirty="0" smtClean="0"/>
              <a:t>虽然；尽管；即使；然而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0054" y="3075851"/>
            <a:ext cx="84781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i="1" dirty="0" smtClean="0"/>
              <a:t>Though</a:t>
            </a:r>
            <a:r>
              <a:rPr lang="en-US" altLang="zh-CN" sz="2400" b="1" dirty="0" smtClean="0"/>
              <a:t> I have lived here for a long time, I still don't feel Canadian.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尽管我在这儿已经生活了很长时间，但我仍感觉不像加拿大人。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 will come on time even </a:t>
            </a:r>
            <a:r>
              <a:rPr lang="en-US" altLang="zh-CN" sz="2400" b="1" i="1" dirty="0" smtClean="0"/>
              <a:t>though</a:t>
            </a:r>
            <a:r>
              <a:rPr lang="en-US" altLang="zh-CN" sz="2400" b="1" dirty="0" smtClean="0"/>
              <a:t> it rains.</a:t>
            </a:r>
            <a:r>
              <a:rPr lang="zh-CN" altLang="en-US" sz="2400" b="1" dirty="0" smtClean="0"/>
              <a:t>即使下雨，他也会准时来的。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9625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Different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1917</Words>
  <Application>Microsoft Office PowerPoint</Application>
  <PresentationFormat>全屏显示(4:3)</PresentationFormat>
  <Paragraphs>210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D388ED9B2E214C16883BDA2DB71F6F50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