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15" r:id="rId3"/>
    <p:sldId id="306" r:id="rId4"/>
    <p:sldId id="307" r:id="rId5"/>
    <p:sldId id="308" r:id="rId6"/>
    <p:sldId id="271" r:id="rId7"/>
    <p:sldId id="310" r:id="rId8"/>
    <p:sldId id="266" r:id="rId9"/>
    <p:sldId id="285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311" r:id="rId23"/>
    <p:sldId id="288" r:id="rId24"/>
    <p:sldId id="314" r:id="rId25"/>
    <p:sldId id="268" r:id="rId26"/>
    <p:sldId id="303" r:id="rId27"/>
    <p:sldId id="289" r:id="rId28"/>
    <p:sldId id="304" r:id="rId29"/>
    <p:sldId id="295" r:id="rId30"/>
    <p:sldId id="264" r:id="rId31"/>
    <p:sldId id="305" r:id="rId3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FFCC"/>
    <a:srgbClr val="C0C0C0"/>
    <a:srgbClr val="FF0000"/>
    <a:srgbClr val="3399FF"/>
    <a:srgbClr val="CCECFF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34FE6-0B8B-46AB-8244-818393B9FB8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.baidu.com/i?ct=503316480&amp;z=0&amp;tn=baiduimagedetail&amp;word=%CB%AE%B9%FB%B9%DE%CD%B7&amp;in=2714&amp;cl=2&amp;cm=1&amp;sc=0&amp;lm=-1&amp;pn=0&amp;rn=1&amp;di=1388012176&amp;ln=111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.baidu.com/i?ct=503316480&amp;z=0&amp;tn=baiduimagedetail&amp;word=%CB%AE%B9%FB%B9%DE%CD%B7&amp;in=2714&amp;cl=2&amp;cm=1&amp;sc=0&amp;lm=-1&amp;pn=0&amp;rn=1&amp;di=1388012176&amp;ln=11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/>
          <p:nvPr/>
        </p:nvSpPr>
        <p:spPr>
          <a:xfrm>
            <a:off x="971550" y="3068638"/>
            <a:ext cx="2016125" cy="2879725"/>
          </a:xfrm>
          <a:prstGeom prst="can">
            <a:avLst>
              <a:gd name="adj" fmla="val 35708"/>
            </a:avLst>
          </a:prstGeom>
          <a:solidFill>
            <a:srgbClr val="FF9900"/>
          </a:solidFill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49" name="WordArt 7"/>
          <p:cNvSpPr>
            <a:spLocks noChangeArrowheads="1" noChangeShapeType="1" noTextEdit="1"/>
          </p:cNvSpPr>
          <p:nvPr/>
        </p:nvSpPr>
        <p:spPr bwMode="auto">
          <a:xfrm>
            <a:off x="672484" y="1628800"/>
            <a:ext cx="7775575" cy="93662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圆柱的表面积</a:t>
            </a:r>
          </a:p>
        </p:txBody>
      </p:sp>
      <p:sp>
        <p:nvSpPr>
          <p:cNvPr id="6" name="矩形 5"/>
          <p:cNvSpPr/>
          <p:nvPr/>
        </p:nvSpPr>
        <p:spPr>
          <a:xfrm>
            <a:off x="3334436" y="60213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79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80" name="Oval 4"/>
          <p:cNvSpPr/>
          <p:nvPr/>
        </p:nvSpPr>
        <p:spPr>
          <a:xfrm flipV="1">
            <a:off x="4154488" y="685800"/>
            <a:ext cx="1676400" cy="1600200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81" name="Text Box 5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24582" name="Text Box 6"/>
          <p:cNvSpPr txBox="1"/>
          <p:nvPr/>
        </p:nvSpPr>
        <p:spPr>
          <a:xfrm>
            <a:off x="4611688" y="13716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24583" name="AutoShape 7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3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4" name="Text Box 4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grpSp>
        <p:nvGrpSpPr>
          <p:cNvPr id="25605" name="Group 5"/>
          <p:cNvGrpSpPr/>
          <p:nvPr/>
        </p:nvGrpSpPr>
        <p:grpSpPr>
          <a:xfrm>
            <a:off x="1182688" y="685800"/>
            <a:ext cx="1676400" cy="1600200"/>
            <a:chOff x="2208" y="432"/>
            <a:chExt cx="1056" cy="1008"/>
          </a:xfrm>
        </p:grpSpPr>
        <p:sp>
          <p:nvSpPr>
            <p:cNvPr id="25608" name="Oval 6"/>
            <p:cNvSpPr/>
            <p:nvPr/>
          </p:nvSpPr>
          <p:spPr>
            <a:xfrm flipV="1">
              <a:off x="2208" y="432"/>
              <a:ext cx="1056" cy="1008"/>
            </a:xfrm>
            <a:prstGeom prst="ellipse">
              <a:avLst/>
            </a:prstGeom>
            <a:solidFill>
              <a:srgbClr val="FFCC99"/>
            </a:solidFill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5609" name="Text Box 7"/>
            <p:cNvSpPr txBox="1"/>
            <p:nvPr/>
          </p:nvSpPr>
          <p:spPr>
            <a:xfrm>
              <a:off x="2496" y="864"/>
              <a:ext cx="52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pitchFamily="18" charset="0"/>
                </a:rPr>
                <a:t>底面</a:t>
              </a:r>
            </a:p>
          </p:txBody>
        </p:sp>
      </p:grpSp>
      <p:sp>
        <p:nvSpPr>
          <p:cNvPr id="19464" name="Line 8"/>
          <p:cNvSpPr/>
          <p:nvPr/>
        </p:nvSpPr>
        <p:spPr>
          <a:xfrm>
            <a:off x="2020888" y="1981200"/>
            <a:ext cx="0" cy="304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7" name="AutoShape 9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27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28" name="Text Box 4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grpSp>
        <p:nvGrpSpPr>
          <p:cNvPr id="26629" name="Group 5"/>
          <p:cNvGrpSpPr/>
          <p:nvPr/>
        </p:nvGrpSpPr>
        <p:grpSpPr>
          <a:xfrm rot="2437365">
            <a:off x="1868488" y="609600"/>
            <a:ext cx="1676400" cy="1676400"/>
            <a:chOff x="336" y="432"/>
            <a:chExt cx="1056" cy="1008"/>
          </a:xfrm>
        </p:grpSpPr>
        <p:grpSp>
          <p:nvGrpSpPr>
            <p:cNvPr id="26633" name="Group 6"/>
            <p:cNvGrpSpPr/>
            <p:nvPr/>
          </p:nvGrpSpPr>
          <p:grpSpPr>
            <a:xfrm>
              <a:off x="336" y="432"/>
              <a:ext cx="1056" cy="1008"/>
              <a:chOff x="2208" y="432"/>
              <a:chExt cx="1056" cy="1008"/>
            </a:xfrm>
          </p:grpSpPr>
          <p:sp>
            <p:nvSpPr>
              <p:cNvPr id="26635" name="Oval 7"/>
              <p:cNvSpPr/>
              <p:nvPr/>
            </p:nvSpPr>
            <p:spPr>
              <a:xfrm flipV="1">
                <a:off x="2208" y="432"/>
                <a:ext cx="1056" cy="1008"/>
              </a:xfrm>
              <a:prstGeom prst="ellipse">
                <a:avLst/>
              </a:prstGeom>
              <a:solidFill>
                <a:srgbClr val="FFCC99"/>
              </a:solidFill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6636" name="Text Box 8"/>
              <p:cNvSpPr txBox="1"/>
              <p:nvPr/>
            </p:nvSpPr>
            <p:spPr>
              <a:xfrm>
                <a:off x="2496" y="864"/>
                <a:ext cx="528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Times New Roman" panose="02020603050405020304" pitchFamily="18" charset="0"/>
                  </a:rPr>
                  <a:t>底面</a:t>
                </a:r>
              </a:p>
            </p:txBody>
          </p:sp>
        </p:grpSp>
        <p:sp>
          <p:nvSpPr>
            <p:cNvPr id="26634" name="Line 9"/>
            <p:cNvSpPr/>
            <p:nvPr/>
          </p:nvSpPr>
          <p:spPr>
            <a:xfrm>
              <a:off x="864" y="1248"/>
              <a:ext cx="0" cy="19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0" name="Line 10"/>
          <p:cNvSpPr/>
          <p:nvPr/>
        </p:nvSpPr>
        <p:spPr>
          <a:xfrm>
            <a:off x="2020888" y="2286000"/>
            <a:ext cx="685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1" name="Freeform 11"/>
          <p:cNvSpPr/>
          <p:nvPr/>
        </p:nvSpPr>
        <p:spPr>
          <a:xfrm>
            <a:off x="2127250" y="2074863"/>
            <a:ext cx="539750" cy="203200"/>
          </a:xfrm>
          <a:custGeom>
            <a:avLst/>
            <a:gdLst>
              <a:gd name="txL" fmla="*/ 0 w 340"/>
              <a:gd name="txT" fmla="*/ 0 h 128"/>
              <a:gd name="txR" fmla="*/ 340 w 340"/>
              <a:gd name="txB" fmla="*/ 128 h 128"/>
            </a:gdLst>
            <a:ahLst/>
            <a:cxnLst>
              <a:cxn ang="0">
                <a:pos x="31750" y="15875"/>
              </a:cxn>
              <a:cxn ang="0">
                <a:pos x="119063" y="58738"/>
              </a:cxn>
              <a:cxn ang="0">
                <a:pos x="234950" y="131763"/>
              </a:cxn>
              <a:cxn ang="0">
                <a:pos x="539750" y="203200"/>
              </a:cxn>
            </a:cxnLst>
            <a:rect l="txL" t="txT" r="txR" b="txB"/>
            <a:pathLst>
              <a:path w="340" h="128">
                <a:moveTo>
                  <a:pt x="20" y="10"/>
                </a:moveTo>
                <a:cubicBezTo>
                  <a:pt x="96" y="61"/>
                  <a:pt x="0" y="0"/>
                  <a:pt x="75" y="37"/>
                </a:cubicBezTo>
                <a:cubicBezTo>
                  <a:pt x="106" y="52"/>
                  <a:pt x="115" y="72"/>
                  <a:pt x="148" y="83"/>
                </a:cubicBezTo>
                <a:cubicBezTo>
                  <a:pt x="208" y="123"/>
                  <a:pt x="269" y="128"/>
                  <a:pt x="340" y="128"/>
                </a:cubicBezTo>
              </a:path>
            </a:pathLst>
          </a:custGeom>
          <a:noFill/>
          <a:ln w="5715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2" name="AutoShape 12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1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2" name="Text Box 4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grpSp>
        <p:nvGrpSpPr>
          <p:cNvPr id="27653" name="Group 5"/>
          <p:cNvGrpSpPr/>
          <p:nvPr/>
        </p:nvGrpSpPr>
        <p:grpSpPr>
          <a:xfrm rot="3977352">
            <a:off x="2401888" y="609600"/>
            <a:ext cx="1676400" cy="1676400"/>
            <a:chOff x="336" y="432"/>
            <a:chExt cx="1056" cy="1008"/>
          </a:xfrm>
        </p:grpSpPr>
        <p:grpSp>
          <p:nvGrpSpPr>
            <p:cNvPr id="27657" name="Group 6"/>
            <p:cNvGrpSpPr/>
            <p:nvPr/>
          </p:nvGrpSpPr>
          <p:grpSpPr>
            <a:xfrm>
              <a:off x="336" y="432"/>
              <a:ext cx="1056" cy="1008"/>
              <a:chOff x="2208" y="432"/>
              <a:chExt cx="1056" cy="1008"/>
            </a:xfrm>
          </p:grpSpPr>
          <p:sp>
            <p:nvSpPr>
              <p:cNvPr id="27659" name="Oval 7"/>
              <p:cNvSpPr/>
              <p:nvPr/>
            </p:nvSpPr>
            <p:spPr>
              <a:xfrm flipV="1">
                <a:off x="2208" y="432"/>
                <a:ext cx="1056" cy="1008"/>
              </a:xfrm>
              <a:prstGeom prst="ellipse">
                <a:avLst/>
              </a:prstGeom>
              <a:solidFill>
                <a:srgbClr val="FFCC99"/>
              </a:solidFill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7660" name="Text Box 8"/>
              <p:cNvSpPr txBox="1"/>
              <p:nvPr/>
            </p:nvSpPr>
            <p:spPr>
              <a:xfrm>
                <a:off x="2496" y="864"/>
                <a:ext cx="528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Times New Roman" panose="02020603050405020304" pitchFamily="18" charset="0"/>
                  </a:rPr>
                  <a:t>底面</a:t>
                </a:r>
              </a:p>
            </p:txBody>
          </p:sp>
        </p:grpSp>
        <p:sp>
          <p:nvSpPr>
            <p:cNvPr id="27658" name="Line 9"/>
            <p:cNvSpPr/>
            <p:nvPr/>
          </p:nvSpPr>
          <p:spPr>
            <a:xfrm>
              <a:off x="864" y="1248"/>
              <a:ext cx="0" cy="19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54" name="Line 10"/>
          <p:cNvSpPr/>
          <p:nvPr/>
        </p:nvSpPr>
        <p:spPr>
          <a:xfrm>
            <a:off x="2020888" y="2286000"/>
            <a:ext cx="12192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5" name="Freeform 11"/>
          <p:cNvSpPr/>
          <p:nvPr/>
        </p:nvSpPr>
        <p:spPr>
          <a:xfrm>
            <a:off x="2478088" y="1785938"/>
            <a:ext cx="682625" cy="508000"/>
          </a:xfrm>
          <a:custGeom>
            <a:avLst/>
            <a:gdLst>
              <a:gd name="txL" fmla="*/ 0 w 430"/>
              <a:gd name="txT" fmla="*/ 0 h 320"/>
              <a:gd name="txR" fmla="*/ 430 w 430"/>
              <a:gd name="txB" fmla="*/ 320 h 320"/>
            </a:gdLst>
            <a:ahLst/>
            <a:cxnLst>
              <a:cxn ang="0">
                <a:pos x="0" y="0"/>
              </a:cxn>
              <a:cxn ang="0">
                <a:pos x="58738" y="115888"/>
              </a:cxn>
              <a:cxn ang="0">
                <a:pos x="217488" y="288925"/>
              </a:cxn>
              <a:cxn ang="0">
                <a:pos x="328613" y="381000"/>
              </a:cxn>
              <a:cxn ang="0">
                <a:pos x="347663" y="395288"/>
              </a:cxn>
              <a:cxn ang="0">
                <a:pos x="438150" y="428625"/>
              </a:cxn>
              <a:cxn ang="0">
                <a:pos x="682625" y="508000"/>
              </a:cxn>
            </a:cxnLst>
            <a:rect l="txL" t="txT" r="txR" b="txB"/>
            <a:pathLst>
              <a:path w="430" h="320">
                <a:moveTo>
                  <a:pt x="0" y="0"/>
                </a:moveTo>
                <a:cubicBezTo>
                  <a:pt x="5" y="10"/>
                  <a:pt x="14" y="43"/>
                  <a:pt x="37" y="73"/>
                </a:cubicBezTo>
                <a:cubicBezTo>
                  <a:pt x="60" y="103"/>
                  <a:pt x="109" y="154"/>
                  <a:pt x="137" y="182"/>
                </a:cubicBezTo>
                <a:cubicBezTo>
                  <a:pt x="158" y="204"/>
                  <a:pt x="184" y="221"/>
                  <a:pt x="207" y="240"/>
                </a:cubicBezTo>
                <a:cubicBezTo>
                  <a:pt x="225" y="246"/>
                  <a:pt x="211" y="245"/>
                  <a:pt x="219" y="249"/>
                </a:cubicBezTo>
                <a:cubicBezTo>
                  <a:pt x="236" y="258"/>
                  <a:pt x="279" y="279"/>
                  <a:pt x="276" y="270"/>
                </a:cubicBezTo>
                <a:cubicBezTo>
                  <a:pt x="333" y="297"/>
                  <a:pt x="378" y="320"/>
                  <a:pt x="430" y="320"/>
                </a:cubicBezTo>
              </a:path>
            </a:pathLst>
          </a:custGeom>
          <a:noFill/>
          <a:ln w="5715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6" name="AutoShape 12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5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6" name="Text Box 4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grpSp>
        <p:nvGrpSpPr>
          <p:cNvPr id="28677" name="Group 5"/>
          <p:cNvGrpSpPr/>
          <p:nvPr/>
        </p:nvGrpSpPr>
        <p:grpSpPr>
          <a:xfrm rot="5324768">
            <a:off x="2859088" y="609600"/>
            <a:ext cx="1676400" cy="1676400"/>
            <a:chOff x="336" y="432"/>
            <a:chExt cx="1056" cy="1008"/>
          </a:xfrm>
        </p:grpSpPr>
        <p:grpSp>
          <p:nvGrpSpPr>
            <p:cNvPr id="28681" name="Group 6"/>
            <p:cNvGrpSpPr/>
            <p:nvPr/>
          </p:nvGrpSpPr>
          <p:grpSpPr>
            <a:xfrm>
              <a:off x="336" y="432"/>
              <a:ext cx="1056" cy="1008"/>
              <a:chOff x="2208" y="432"/>
              <a:chExt cx="1056" cy="1008"/>
            </a:xfrm>
          </p:grpSpPr>
          <p:sp>
            <p:nvSpPr>
              <p:cNvPr id="28683" name="Oval 7"/>
              <p:cNvSpPr/>
              <p:nvPr/>
            </p:nvSpPr>
            <p:spPr>
              <a:xfrm flipV="1">
                <a:off x="2208" y="432"/>
                <a:ext cx="1056" cy="1008"/>
              </a:xfrm>
              <a:prstGeom prst="ellipse">
                <a:avLst/>
              </a:prstGeom>
              <a:solidFill>
                <a:srgbClr val="FFCC99"/>
              </a:solidFill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8684" name="Text Box 8"/>
              <p:cNvSpPr txBox="1"/>
              <p:nvPr/>
            </p:nvSpPr>
            <p:spPr>
              <a:xfrm>
                <a:off x="2496" y="864"/>
                <a:ext cx="528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Times New Roman" panose="02020603050405020304" pitchFamily="18" charset="0"/>
                  </a:rPr>
                  <a:t>底面</a:t>
                </a:r>
              </a:p>
            </p:txBody>
          </p:sp>
        </p:grpSp>
        <p:sp>
          <p:nvSpPr>
            <p:cNvPr id="28682" name="Line 9"/>
            <p:cNvSpPr/>
            <p:nvPr/>
          </p:nvSpPr>
          <p:spPr>
            <a:xfrm>
              <a:off x="864" y="1248"/>
              <a:ext cx="0" cy="19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78" name="Line 10"/>
          <p:cNvSpPr/>
          <p:nvPr/>
        </p:nvSpPr>
        <p:spPr>
          <a:xfrm>
            <a:off x="2020888" y="2286000"/>
            <a:ext cx="16764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9" name="Freeform 11"/>
          <p:cNvSpPr/>
          <p:nvPr/>
        </p:nvSpPr>
        <p:spPr>
          <a:xfrm>
            <a:off x="2844800" y="1485900"/>
            <a:ext cx="781050" cy="790575"/>
          </a:xfrm>
          <a:custGeom>
            <a:avLst/>
            <a:gdLst>
              <a:gd name="txL" fmla="*/ 0 w 492"/>
              <a:gd name="txT" fmla="*/ 0 h 498"/>
              <a:gd name="txR" fmla="*/ 492 w 492"/>
              <a:gd name="txB" fmla="*/ 498 h 498"/>
            </a:gdLst>
            <a:ahLst/>
            <a:cxnLst>
              <a:cxn ang="0">
                <a:pos x="9525" y="0"/>
              </a:cxn>
              <a:cxn ang="0">
                <a:pos x="33338" y="147638"/>
              </a:cxn>
              <a:cxn ang="0">
                <a:pos x="71438" y="290513"/>
              </a:cxn>
              <a:cxn ang="0">
                <a:pos x="119063" y="390525"/>
              </a:cxn>
              <a:cxn ang="0">
                <a:pos x="214313" y="514350"/>
              </a:cxn>
              <a:cxn ang="0">
                <a:pos x="290513" y="595313"/>
              </a:cxn>
              <a:cxn ang="0">
                <a:pos x="352425" y="638175"/>
              </a:cxn>
              <a:cxn ang="0">
                <a:pos x="395288" y="676275"/>
              </a:cxn>
              <a:cxn ang="0">
                <a:pos x="461963" y="714375"/>
              </a:cxn>
              <a:cxn ang="0">
                <a:pos x="547688" y="757238"/>
              </a:cxn>
              <a:cxn ang="0">
                <a:pos x="723900" y="790575"/>
              </a:cxn>
              <a:cxn ang="0">
                <a:pos x="781050" y="785813"/>
              </a:cxn>
            </a:cxnLst>
            <a:rect l="txL" t="txT" r="txR" b="txB"/>
            <a:pathLst>
              <a:path w="492" h="498">
                <a:moveTo>
                  <a:pt x="6" y="0"/>
                </a:moveTo>
                <a:cubicBezTo>
                  <a:pt x="0" y="18"/>
                  <a:pt x="15" y="76"/>
                  <a:pt x="21" y="93"/>
                </a:cubicBezTo>
                <a:cubicBezTo>
                  <a:pt x="30" y="121"/>
                  <a:pt x="33" y="153"/>
                  <a:pt x="45" y="183"/>
                </a:cubicBezTo>
                <a:cubicBezTo>
                  <a:pt x="48" y="192"/>
                  <a:pt x="66" y="228"/>
                  <a:pt x="75" y="246"/>
                </a:cubicBezTo>
                <a:cubicBezTo>
                  <a:pt x="93" y="276"/>
                  <a:pt x="114" y="310"/>
                  <a:pt x="135" y="324"/>
                </a:cubicBezTo>
                <a:cubicBezTo>
                  <a:pt x="147" y="342"/>
                  <a:pt x="165" y="363"/>
                  <a:pt x="183" y="375"/>
                </a:cubicBezTo>
                <a:cubicBezTo>
                  <a:pt x="190" y="386"/>
                  <a:pt x="211" y="395"/>
                  <a:pt x="222" y="402"/>
                </a:cubicBezTo>
                <a:cubicBezTo>
                  <a:pt x="229" y="412"/>
                  <a:pt x="237" y="422"/>
                  <a:pt x="249" y="426"/>
                </a:cubicBezTo>
                <a:cubicBezTo>
                  <a:pt x="258" y="439"/>
                  <a:pt x="275" y="445"/>
                  <a:pt x="291" y="450"/>
                </a:cubicBezTo>
                <a:cubicBezTo>
                  <a:pt x="309" y="456"/>
                  <a:pt x="326" y="471"/>
                  <a:pt x="345" y="477"/>
                </a:cubicBezTo>
                <a:cubicBezTo>
                  <a:pt x="379" y="488"/>
                  <a:pt x="420" y="492"/>
                  <a:pt x="456" y="498"/>
                </a:cubicBezTo>
                <a:cubicBezTo>
                  <a:pt x="490" y="495"/>
                  <a:pt x="478" y="495"/>
                  <a:pt x="492" y="495"/>
                </a:cubicBezTo>
              </a:path>
            </a:pathLst>
          </a:custGeom>
          <a:noFill/>
          <a:ln w="5715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0" name="AutoShape 12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699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0" name="Text Box 4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grpSp>
        <p:nvGrpSpPr>
          <p:cNvPr id="29701" name="Group 5"/>
          <p:cNvGrpSpPr/>
          <p:nvPr/>
        </p:nvGrpSpPr>
        <p:grpSpPr>
          <a:xfrm rot="7780288">
            <a:off x="3316288" y="609600"/>
            <a:ext cx="1676400" cy="1676400"/>
            <a:chOff x="336" y="432"/>
            <a:chExt cx="1056" cy="1008"/>
          </a:xfrm>
        </p:grpSpPr>
        <p:grpSp>
          <p:nvGrpSpPr>
            <p:cNvPr id="29705" name="Group 6"/>
            <p:cNvGrpSpPr/>
            <p:nvPr/>
          </p:nvGrpSpPr>
          <p:grpSpPr>
            <a:xfrm>
              <a:off x="336" y="432"/>
              <a:ext cx="1056" cy="1008"/>
              <a:chOff x="2208" y="432"/>
              <a:chExt cx="1056" cy="1008"/>
            </a:xfrm>
          </p:grpSpPr>
          <p:sp>
            <p:nvSpPr>
              <p:cNvPr id="29707" name="Oval 7"/>
              <p:cNvSpPr/>
              <p:nvPr/>
            </p:nvSpPr>
            <p:spPr>
              <a:xfrm flipV="1">
                <a:off x="2208" y="432"/>
                <a:ext cx="1056" cy="1008"/>
              </a:xfrm>
              <a:prstGeom prst="ellipse">
                <a:avLst/>
              </a:prstGeom>
              <a:solidFill>
                <a:srgbClr val="FFCC99"/>
              </a:solidFill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9708" name="Text Box 8"/>
              <p:cNvSpPr txBox="1"/>
              <p:nvPr/>
            </p:nvSpPr>
            <p:spPr>
              <a:xfrm>
                <a:off x="2496" y="864"/>
                <a:ext cx="528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Times New Roman" panose="02020603050405020304" pitchFamily="18" charset="0"/>
                  </a:rPr>
                  <a:t>底面</a:t>
                </a:r>
              </a:p>
            </p:txBody>
          </p:sp>
        </p:grpSp>
        <p:sp>
          <p:nvSpPr>
            <p:cNvPr id="29706" name="Line 9"/>
            <p:cNvSpPr/>
            <p:nvPr/>
          </p:nvSpPr>
          <p:spPr>
            <a:xfrm>
              <a:off x="864" y="1248"/>
              <a:ext cx="0" cy="19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702" name="Line 10"/>
          <p:cNvSpPr/>
          <p:nvPr/>
        </p:nvSpPr>
        <p:spPr>
          <a:xfrm>
            <a:off x="2020888" y="2286000"/>
            <a:ext cx="21336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3" name="Freeform 11"/>
          <p:cNvSpPr/>
          <p:nvPr/>
        </p:nvSpPr>
        <p:spPr>
          <a:xfrm>
            <a:off x="3316288" y="928688"/>
            <a:ext cx="795337" cy="1357312"/>
          </a:xfrm>
          <a:custGeom>
            <a:avLst/>
            <a:gdLst>
              <a:gd name="txL" fmla="*/ 0 w 501"/>
              <a:gd name="txT" fmla="*/ 0 h 855"/>
              <a:gd name="txR" fmla="*/ 501 w 501"/>
              <a:gd name="txB" fmla="*/ 855 h 855"/>
            </a:gdLst>
            <a:ahLst/>
            <a:cxnLst>
              <a:cxn ang="0">
                <a:pos x="190500" y="0"/>
              </a:cxn>
              <a:cxn ang="0">
                <a:pos x="109537" y="109537"/>
              </a:cxn>
              <a:cxn ang="0">
                <a:pos x="76200" y="176212"/>
              </a:cxn>
              <a:cxn ang="0">
                <a:pos x="19050" y="319087"/>
              </a:cxn>
              <a:cxn ang="0">
                <a:pos x="0" y="447675"/>
              </a:cxn>
              <a:cxn ang="0">
                <a:pos x="4762" y="652462"/>
              </a:cxn>
              <a:cxn ang="0">
                <a:pos x="14287" y="681037"/>
              </a:cxn>
              <a:cxn ang="0">
                <a:pos x="57150" y="819150"/>
              </a:cxn>
              <a:cxn ang="0">
                <a:pos x="95250" y="909637"/>
              </a:cxn>
              <a:cxn ang="0">
                <a:pos x="142875" y="985837"/>
              </a:cxn>
              <a:cxn ang="0">
                <a:pos x="200025" y="1071562"/>
              </a:cxn>
              <a:cxn ang="0">
                <a:pos x="242887" y="1114425"/>
              </a:cxn>
              <a:cxn ang="0">
                <a:pos x="280987" y="1147762"/>
              </a:cxn>
              <a:cxn ang="0">
                <a:pos x="309562" y="1166812"/>
              </a:cxn>
              <a:cxn ang="0">
                <a:pos x="371475" y="1214437"/>
              </a:cxn>
              <a:cxn ang="0">
                <a:pos x="466725" y="1271587"/>
              </a:cxn>
              <a:cxn ang="0">
                <a:pos x="757237" y="1352550"/>
              </a:cxn>
              <a:cxn ang="0">
                <a:pos x="795337" y="1357312"/>
              </a:cxn>
            </a:cxnLst>
            <a:rect l="txL" t="txT" r="txR" b="txB"/>
            <a:pathLst>
              <a:path w="501" h="855">
                <a:moveTo>
                  <a:pt x="120" y="0"/>
                </a:moveTo>
                <a:cubicBezTo>
                  <a:pt x="101" y="6"/>
                  <a:pt x="81" y="51"/>
                  <a:pt x="69" y="69"/>
                </a:cubicBezTo>
                <a:cubicBezTo>
                  <a:pt x="63" y="79"/>
                  <a:pt x="57" y="90"/>
                  <a:pt x="48" y="111"/>
                </a:cubicBezTo>
                <a:cubicBezTo>
                  <a:pt x="42" y="126"/>
                  <a:pt x="20" y="171"/>
                  <a:pt x="12" y="201"/>
                </a:cubicBezTo>
                <a:cubicBezTo>
                  <a:pt x="5" y="228"/>
                  <a:pt x="2" y="254"/>
                  <a:pt x="0" y="282"/>
                </a:cubicBezTo>
                <a:cubicBezTo>
                  <a:pt x="1" y="325"/>
                  <a:pt x="0" y="368"/>
                  <a:pt x="3" y="411"/>
                </a:cubicBezTo>
                <a:cubicBezTo>
                  <a:pt x="3" y="417"/>
                  <a:pt x="9" y="429"/>
                  <a:pt x="9" y="429"/>
                </a:cubicBezTo>
                <a:cubicBezTo>
                  <a:pt x="13" y="460"/>
                  <a:pt x="23" y="488"/>
                  <a:pt x="36" y="516"/>
                </a:cubicBezTo>
                <a:cubicBezTo>
                  <a:pt x="44" y="535"/>
                  <a:pt x="49" y="556"/>
                  <a:pt x="60" y="573"/>
                </a:cubicBezTo>
                <a:cubicBezTo>
                  <a:pt x="70" y="588"/>
                  <a:pt x="80" y="606"/>
                  <a:pt x="90" y="621"/>
                </a:cubicBezTo>
                <a:cubicBezTo>
                  <a:pt x="102" y="638"/>
                  <a:pt x="108" y="663"/>
                  <a:pt x="126" y="675"/>
                </a:cubicBezTo>
                <a:cubicBezTo>
                  <a:pt x="130" y="687"/>
                  <a:pt x="141" y="698"/>
                  <a:pt x="153" y="702"/>
                </a:cubicBezTo>
                <a:cubicBezTo>
                  <a:pt x="163" y="717"/>
                  <a:pt x="156" y="709"/>
                  <a:pt x="177" y="723"/>
                </a:cubicBezTo>
                <a:cubicBezTo>
                  <a:pt x="183" y="727"/>
                  <a:pt x="195" y="735"/>
                  <a:pt x="195" y="735"/>
                </a:cubicBezTo>
                <a:cubicBezTo>
                  <a:pt x="205" y="749"/>
                  <a:pt x="220" y="755"/>
                  <a:pt x="234" y="765"/>
                </a:cubicBezTo>
                <a:cubicBezTo>
                  <a:pt x="246" y="784"/>
                  <a:pt x="274" y="791"/>
                  <a:pt x="294" y="801"/>
                </a:cubicBezTo>
                <a:cubicBezTo>
                  <a:pt x="354" y="831"/>
                  <a:pt x="409" y="848"/>
                  <a:pt x="477" y="852"/>
                </a:cubicBezTo>
                <a:cubicBezTo>
                  <a:pt x="499" y="855"/>
                  <a:pt x="491" y="855"/>
                  <a:pt x="501" y="855"/>
                </a:cubicBezTo>
              </a:path>
            </a:pathLst>
          </a:custGeom>
          <a:noFill/>
          <a:ln w="5715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4" name="AutoShape 12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23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24" name="Text Box 4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grpSp>
        <p:nvGrpSpPr>
          <p:cNvPr id="30725" name="Group 5"/>
          <p:cNvGrpSpPr/>
          <p:nvPr/>
        </p:nvGrpSpPr>
        <p:grpSpPr>
          <a:xfrm rot="10792188">
            <a:off x="4002088" y="609600"/>
            <a:ext cx="1676400" cy="1676400"/>
            <a:chOff x="336" y="432"/>
            <a:chExt cx="1056" cy="1008"/>
          </a:xfrm>
        </p:grpSpPr>
        <p:grpSp>
          <p:nvGrpSpPr>
            <p:cNvPr id="30729" name="Group 6"/>
            <p:cNvGrpSpPr/>
            <p:nvPr/>
          </p:nvGrpSpPr>
          <p:grpSpPr>
            <a:xfrm>
              <a:off x="336" y="432"/>
              <a:ext cx="1056" cy="1008"/>
              <a:chOff x="2208" y="432"/>
              <a:chExt cx="1056" cy="1008"/>
            </a:xfrm>
          </p:grpSpPr>
          <p:sp>
            <p:nvSpPr>
              <p:cNvPr id="30731" name="Oval 7"/>
              <p:cNvSpPr/>
              <p:nvPr/>
            </p:nvSpPr>
            <p:spPr>
              <a:xfrm flipV="1">
                <a:off x="2208" y="432"/>
                <a:ext cx="1056" cy="1008"/>
              </a:xfrm>
              <a:prstGeom prst="ellipse">
                <a:avLst/>
              </a:prstGeom>
              <a:solidFill>
                <a:srgbClr val="FFCC99"/>
              </a:solidFill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732" name="Text Box 8"/>
              <p:cNvSpPr txBox="1"/>
              <p:nvPr/>
            </p:nvSpPr>
            <p:spPr>
              <a:xfrm>
                <a:off x="2496" y="864"/>
                <a:ext cx="528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Times New Roman" panose="02020603050405020304" pitchFamily="18" charset="0"/>
                  </a:rPr>
                  <a:t>底面</a:t>
                </a:r>
              </a:p>
            </p:txBody>
          </p:sp>
        </p:grpSp>
        <p:sp>
          <p:nvSpPr>
            <p:cNvPr id="30730" name="Line 9"/>
            <p:cNvSpPr/>
            <p:nvPr/>
          </p:nvSpPr>
          <p:spPr>
            <a:xfrm>
              <a:off x="864" y="1248"/>
              <a:ext cx="0" cy="19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26" name="Line 10"/>
          <p:cNvSpPr/>
          <p:nvPr/>
        </p:nvSpPr>
        <p:spPr>
          <a:xfrm>
            <a:off x="2020888" y="2286000"/>
            <a:ext cx="28194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7" name="Freeform 11"/>
          <p:cNvSpPr/>
          <p:nvPr/>
        </p:nvSpPr>
        <p:spPr>
          <a:xfrm>
            <a:off x="3997325" y="619125"/>
            <a:ext cx="838200" cy="1657350"/>
          </a:xfrm>
          <a:custGeom>
            <a:avLst/>
            <a:gdLst>
              <a:gd name="txL" fmla="*/ 0 w 528"/>
              <a:gd name="txT" fmla="*/ 0 h 1044"/>
              <a:gd name="txR" fmla="*/ 528 w 528"/>
              <a:gd name="txB" fmla="*/ 1044 h 1044"/>
            </a:gdLst>
            <a:ahLst/>
            <a:cxnLst>
              <a:cxn ang="0">
                <a:pos x="838200" y="0"/>
              </a:cxn>
              <a:cxn ang="0">
                <a:pos x="704850" y="4763"/>
              </a:cxn>
              <a:cxn ang="0">
                <a:pos x="647700" y="23813"/>
              </a:cxn>
              <a:cxn ang="0">
                <a:pos x="509588" y="57150"/>
              </a:cxn>
              <a:cxn ang="0">
                <a:pos x="481013" y="76200"/>
              </a:cxn>
              <a:cxn ang="0">
                <a:pos x="395288" y="114300"/>
              </a:cxn>
              <a:cxn ang="0">
                <a:pos x="352425" y="142875"/>
              </a:cxn>
              <a:cxn ang="0">
                <a:pos x="338138" y="152400"/>
              </a:cxn>
              <a:cxn ang="0">
                <a:pos x="276225" y="200025"/>
              </a:cxn>
              <a:cxn ang="0">
                <a:pos x="242888" y="238125"/>
              </a:cxn>
              <a:cxn ang="0">
                <a:pos x="195263" y="285750"/>
              </a:cxn>
              <a:cxn ang="0">
                <a:pos x="171450" y="309563"/>
              </a:cxn>
              <a:cxn ang="0">
                <a:pos x="157163" y="338138"/>
              </a:cxn>
              <a:cxn ang="0">
                <a:pos x="114300" y="395288"/>
              </a:cxn>
              <a:cxn ang="0">
                <a:pos x="66675" y="481013"/>
              </a:cxn>
              <a:cxn ang="0">
                <a:pos x="42863" y="552450"/>
              </a:cxn>
              <a:cxn ang="0">
                <a:pos x="9525" y="719138"/>
              </a:cxn>
              <a:cxn ang="0">
                <a:pos x="14288" y="966788"/>
              </a:cxn>
              <a:cxn ang="0">
                <a:pos x="80963" y="1204913"/>
              </a:cxn>
              <a:cxn ang="0">
                <a:pos x="128588" y="1281113"/>
              </a:cxn>
              <a:cxn ang="0">
                <a:pos x="171450" y="1338263"/>
              </a:cxn>
              <a:cxn ang="0">
                <a:pos x="219075" y="1409700"/>
              </a:cxn>
              <a:cxn ang="0">
                <a:pos x="214313" y="1409700"/>
              </a:cxn>
              <a:cxn ang="0">
                <a:pos x="228600" y="1414463"/>
              </a:cxn>
              <a:cxn ang="0">
                <a:pos x="271463" y="1452563"/>
              </a:cxn>
              <a:cxn ang="0">
                <a:pos x="390525" y="1543050"/>
              </a:cxn>
              <a:cxn ang="0">
                <a:pos x="409575" y="1557338"/>
              </a:cxn>
              <a:cxn ang="0">
                <a:pos x="438150" y="1566863"/>
              </a:cxn>
              <a:cxn ang="0">
                <a:pos x="514350" y="1600200"/>
              </a:cxn>
              <a:cxn ang="0">
                <a:pos x="585788" y="1624013"/>
              </a:cxn>
              <a:cxn ang="0">
                <a:pos x="790575" y="1652588"/>
              </a:cxn>
              <a:cxn ang="0">
                <a:pos x="804863" y="1657350"/>
              </a:cxn>
            </a:cxnLst>
            <a:rect l="txL" t="txT" r="txR" b="txB"/>
            <a:pathLst>
              <a:path w="528" h="1044">
                <a:moveTo>
                  <a:pt x="528" y="0"/>
                </a:moveTo>
                <a:cubicBezTo>
                  <a:pt x="500" y="1"/>
                  <a:pt x="472" y="1"/>
                  <a:pt x="444" y="3"/>
                </a:cubicBezTo>
                <a:cubicBezTo>
                  <a:pt x="432" y="4"/>
                  <a:pt x="420" y="13"/>
                  <a:pt x="408" y="15"/>
                </a:cubicBezTo>
                <a:cubicBezTo>
                  <a:pt x="378" y="20"/>
                  <a:pt x="350" y="26"/>
                  <a:pt x="321" y="36"/>
                </a:cubicBezTo>
                <a:cubicBezTo>
                  <a:pt x="314" y="38"/>
                  <a:pt x="310" y="46"/>
                  <a:pt x="303" y="48"/>
                </a:cubicBezTo>
                <a:cubicBezTo>
                  <a:pt x="283" y="55"/>
                  <a:pt x="267" y="62"/>
                  <a:pt x="249" y="72"/>
                </a:cubicBezTo>
                <a:cubicBezTo>
                  <a:pt x="249" y="72"/>
                  <a:pt x="227" y="87"/>
                  <a:pt x="222" y="90"/>
                </a:cubicBezTo>
                <a:cubicBezTo>
                  <a:pt x="219" y="92"/>
                  <a:pt x="213" y="96"/>
                  <a:pt x="213" y="96"/>
                </a:cubicBezTo>
                <a:cubicBezTo>
                  <a:pt x="203" y="110"/>
                  <a:pt x="188" y="116"/>
                  <a:pt x="174" y="126"/>
                </a:cubicBezTo>
                <a:cubicBezTo>
                  <a:pt x="160" y="147"/>
                  <a:pt x="168" y="140"/>
                  <a:pt x="153" y="150"/>
                </a:cubicBezTo>
                <a:cubicBezTo>
                  <a:pt x="146" y="161"/>
                  <a:pt x="134" y="173"/>
                  <a:pt x="123" y="180"/>
                </a:cubicBezTo>
                <a:cubicBezTo>
                  <a:pt x="107" y="204"/>
                  <a:pt x="128" y="175"/>
                  <a:pt x="108" y="195"/>
                </a:cubicBezTo>
                <a:cubicBezTo>
                  <a:pt x="98" y="205"/>
                  <a:pt x="105" y="202"/>
                  <a:pt x="99" y="213"/>
                </a:cubicBezTo>
                <a:cubicBezTo>
                  <a:pt x="91" y="227"/>
                  <a:pt x="83" y="238"/>
                  <a:pt x="72" y="249"/>
                </a:cubicBezTo>
                <a:cubicBezTo>
                  <a:pt x="66" y="266"/>
                  <a:pt x="52" y="288"/>
                  <a:pt x="42" y="303"/>
                </a:cubicBezTo>
                <a:cubicBezTo>
                  <a:pt x="35" y="314"/>
                  <a:pt x="31" y="335"/>
                  <a:pt x="27" y="348"/>
                </a:cubicBezTo>
                <a:cubicBezTo>
                  <a:pt x="14" y="386"/>
                  <a:pt x="12" y="413"/>
                  <a:pt x="6" y="453"/>
                </a:cubicBezTo>
                <a:cubicBezTo>
                  <a:pt x="0" y="498"/>
                  <a:pt x="7" y="560"/>
                  <a:pt x="9" y="609"/>
                </a:cubicBezTo>
                <a:cubicBezTo>
                  <a:pt x="15" y="660"/>
                  <a:pt x="35" y="712"/>
                  <a:pt x="51" y="759"/>
                </a:cubicBezTo>
                <a:cubicBezTo>
                  <a:pt x="66" y="786"/>
                  <a:pt x="66" y="786"/>
                  <a:pt x="81" y="807"/>
                </a:cubicBezTo>
                <a:cubicBezTo>
                  <a:pt x="90" y="821"/>
                  <a:pt x="95" y="834"/>
                  <a:pt x="108" y="843"/>
                </a:cubicBezTo>
                <a:cubicBezTo>
                  <a:pt x="116" y="855"/>
                  <a:pt x="126" y="880"/>
                  <a:pt x="138" y="888"/>
                </a:cubicBezTo>
                <a:cubicBezTo>
                  <a:pt x="140" y="891"/>
                  <a:pt x="132" y="886"/>
                  <a:pt x="135" y="888"/>
                </a:cubicBezTo>
                <a:cubicBezTo>
                  <a:pt x="137" y="890"/>
                  <a:pt x="142" y="889"/>
                  <a:pt x="144" y="891"/>
                </a:cubicBezTo>
                <a:cubicBezTo>
                  <a:pt x="179" y="926"/>
                  <a:pt x="145" y="898"/>
                  <a:pt x="171" y="915"/>
                </a:cubicBezTo>
                <a:cubicBezTo>
                  <a:pt x="201" y="939"/>
                  <a:pt x="218" y="958"/>
                  <a:pt x="246" y="972"/>
                </a:cubicBezTo>
                <a:cubicBezTo>
                  <a:pt x="252" y="975"/>
                  <a:pt x="252" y="978"/>
                  <a:pt x="258" y="981"/>
                </a:cubicBezTo>
                <a:cubicBezTo>
                  <a:pt x="264" y="984"/>
                  <a:pt x="276" y="987"/>
                  <a:pt x="276" y="987"/>
                </a:cubicBezTo>
                <a:cubicBezTo>
                  <a:pt x="282" y="996"/>
                  <a:pt x="315" y="999"/>
                  <a:pt x="324" y="1008"/>
                </a:cubicBezTo>
                <a:cubicBezTo>
                  <a:pt x="348" y="1011"/>
                  <a:pt x="354" y="1021"/>
                  <a:pt x="369" y="1023"/>
                </a:cubicBezTo>
                <a:cubicBezTo>
                  <a:pt x="416" y="1029"/>
                  <a:pt x="451" y="1039"/>
                  <a:pt x="498" y="1041"/>
                </a:cubicBezTo>
                <a:cubicBezTo>
                  <a:pt x="501" y="1042"/>
                  <a:pt x="507" y="1044"/>
                  <a:pt x="507" y="1044"/>
                </a:cubicBezTo>
              </a:path>
            </a:pathLst>
          </a:custGeom>
          <a:noFill/>
          <a:ln w="5715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8" name="AutoShape 12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1747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1748" name="Text Box 4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31749" name="Oval 5"/>
          <p:cNvSpPr/>
          <p:nvPr/>
        </p:nvSpPr>
        <p:spPr>
          <a:xfrm rot="-8389041" flipV="1">
            <a:off x="4764088" y="609600"/>
            <a:ext cx="1676400" cy="1676400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1750" name="Text Box 6"/>
          <p:cNvSpPr txBox="1"/>
          <p:nvPr/>
        </p:nvSpPr>
        <p:spPr>
          <a:xfrm rot="-8389041">
            <a:off x="5224463" y="11049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31751" name="Line 7"/>
          <p:cNvSpPr/>
          <p:nvPr/>
        </p:nvSpPr>
        <p:spPr>
          <a:xfrm rot="-8389041">
            <a:off x="6040438" y="768350"/>
            <a:ext cx="0" cy="3190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2" name="Line 8"/>
          <p:cNvSpPr/>
          <p:nvPr/>
        </p:nvSpPr>
        <p:spPr>
          <a:xfrm>
            <a:off x="2020888" y="2286000"/>
            <a:ext cx="35814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3" name="Freeform 9"/>
          <p:cNvSpPr/>
          <p:nvPr/>
        </p:nvSpPr>
        <p:spPr>
          <a:xfrm>
            <a:off x="5602288" y="814388"/>
            <a:ext cx="842962" cy="1471612"/>
          </a:xfrm>
          <a:custGeom>
            <a:avLst/>
            <a:gdLst>
              <a:gd name="txL" fmla="*/ 0 w 531"/>
              <a:gd name="txT" fmla="*/ 0 h 927"/>
              <a:gd name="txR" fmla="*/ 531 w 531"/>
              <a:gd name="txB" fmla="*/ 927 h 927"/>
            </a:gdLst>
            <a:ahLst/>
            <a:cxnLst>
              <a:cxn ang="0">
                <a:pos x="542925" y="0"/>
              </a:cxn>
              <a:cxn ang="0">
                <a:pos x="595312" y="38100"/>
              </a:cxn>
              <a:cxn ang="0">
                <a:pos x="614362" y="61912"/>
              </a:cxn>
              <a:cxn ang="0">
                <a:pos x="676275" y="142875"/>
              </a:cxn>
              <a:cxn ang="0">
                <a:pos x="742950" y="257175"/>
              </a:cxn>
              <a:cxn ang="0">
                <a:pos x="771525" y="314325"/>
              </a:cxn>
              <a:cxn ang="0">
                <a:pos x="828675" y="523875"/>
              </a:cxn>
              <a:cxn ang="0">
                <a:pos x="814387" y="776287"/>
              </a:cxn>
              <a:cxn ang="0">
                <a:pos x="766762" y="938212"/>
              </a:cxn>
              <a:cxn ang="0">
                <a:pos x="752475" y="976312"/>
              </a:cxn>
              <a:cxn ang="0">
                <a:pos x="714375" y="1038225"/>
              </a:cxn>
              <a:cxn ang="0">
                <a:pos x="623887" y="1171575"/>
              </a:cxn>
              <a:cxn ang="0">
                <a:pos x="576262" y="1219200"/>
              </a:cxn>
              <a:cxn ang="0">
                <a:pos x="566737" y="1233487"/>
              </a:cxn>
              <a:cxn ang="0">
                <a:pos x="552450" y="1243012"/>
              </a:cxn>
              <a:cxn ang="0">
                <a:pos x="547687" y="1257300"/>
              </a:cxn>
              <a:cxn ang="0">
                <a:pos x="519112" y="1276350"/>
              </a:cxn>
              <a:cxn ang="0">
                <a:pos x="414337" y="1357312"/>
              </a:cxn>
              <a:cxn ang="0">
                <a:pos x="352425" y="1390650"/>
              </a:cxn>
              <a:cxn ang="0">
                <a:pos x="0" y="1471612"/>
              </a:cxn>
            </a:cxnLst>
            <a:rect l="txL" t="txT" r="txR" b="txB"/>
            <a:pathLst>
              <a:path w="531" h="927">
                <a:moveTo>
                  <a:pt x="342" y="0"/>
                </a:moveTo>
                <a:cubicBezTo>
                  <a:pt x="357" y="5"/>
                  <a:pt x="362" y="15"/>
                  <a:pt x="375" y="24"/>
                </a:cubicBezTo>
                <a:cubicBezTo>
                  <a:pt x="382" y="44"/>
                  <a:pt x="372" y="22"/>
                  <a:pt x="387" y="39"/>
                </a:cubicBezTo>
                <a:cubicBezTo>
                  <a:pt x="401" y="56"/>
                  <a:pt x="408" y="66"/>
                  <a:pt x="426" y="90"/>
                </a:cubicBezTo>
                <a:cubicBezTo>
                  <a:pt x="441" y="112"/>
                  <a:pt x="457" y="137"/>
                  <a:pt x="468" y="162"/>
                </a:cubicBezTo>
                <a:cubicBezTo>
                  <a:pt x="476" y="180"/>
                  <a:pt x="474" y="177"/>
                  <a:pt x="486" y="198"/>
                </a:cubicBezTo>
                <a:cubicBezTo>
                  <a:pt x="501" y="242"/>
                  <a:pt x="513" y="276"/>
                  <a:pt x="522" y="330"/>
                </a:cubicBezTo>
                <a:cubicBezTo>
                  <a:pt x="520" y="373"/>
                  <a:pt x="531" y="435"/>
                  <a:pt x="513" y="489"/>
                </a:cubicBezTo>
                <a:cubicBezTo>
                  <a:pt x="510" y="525"/>
                  <a:pt x="498" y="558"/>
                  <a:pt x="483" y="591"/>
                </a:cubicBezTo>
                <a:cubicBezTo>
                  <a:pt x="480" y="597"/>
                  <a:pt x="478" y="610"/>
                  <a:pt x="474" y="615"/>
                </a:cubicBezTo>
                <a:cubicBezTo>
                  <a:pt x="469" y="623"/>
                  <a:pt x="462" y="636"/>
                  <a:pt x="450" y="654"/>
                </a:cubicBezTo>
                <a:cubicBezTo>
                  <a:pt x="441" y="682"/>
                  <a:pt x="418" y="721"/>
                  <a:pt x="393" y="738"/>
                </a:cubicBezTo>
                <a:cubicBezTo>
                  <a:pt x="389" y="749"/>
                  <a:pt x="373" y="762"/>
                  <a:pt x="363" y="768"/>
                </a:cubicBezTo>
                <a:cubicBezTo>
                  <a:pt x="361" y="771"/>
                  <a:pt x="360" y="774"/>
                  <a:pt x="357" y="777"/>
                </a:cubicBezTo>
                <a:cubicBezTo>
                  <a:pt x="354" y="780"/>
                  <a:pt x="350" y="780"/>
                  <a:pt x="348" y="783"/>
                </a:cubicBezTo>
                <a:cubicBezTo>
                  <a:pt x="346" y="785"/>
                  <a:pt x="347" y="790"/>
                  <a:pt x="345" y="792"/>
                </a:cubicBezTo>
                <a:cubicBezTo>
                  <a:pt x="340" y="797"/>
                  <a:pt x="327" y="804"/>
                  <a:pt x="327" y="804"/>
                </a:cubicBezTo>
                <a:cubicBezTo>
                  <a:pt x="313" y="825"/>
                  <a:pt x="282" y="841"/>
                  <a:pt x="261" y="855"/>
                </a:cubicBezTo>
                <a:cubicBezTo>
                  <a:pt x="250" y="863"/>
                  <a:pt x="234" y="871"/>
                  <a:pt x="222" y="876"/>
                </a:cubicBezTo>
                <a:cubicBezTo>
                  <a:pt x="166" y="901"/>
                  <a:pt x="59" y="927"/>
                  <a:pt x="0" y="927"/>
                </a:cubicBezTo>
              </a:path>
            </a:pathLst>
          </a:custGeom>
          <a:noFill/>
          <a:ln w="57150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4" name="AutoShape 10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1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2" name="Text Box 4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32773" name="Oval 5"/>
          <p:cNvSpPr/>
          <p:nvPr/>
        </p:nvSpPr>
        <p:spPr>
          <a:xfrm rot="-5421584" flipV="1">
            <a:off x="5526088" y="609600"/>
            <a:ext cx="1676400" cy="1676400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4" name="Text Box 6"/>
          <p:cNvSpPr txBox="1"/>
          <p:nvPr/>
        </p:nvSpPr>
        <p:spPr>
          <a:xfrm rot="-5421584">
            <a:off x="6053138" y="1179513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32775" name="Line 7"/>
          <p:cNvSpPr/>
          <p:nvPr/>
        </p:nvSpPr>
        <p:spPr>
          <a:xfrm rot="-5421584">
            <a:off x="7040563" y="1282700"/>
            <a:ext cx="0" cy="3190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6" name="Line 8"/>
          <p:cNvSpPr/>
          <p:nvPr/>
        </p:nvSpPr>
        <p:spPr>
          <a:xfrm>
            <a:off x="2020888" y="2286000"/>
            <a:ext cx="43434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7" name="Freeform 9"/>
          <p:cNvSpPr/>
          <p:nvPr/>
        </p:nvSpPr>
        <p:spPr>
          <a:xfrm>
            <a:off x="6343650" y="1452563"/>
            <a:ext cx="858838" cy="833437"/>
          </a:xfrm>
          <a:custGeom>
            <a:avLst/>
            <a:gdLst>
              <a:gd name="txL" fmla="*/ 0 w 541"/>
              <a:gd name="txT" fmla="*/ 0 h 525"/>
              <a:gd name="txR" fmla="*/ 541 w 541"/>
              <a:gd name="txB" fmla="*/ 525 h 525"/>
            </a:gdLst>
            <a:ahLst/>
            <a:cxnLst>
              <a:cxn ang="0">
                <a:pos x="858838" y="0"/>
              </a:cxn>
              <a:cxn ang="0">
                <a:pos x="839788" y="157162"/>
              </a:cxn>
              <a:cxn ang="0">
                <a:pos x="811213" y="252412"/>
              </a:cxn>
              <a:cxn ang="0">
                <a:pos x="773113" y="352425"/>
              </a:cxn>
              <a:cxn ang="0">
                <a:pos x="682625" y="504825"/>
              </a:cxn>
              <a:cxn ang="0">
                <a:pos x="654050" y="538162"/>
              </a:cxn>
              <a:cxn ang="0">
                <a:pos x="635000" y="561975"/>
              </a:cxn>
              <a:cxn ang="0">
                <a:pos x="596900" y="600075"/>
              </a:cxn>
              <a:cxn ang="0">
                <a:pos x="544513" y="638175"/>
              </a:cxn>
              <a:cxn ang="0">
                <a:pos x="487363" y="676275"/>
              </a:cxn>
              <a:cxn ang="0">
                <a:pos x="406400" y="728662"/>
              </a:cxn>
              <a:cxn ang="0">
                <a:pos x="106363" y="823912"/>
              </a:cxn>
              <a:cxn ang="0">
                <a:pos x="34925" y="833437"/>
              </a:cxn>
            </a:cxnLst>
            <a:rect l="txL" t="txT" r="txR" b="txB"/>
            <a:pathLst>
              <a:path w="541" h="525">
                <a:moveTo>
                  <a:pt x="541" y="0"/>
                </a:moveTo>
                <a:cubicBezTo>
                  <a:pt x="536" y="33"/>
                  <a:pt x="533" y="66"/>
                  <a:pt x="529" y="99"/>
                </a:cubicBezTo>
                <a:cubicBezTo>
                  <a:pt x="526" y="120"/>
                  <a:pt x="516" y="139"/>
                  <a:pt x="511" y="159"/>
                </a:cubicBezTo>
                <a:cubicBezTo>
                  <a:pt x="505" y="184"/>
                  <a:pt x="502" y="192"/>
                  <a:pt x="487" y="222"/>
                </a:cubicBezTo>
                <a:cubicBezTo>
                  <a:pt x="476" y="256"/>
                  <a:pt x="450" y="288"/>
                  <a:pt x="430" y="318"/>
                </a:cubicBezTo>
                <a:cubicBezTo>
                  <a:pt x="426" y="325"/>
                  <a:pt x="419" y="335"/>
                  <a:pt x="412" y="339"/>
                </a:cubicBezTo>
                <a:cubicBezTo>
                  <a:pt x="406" y="348"/>
                  <a:pt x="400" y="354"/>
                  <a:pt x="400" y="354"/>
                </a:cubicBezTo>
                <a:cubicBezTo>
                  <a:pt x="393" y="365"/>
                  <a:pt x="387" y="371"/>
                  <a:pt x="376" y="378"/>
                </a:cubicBezTo>
                <a:cubicBezTo>
                  <a:pt x="370" y="388"/>
                  <a:pt x="354" y="398"/>
                  <a:pt x="343" y="402"/>
                </a:cubicBezTo>
                <a:cubicBezTo>
                  <a:pt x="336" y="413"/>
                  <a:pt x="319" y="422"/>
                  <a:pt x="307" y="426"/>
                </a:cubicBezTo>
                <a:cubicBezTo>
                  <a:pt x="296" y="442"/>
                  <a:pt x="273" y="448"/>
                  <a:pt x="256" y="459"/>
                </a:cubicBezTo>
                <a:cubicBezTo>
                  <a:pt x="212" y="488"/>
                  <a:pt x="120" y="511"/>
                  <a:pt x="67" y="519"/>
                </a:cubicBezTo>
                <a:cubicBezTo>
                  <a:pt x="16" y="522"/>
                  <a:pt x="0" y="525"/>
                  <a:pt x="22" y="525"/>
                </a:cubicBezTo>
              </a:path>
            </a:pathLst>
          </a:custGeom>
          <a:noFill/>
          <a:ln w="57150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8" name="AutoShape 10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/>
          <p:nvPr/>
        </p:nvSpPr>
        <p:spPr>
          <a:xfrm>
            <a:off x="2020888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795" name="Oval 3"/>
          <p:cNvSpPr/>
          <p:nvPr/>
        </p:nvSpPr>
        <p:spPr>
          <a:xfrm>
            <a:off x="4154488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796" name="Text Box 4"/>
          <p:cNvSpPr txBox="1"/>
          <p:nvPr/>
        </p:nvSpPr>
        <p:spPr>
          <a:xfrm>
            <a:off x="4611688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33797" name="Oval 5"/>
          <p:cNvSpPr/>
          <p:nvPr/>
        </p:nvSpPr>
        <p:spPr>
          <a:xfrm rot="-3193099" flipV="1">
            <a:off x="6059488" y="609600"/>
            <a:ext cx="1676400" cy="1676400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798" name="Text Box 6"/>
          <p:cNvSpPr txBox="1"/>
          <p:nvPr/>
        </p:nvSpPr>
        <p:spPr>
          <a:xfrm rot="-3193099">
            <a:off x="6588125" y="1254125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33799" name="Line 7"/>
          <p:cNvSpPr/>
          <p:nvPr/>
        </p:nvSpPr>
        <p:spPr>
          <a:xfrm rot="-3193099">
            <a:off x="7439025" y="1693863"/>
            <a:ext cx="0" cy="3190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0" name="Line 8"/>
          <p:cNvSpPr/>
          <p:nvPr/>
        </p:nvSpPr>
        <p:spPr>
          <a:xfrm>
            <a:off x="2020888" y="2286000"/>
            <a:ext cx="4876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1" name="Freeform 9"/>
          <p:cNvSpPr/>
          <p:nvPr/>
        </p:nvSpPr>
        <p:spPr>
          <a:xfrm>
            <a:off x="6902450" y="1947863"/>
            <a:ext cx="661988" cy="338137"/>
          </a:xfrm>
          <a:custGeom>
            <a:avLst/>
            <a:gdLst>
              <a:gd name="txL" fmla="*/ 0 w 417"/>
              <a:gd name="txT" fmla="*/ 0 h 213"/>
              <a:gd name="txR" fmla="*/ 417 w 417"/>
              <a:gd name="txB" fmla="*/ 213 h 213"/>
            </a:gdLst>
            <a:ahLst/>
            <a:cxnLst>
              <a:cxn ang="0">
                <a:pos x="661988" y="0"/>
              </a:cxn>
              <a:cxn ang="0">
                <a:pos x="614363" y="66675"/>
              </a:cxn>
              <a:cxn ang="0">
                <a:pos x="581025" y="109537"/>
              </a:cxn>
              <a:cxn ang="0">
                <a:pos x="538163" y="128587"/>
              </a:cxn>
              <a:cxn ang="0">
                <a:pos x="504825" y="157162"/>
              </a:cxn>
              <a:cxn ang="0">
                <a:pos x="414338" y="219075"/>
              </a:cxn>
              <a:cxn ang="0">
                <a:pos x="280988" y="285750"/>
              </a:cxn>
              <a:cxn ang="0">
                <a:pos x="0" y="338137"/>
              </a:cxn>
            </a:cxnLst>
            <a:rect l="txL" t="txT" r="txR" b="txB"/>
            <a:pathLst>
              <a:path w="417" h="213">
                <a:moveTo>
                  <a:pt x="417" y="0"/>
                </a:moveTo>
                <a:cubicBezTo>
                  <a:pt x="407" y="15"/>
                  <a:pt x="403" y="31"/>
                  <a:pt x="387" y="42"/>
                </a:cubicBezTo>
                <a:cubicBezTo>
                  <a:pt x="380" y="53"/>
                  <a:pt x="366" y="63"/>
                  <a:pt x="366" y="69"/>
                </a:cubicBezTo>
                <a:cubicBezTo>
                  <a:pt x="360" y="73"/>
                  <a:pt x="342" y="84"/>
                  <a:pt x="339" y="81"/>
                </a:cubicBezTo>
                <a:cubicBezTo>
                  <a:pt x="325" y="102"/>
                  <a:pt x="334" y="94"/>
                  <a:pt x="318" y="99"/>
                </a:cubicBezTo>
                <a:cubicBezTo>
                  <a:pt x="307" y="115"/>
                  <a:pt x="285" y="120"/>
                  <a:pt x="261" y="138"/>
                </a:cubicBezTo>
                <a:cubicBezTo>
                  <a:pt x="234" y="159"/>
                  <a:pt x="206" y="167"/>
                  <a:pt x="177" y="180"/>
                </a:cubicBezTo>
                <a:cubicBezTo>
                  <a:pt x="121" y="205"/>
                  <a:pt x="61" y="213"/>
                  <a:pt x="0" y="213"/>
                </a:cubicBezTo>
              </a:path>
            </a:pathLst>
          </a:custGeom>
          <a:noFill/>
          <a:ln w="57150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2" name="AutoShape 10"/>
          <p:cNvSpPr/>
          <p:nvPr/>
        </p:nvSpPr>
        <p:spPr>
          <a:xfrm>
            <a:off x="252413" y="1916113"/>
            <a:ext cx="1728787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4348" y="357166"/>
            <a:ext cx="29674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all" spc="0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教学目标</a:t>
            </a:r>
          </a:p>
        </p:txBody>
      </p:sp>
      <p:sp>
        <p:nvSpPr>
          <p:cNvPr id="16387" name="TextBox 4"/>
          <p:cNvSpPr txBox="1"/>
          <p:nvPr/>
        </p:nvSpPr>
        <p:spPr>
          <a:xfrm>
            <a:off x="1000125" y="2214563"/>
            <a:ext cx="6929438" cy="2400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．理解圆柱的侧面积和表面积的含义。</a:t>
            </a:r>
          </a:p>
          <a:p>
            <a:r>
              <a:rPr lang="en-US" altLang="zh-CN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．掌握圆柱侧面积和表面积的计算方法。</a:t>
            </a:r>
            <a:endParaRPr lang="en-US" altLang="zh-CN" sz="3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 ．能灵活运用求表面积、侧面积的有关知识解决一些实际问题。</a:t>
            </a:r>
          </a:p>
          <a:p>
            <a:endParaRPr lang="zh-CN" altLang="en-US" sz="3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2019300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4819" name="Oval 3"/>
          <p:cNvSpPr/>
          <p:nvPr/>
        </p:nvSpPr>
        <p:spPr>
          <a:xfrm>
            <a:off x="4152900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4820" name="Text Box 4"/>
          <p:cNvSpPr txBox="1"/>
          <p:nvPr/>
        </p:nvSpPr>
        <p:spPr>
          <a:xfrm>
            <a:off x="4610100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34821" name="Oval 5"/>
          <p:cNvSpPr/>
          <p:nvPr/>
        </p:nvSpPr>
        <p:spPr>
          <a:xfrm rot="15557" flipV="1">
            <a:off x="6972300" y="609600"/>
            <a:ext cx="1676400" cy="1676400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4822" name="Text Box 6"/>
          <p:cNvSpPr txBox="1"/>
          <p:nvPr/>
        </p:nvSpPr>
        <p:spPr>
          <a:xfrm rot="15557">
            <a:off x="7427913" y="1328738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34823" name="Line 7"/>
          <p:cNvSpPr/>
          <p:nvPr/>
        </p:nvSpPr>
        <p:spPr>
          <a:xfrm rot="15557">
            <a:off x="7807325" y="1965325"/>
            <a:ext cx="0" cy="3190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4" name="Line 8"/>
          <p:cNvSpPr/>
          <p:nvPr/>
        </p:nvSpPr>
        <p:spPr>
          <a:xfrm>
            <a:off x="2019300" y="2286000"/>
            <a:ext cx="57912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5" name="AutoShape 9"/>
          <p:cNvSpPr/>
          <p:nvPr/>
        </p:nvSpPr>
        <p:spPr>
          <a:xfrm>
            <a:off x="250825" y="1916113"/>
            <a:ext cx="1728788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/>
          <p:nvPr/>
        </p:nvSpPr>
        <p:spPr>
          <a:xfrm>
            <a:off x="2019300" y="2286000"/>
            <a:ext cx="5791200" cy="1957388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3" name="Oval 3"/>
          <p:cNvSpPr/>
          <p:nvPr/>
        </p:nvSpPr>
        <p:spPr>
          <a:xfrm>
            <a:off x="4152900" y="4248150"/>
            <a:ext cx="1676400" cy="1674813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2019300" y="2286000"/>
            <a:ext cx="5715000" cy="457200"/>
            <a:chOff x="864" y="2208"/>
            <a:chExt cx="3600" cy="288"/>
          </a:xfrm>
        </p:grpSpPr>
        <p:sp>
          <p:nvSpPr>
            <p:cNvPr id="35853" name="Text Box 5"/>
            <p:cNvSpPr txBox="1"/>
            <p:nvPr/>
          </p:nvSpPr>
          <p:spPr>
            <a:xfrm>
              <a:off x="2160" y="2208"/>
              <a:ext cx="11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CC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底面的周长</a:t>
              </a:r>
            </a:p>
          </p:txBody>
        </p:sp>
        <p:sp>
          <p:nvSpPr>
            <p:cNvPr id="35854" name="Line 6"/>
            <p:cNvSpPr/>
            <p:nvPr/>
          </p:nvSpPr>
          <p:spPr>
            <a:xfrm>
              <a:off x="3264" y="2352"/>
              <a:ext cx="120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5" name="Line 7"/>
            <p:cNvSpPr/>
            <p:nvPr/>
          </p:nvSpPr>
          <p:spPr>
            <a:xfrm flipH="1">
              <a:off x="864" y="2352"/>
              <a:ext cx="129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45" name="Text Box 8"/>
          <p:cNvSpPr txBox="1"/>
          <p:nvPr/>
        </p:nvSpPr>
        <p:spPr>
          <a:xfrm>
            <a:off x="4610100" y="49530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29705" name="Text Box 9"/>
          <p:cNvSpPr txBox="1"/>
          <p:nvPr/>
        </p:nvSpPr>
        <p:spPr>
          <a:xfrm>
            <a:off x="7810500" y="29718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高</a:t>
            </a:r>
          </a:p>
        </p:txBody>
      </p:sp>
      <p:sp>
        <p:nvSpPr>
          <p:cNvPr id="35847" name="Oval 10"/>
          <p:cNvSpPr/>
          <p:nvPr/>
        </p:nvSpPr>
        <p:spPr>
          <a:xfrm rot="15557" flipV="1">
            <a:off x="6972300" y="609600"/>
            <a:ext cx="1676400" cy="1676400"/>
          </a:xfrm>
          <a:prstGeom prst="ellipse">
            <a:avLst/>
          </a:prstGeom>
          <a:solidFill>
            <a:srgbClr val="FFCC99"/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8" name="Text Box 11"/>
          <p:cNvSpPr txBox="1"/>
          <p:nvPr/>
        </p:nvSpPr>
        <p:spPr>
          <a:xfrm rot="15557">
            <a:off x="7427913" y="1328738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底面</a:t>
            </a:r>
          </a:p>
        </p:txBody>
      </p:sp>
      <p:sp>
        <p:nvSpPr>
          <p:cNvPr id="35849" name="Line 12"/>
          <p:cNvSpPr/>
          <p:nvPr/>
        </p:nvSpPr>
        <p:spPr>
          <a:xfrm rot="15557">
            <a:off x="7807325" y="1965325"/>
            <a:ext cx="0" cy="3190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0" name="Line 13"/>
          <p:cNvSpPr/>
          <p:nvPr/>
        </p:nvSpPr>
        <p:spPr>
          <a:xfrm>
            <a:off x="2019300" y="2286000"/>
            <a:ext cx="57912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1" name="AutoShape 14">
            <a:hlinkClick r:id="rId3" action="ppaction://hlinksldjump"/>
          </p:cNvPr>
          <p:cNvSpPr/>
          <p:nvPr/>
        </p:nvSpPr>
        <p:spPr>
          <a:xfrm>
            <a:off x="7667625" y="5949950"/>
            <a:ext cx="1008063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52" name="AutoShape 15"/>
          <p:cNvSpPr/>
          <p:nvPr/>
        </p:nvSpPr>
        <p:spPr>
          <a:xfrm>
            <a:off x="250825" y="1916113"/>
            <a:ext cx="1728788" cy="2592387"/>
          </a:xfrm>
          <a:prstGeom prst="can">
            <a:avLst>
              <a:gd name="adj" fmla="val 3748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/>
          <p:nvPr/>
        </p:nvSpPr>
        <p:spPr>
          <a:xfrm>
            <a:off x="1371600" y="5089525"/>
            <a:ext cx="7304088" cy="711200"/>
          </a:xfrm>
          <a:prstGeom prst="rect">
            <a:avLst/>
          </a:prstGeom>
          <a:noFill/>
          <a:ln w="9525" cap="flat" cmpd="sng">
            <a:solidFill>
              <a:srgbClr val="CCFF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ea typeface="仿宋_GB2312" pitchFamily="49" charset="-122"/>
              </a:rPr>
              <a:t>圆柱的侧面积＝底面周长</a:t>
            </a:r>
            <a:r>
              <a:rPr lang="en-US" altLang="zh-CN" sz="4000" b="1" dirty="0">
                <a:latin typeface="Times New Roman" panose="02020603050405020304" pitchFamily="18" charset="0"/>
                <a:ea typeface="仿宋_GB2312" pitchFamily="49" charset="-122"/>
              </a:rPr>
              <a:t>×</a:t>
            </a:r>
            <a:r>
              <a:rPr lang="zh-CN" altLang="en-US" sz="4000" b="1" dirty="0">
                <a:latin typeface="Times New Roman" panose="02020603050405020304" pitchFamily="18" charset="0"/>
                <a:ea typeface="仿宋_GB2312" pitchFamily="49" charset="-122"/>
              </a:rPr>
              <a:t>高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4343400" y="152400"/>
            <a:ext cx="3733800" cy="4114800"/>
            <a:chOff x="2736" y="96"/>
            <a:chExt cx="2352" cy="2592"/>
          </a:xfrm>
        </p:grpSpPr>
        <p:sp>
          <p:nvSpPr>
            <p:cNvPr id="36876" name="Rectangle 4"/>
            <p:cNvSpPr/>
            <p:nvPr/>
          </p:nvSpPr>
          <p:spPr>
            <a:xfrm>
              <a:off x="2736" y="960"/>
              <a:ext cx="2352" cy="864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6877" name="Oval 5"/>
            <p:cNvSpPr/>
            <p:nvPr/>
          </p:nvSpPr>
          <p:spPr>
            <a:xfrm>
              <a:off x="3504" y="96"/>
              <a:ext cx="864" cy="864"/>
            </a:xfrm>
            <a:prstGeom prst="ellipse">
              <a:avLst/>
            </a:prstGeom>
            <a:solidFill>
              <a:srgbClr val="FFBD5D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r>
                <a:rPr lang="zh-CN" altLang="en-US" sz="2400" dirty="0">
                  <a:latin typeface="Times New Roman" panose="02020603050405020304" pitchFamily="18" charset="0"/>
                  <a:ea typeface="仿宋_GB2312" pitchFamily="49" charset="-122"/>
                </a:rPr>
                <a:t>底面</a:t>
              </a:r>
            </a:p>
          </p:txBody>
        </p:sp>
        <p:sp>
          <p:nvSpPr>
            <p:cNvPr id="36878" name="Oval 6"/>
            <p:cNvSpPr/>
            <p:nvPr/>
          </p:nvSpPr>
          <p:spPr>
            <a:xfrm>
              <a:off x="3552" y="1824"/>
              <a:ext cx="864" cy="864"/>
            </a:xfrm>
            <a:prstGeom prst="ellipse">
              <a:avLst/>
            </a:prstGeom>
            <a:solidFill>
              <a:srgbClr val="FFBD5D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r>
                <a:rPr lang="zh-CN" altLang="en-US" sz="2400" dirty="0">
                  <a:latin typeface="Times New Roman" panose="02020603050405020304" pitchFamily="18" charset="0"/>
                  <a:ea typeface="仿宋_GB2312" pitchFamily="49" charset="-122"/>
                </a:rPr>
                <a:t>底面</a:t>
              </a:r>
            </a:p>
          </p:txBody>
        </p:sp>
      </p:grpSp>
      <p:sp>
        <p:nvSpPr>
          <p:cNvPr id="115719" name="AutoShape 7"/>
          <p:cNvSpPr/>
          <p:nvPr/>
        </p:nvSpPr>
        <p:spPr>
          <a:xfrm>
            <a:off x="914400" y="1447800"/>
            <a:ext cx="1219200" cy="1447800"/>
          </a:xfrm>
          <a:prstGeom prst="can">
            <a:avLst>
              <a:gd name="adj" fmla="val 2968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5720" name="Line 8"/>
          <p:cNvSpPr/>
          <p:nvPr/>
        </p:nvSpPr>
        <p:spPr>
          <a:xfrm>
            <a:off x="2743200" y="2209800"/>
            <a:ext cx="1066800" cy="0"/>
          </a:xfrm>
          <a:prstGeom prst="line">
            <a:avLst/>
          </a:prstGeom>
          <a:ln w="88900" cap="flat" cmpd="sng">
            <a:solidFill>
              <a:schemeClr val="tx1"/>
            </a:solidFill>
            <a:prstDash val="solid"/>
            <a:headEnd type="none" w="med" len="med"/>
            <a:tailEnd type="triangle" w="med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5721" name="AutoShape 9"/>
          <p:cNvSpPr/>
          <p:nvPr/>
        </p:nvSpPr>
        <p:spPr>
          <a:xfrm>
            <a:off x="8153400" y="16002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5722" name="Text Box 10"/>
          <p:cNvSpPr txBox="1"/>
          <p:nvPr/>
        </p:nvSpPr>
        <p:spPr>
          <a:xfrm>
            <a:off x="8305800" y="2020888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仿宋_GB2312" pitchFamily="49" charset="-122"/>
              </a:rPr>
              <a:t>高</a:t>
            </a:r>
          </a:p>
        </p:txBody>
      </p:sp>
      <p:grpSp>
        <p:nvGrpSpPr>
          <p:cNvPr id="3" name="Group 11"/>
          <p:cNvGrpSpPr/>
          <p:nvPr/>
        </p:nvGrpSpPr>
        <p:grpSpPr>
          <a:xfrm>
            <a:off x="4343400" y="2209800"/>
            <a:ext cx="3733800" cy="0"/>
            <a:chOff x="2736" y="1392"/>
            <a:chExt cx="2352" cy="0"/>
          </a:xfrm>
        </p:grpSpPr>
        <p:sp>
          <p:nvSpPr>
            <p:cNvPr id="36874" name="Line 12"/>
            <p:cNvSpPr/>
            <p:nvPr/>
          </p:nvSpPr>
          <p:spPr>
            <a:xfrm>
              <a:off x="4464" y="1392"/>
              <a:ext cx="62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5" name="Line 13"/>
            <p:cNvSpPr/>
            <p:nvPr/>
          </p:nvSpPr>
          <p:spPr>
            <a:xfrm flipH="1">
              <a:off x="2736" y="1392"/>
              <a:ext cx="62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5726" name="Text Box 14"/>
          <p:cNvSpPr txBox="1"/>
          <p:nvPr/>
        </p:nvSpPr>
        <p:spPr>
          <a:xfrm>
            <a:off x="5410200" y="1962150"/>
            <a:ext cx="17160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仿宋_GB2312" pitchFamily="49" charset="-122"/>
              </a:rPr>
              <a:t>底面的周长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/>
      <p:bldP spid="115719" grpId="0" animBg="1"/>
      <p:bldP spid="115721" grpId="0" animBg="1"/>
      <p:bldP spid="115722" grpId="0"/>
      <p:bldP spid="1157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FF"/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</a:pPr>
            <a:endParaRPr lang="en-US" altLang="zh-CN" sz="40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/>
            <a:endParaRPr lang="en-US" altLang="zh-CN" sz="4000" dirty="0">
              <a:latin typeface="Arial" panose="020B0604020202020204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2052638" y="3009900"/>
            <a:ext cx="2952750" cy="1655763"/>
            <a:chOff x="839" y="663"/>
            <a:chExt cx="1860" cy="1043"/>
          </a:xfrm>
        </p:grpSpPr>
        <p:sp>
          <p:nvSpPr>
            <p:cNvPr id="37903" name="AutoShape 8"/>
            <p:cNvSpPr/>
            <p:nvPr/>
          </p:nvSpPr>
          <p:spPr>
            <a:xfrm>
              <a:off x="839" y="663"/>
              <a:ext cx="1814" cy="681"/>
            </a:xfrm>
            <a:prstGeom prst="downArrowCallout">
              <a:avLst>
                <a:gd name="adj1" fmla="val 66593"/>
                <a:gd name="adj2" fmla="val 66593"/>
                <a:gd name="adj3" fmla="val 16666"/>
                <a:gd name="adj4" fmla="val 66667"/>
              </a:avLst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7904" name="Text Box 6"/>
            <p:cNvSpPr txBox="1"/>
            <p:nvPr/>
          </p:nvSpPr>
          <p:spPr>
            <a:xfrm>
              <a:off x="839" y="1302"/>
              <a:ext cx="1860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底面周长</a:t>
              </a:r>
              <a:r>
                <a:rPr lang="en-US" altLang="zh-CN" sz="36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×</a:t>
              </a:r>
              <a:r>
                <a:rPr lang="zh-CN" altLang="en-US" sz="36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高</a:t>
              </a:r>
            </a:p>
          </p:txBody>
        </p:sp>
      </p:grpSp>
      <p:sp>
        <p:nvSpPr>
          <p:cNvPr id="90115" name="Rectangle 3"/>
          <p:cNvSpPr>
            <a:spLocks noGrp="1"/>
          </p:cNvSpPr>
          <p:nvPr>
            <p:ph idx="1"/>
          </p:nvPr>
        </p:nvSpPr>
        <p:spPr>
          <a:xfrm>
            <a:off x="2052638" y="3009900"/>
            <a:ext cx="7056437" cy="1125538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zh-CN" altLang="en-US" sz="3600" b="1" dirty="0">
                <a:solidFill>
                  <a:srgbClr val="FFFF00"/>
                </a:solidFill>
              </a:rPr>
              <a:t>圆柱的侧面积 </a:t>
            </a:r>
            <a:r>
              <a:rPr lang="en-US" altLang="zh-CN" sz="3600" b="1" dirty="0">
                <a:solidFill>
                  <a:srgbClr val="FFFF00"/>
                </a:solidFill>
              </a:rPr>
              <a:t>+ </a:t>
            </a:r>
            <a:r>
              <a:rPr lang="zh-CN" altLang="en-US" sz="3600" b="1" dirty="0">
                <a:solidFill>
                  <a:srgbClr val="FFFF00"/>
                </a:solidFill>
              </a:rPr>
              <a:t>两个底面的面积</a:t>
            </a:r>
          </a:p>
        </p:txBody>
      </p:sp>
      <p:sp>
        <p:nvSpPr>
          <p:cNvPr id="37893" name="Text Box 10"/>
          <p:cNvSpPr txBox="1"/>
          <p:nvPr/>
        </p:nvSpPr>
        <p:spPr>
          <a:xfrm>
            <a:off x="1116013" y="2073275"/>
            <a:ext cx="39608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  <a:latin typeface="Arial" panose="020B0604020202020204" pitchFamily="34" charset="0"/>
              </a:rPr>
              <a:t>圆柱的表面积</a:t>
            </a:r>
            <a:r>
              <a:rPr lang="en-US" altLang="zh-CN" sz="4000" b="1" dirty="0">
                <a:solidFill>
                  <a:srgbClr val="FFFF00"/>
                </a:solidFill>
                <a:latin typeface="Arial" panose="020B0604020202020204" pitchFamily="34" charset="0"/>
              </a:rPr>
              <a:t>=</a:t>
            </a:r>
          </a:p>
        </p:txBody>
      </p:sp>
      <p:grpSp>
        <p:nvGrpSpPr>
          <p:cNvPr id="3" name="Group 44"/>
          <p:cNvGrpSpPr/>
          <p:nvPr/>
        </p:nvGrpSpPr>
        <p:grpSpPr>
          <a:xfrm>
            <a:off x="523875" y="3657600"/>
            <a:ext cx="7648575" cy="2724150"/>
            <a:chOff x="330" y="2304"/>
            <a:chExt cx="4818" cy="1716"/>
          </a:xfrm>
        </p:grpSpPr>
        <p:sp>
          <p:nvSpPr>
            <p:cNvPr id="37900" name="AutoShape 11"/>
            <p:cNvSpPr/>
            <p:nvPr/>
          </p:nvSpPr>
          <p:spPr>
            <a:xfrm>
              <a:off x="2109" y="2984"/>
              <a:ext cx="227" cy="453"/>
            </a:xfrm>
            <a:prstGeom prst="downArrow">
              <a:avLst>
                <a:gd name="adj1" fmla="val 50000"/>
                <a:gd name="adj2" fmla="val 49889"/>
              </a:avLst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7901" name="AutoShape 12"/>
            <p:cNvSpPr/>
            <p:nvPr/>
          </p:nvSpPr>
          <p:spPr>
            <a:xfrm>
              <a:off x="4286" y="2304"/>
              <a:ext cx="227" cy="1134"/>
            </a:xfrm>
            <a:prstGeom prst="downArrow">
              <a:avLst>
                <a:gd name="adj1" fmla="val 50000"/>
                <a:gd name="adj2" fmla="val 124889"/>
              </a:avLst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7902" name="Text Box 13"/>
            <p:cNvSpPr txBox="1"/>
            <p:nvPr/>
          </p:nvSpPr>
          <p:spPr>
            <a:xfrm>
              <a:off x="330" y="3386"/>
              <a:ext cx="4818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6000" dirty="0">
                  <a:solidFill>
                    <a:srgbClr val="FFFF00"/>
                  </a:solidFill>
                  <a:latin typeface="宋体" panose="02010600030101010101" pitchFamily="2" charset="-122"/>
                </a:rPr>
                <a:t>S</a:t>
              </a:r>
              <a:r>
                <a:rPr lang="zh-CN" altLang="en-US" sz="3200" dirty="0">
                  <a:solidFill>
                    <a:srgbClr val="FFFF00"/>
                  </a:solidFill>
                  <a:latin typeface="宋体" panose="02010600030101010101" pitchFamily="2" charset="-122"/>
                </a:rPr>
                <a:t>表面积</a:t>
              </a:r>
              <a:r>
                <a:rPr lang="en-US" altLang="zh-CN" sz="5400" dirty="0">
                  <a:solidFill>
                    <a:srgbClr val="FFFF00"/>
                  </a:solidFill>
                  <a:latin typeface="Arial" panose="020B0604020202020204" pitchFamily="34" charset="0"/>
                </a:rPr>
                <a:t>=</a:t>
              </a:r>
              <a:r>
                <a:rPr lang="en-US" altLang="zh-CN" sz="4800" dirty="0">
                  <a:solidFill>
                    <a:srgbClr val="FFFF00"/>
                  </a:solidFill>
                  <a:latin typeface="Arial" panose="020B0604020202020204" pitchFamily="34" charset="0"/>
                </a:rPr>
                <a:t>2πr×h   +   2×πr</a:t>
              </a:r>
              <a:r>
                <a:rPr lang="en-US" altLang="zh-CN" sz="4800" baseline="30000" dirty="0">
                  <a:solidFill>
                    <a:srgbClr val="FFFF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37895" name="Rectangle 35"/>
          <p:cNvSpPr/>
          <p:nvPr/>
        </p:nvSpPr>
        <p:spPr>
          <a:xfrm>
            <a:off x="5076825" y="765175"/>
            <a:ext cx="2519363" cy="1008063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3200" b="1" dirty="0">
                <a:latin typeface="Arial" panose="020B0604020202020204" pitchFamily="34" charset="0"/>
              </a:rPr>
              <a:t>侧面</a:t>
            </a:r>
          </a:p>
        </p:txBody>
      </p:sp>
      <p:sp>
        <p:nvSpPr>
          <p:cNvPr id="37896" name="Oval 37"/>
          <p:cNvSpPr/>
          <p:nvPr/>
        </p:nvSpPr>
        <p:spPr>
          <a:xfrm>
            <a:off x="6011863" y="1773238"/>
            <a:ext cx="720725" cy="719137"/>
          </a:xfrm>
          <a:prstGeom prst="ellipse">
            <a:avLst/>
          </a:prstGeom>
          <a:solidFill>
            <a:srgbClr val="3399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底面</a:t>
            </a:r>
          </a:p>
        </p:txBody>
      </p:sp>
      <p:sp>
        <p:nvSpPr>
          <p:cNvPr id="37897" name="AutoShape 38"/>
          <p:cNvSpPr/>
          <p:nvPr/>
        </p:nvSpPr>
        <p:spPr>
          <a:xfrm>
            <a:off x="4067175" y="620713"/>
            <a:ext cx="865188" cy="1295400"/>
          </a:xfrm>
          <a:prstGeom prst="can">
            <a:avLst>
              <a:gd name="adj" fmla="val 37431"/>
            </a:avLst>
          </a:prstGeom>
          <a:solidFill>
            <a:srgbClr val="3399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7898" name="Oval 42"/>
          <p:cNvSpPr/>
          <p:nvPr/>
        </p:nvSpPr>
        <p:spPr>
          <a:xfrm>
            <a:off x="7235825" y="46038"/>
            <a:ext cx="720725" cy="719137"/>
          </a:xfrm>
          <a:prstGeom prst="ellipse">
            <a:avLst/>
          </a:prstGeom>
          <a:solidFill>
            <a:srgbClr val="3399FF"/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底面</a:t>
            </a:r>
          </a:p>
        </p:txBody>
      </p:sp>
      <p:sp>
        <p:nvSpPr>
          <p:cNvPr id="37899" name="Line 43"/>
          <p:cNvSpPr/>
          <p:nvPr/>
        </p:nvSpPr>
        <p:spPr>
          <a:xfrm>
            <a:off x="5076825" y="765175"/>
            <a:ext cx="2590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/>
          <p:nvPr/>
        </p:nvSpPr>
        <p:spPr>
          <a:xfrm>
            <a:off x="0" y="4581525"/>
            <a:ext cx="96853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</a:rPr>
              <a:t>计算各圆柱的表面积。（图中单位：</a:t>
            </a:r>
            <a:r>
              <a:rPr lang="en-US" altLang="zh-CN" sz="4000" b="1" dirty="0">
                <a:latin typeface="Times New Roman" panose="02020603050405020304" pitchFamily="18" charset="0"/>
              </a:rPr>
              <a:t>cm</a:t>
            </a:r>
            <a:r>
              <a:rPr lang="zh-CN" altLang="en-US" sz="4000" b="1" dirty="0"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762000" y="1447800"/>
            <a:ext cx="1524000" cy="2457450"/>
            <a:chOff x="480" y="912"/>
            <a:chExt cx="960" cy="1548"/>
          </a:xfrm>
        </p:grpSpPr>
        <p:graphicFrame>
          <p:nvGraphicFramePr>
            <p:cNvPr id="38924" name="Object 4"/>
            <p:cNvGraphicFramePr>
              <a:graphicFrameLocks noChangeAspect="1"/>
            </p:cNvGraphicFramePr>
            <p:nvPr/>
          </p:nvGraphicFramePr>
          <p:xfrm>
            <a:off x="480" y="960"/>
            <a:ext cx="794" cy="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r:id="rId4" imgW="584200" imgH="1104900" progId="Flash.Movie">
                    <p:embed/>
                  </p:oleObj>
                </mc:Choice>
                <mc:Fallback>
                  <p:oleObj r:id="rId4" imgW="584200" imgH="1104900" progId="Flash.Movie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80" y="960"/>
                          <a:ext cx="794" cy="15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5" name="WordArt 5"/>
            <p:cNvSpPr>
              <a:spLocks noTextEdit="1"/>
            </p:cNvSpPr>
            <p:nvPr/>
          </p:nvSpPr>
          <p:spPr>
            <a:xfrm>
              <a:off x="816" y="912"/>
              <a:ext cx="144" cy="144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  <a:normAutofit/>
            </a:bodyPr>
            <a:lstStyle/>
            <a:p>
              <a:pPr algn="ctr"/>
              <a:r>
                <a:rPr lang="zh-CN" altLang="en-US" sz="3600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12</a:t>
              </a:r>
            </a:p>
          </p:txBody>
        </p:sp>
        <p:sp>
          <p:nvSpPr>
            <p:cNvPr id="38926" name="WordArt 6"/>
            <p:cNvSpPr>
              <a:spLocks noTextEdit="1"/>
            </p:cNvSpPr>
            <p:nvPr/>
          </p:nvSpPr>
          <p:spPr>
            <a:xfrm>
              <a:off x="1296" y="1632"/>
              <a:ext cx="144" cy="144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  <a:normAutofit/>
            </a:bodyPr>
            <a:lstStyle/>
            <a:p>
              <a:pPr algn="ctr"/>
              <a:r>
                <a:rPr lang="zh-CN" altLang="en-US" sz="3600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16</a:t>
              </a: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6172200" y="1371600"/>
            <a:ext cx="2209800" cy="2667000"/>
            <a:chOff x="3888" y="864"/>
            <a:chExt cx="1392" cy="1680"/>
          </a:xfrm>
        </p:grpSpPr>
        <p:graphicFrame>
          <p:nvGraphicFramePr>
            <p:cNvPr id="38921" name="Object 8"/>
            <p:cNvGraphicFramePr>
              <a:graphicFrameLocks noChangeAspect="1"/>
            </p:cNvGraphicFramePr>
            <p:nvPr/>
          </p:nvGraphicFramePr>
          <p:xfrm>
            <a:off x="3888" y="864"/>
            <a:ext cx="1248" cy="1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r:id="rId6" imgW="914400" imgH="1104900" progId="Flash.Movie">
                    <p:embed/>
                  </p:oleObj>
                </mc:Choice>
                <mc:Fallback>
                  <p:oleObj r:id="rId6" imgW="914400" imgH="1104900" progId="Flash.Movie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888" y="864"/>
                          <a:ext cx="1248" cy="16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2" name="WordArt 9"/>
            <p:cNvSpPr>
              <a:spLocks noTextEdit="1"/>
            </p:cNvSpPr>
            <p:nvPr/>
          </p:nvSpPr>
          <p:spPr>
            <a:xfrm>
              <a:off x="5136" y="1776"/>
              <a:ext cx="144" cy="144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  <a:normAutofit/>
            </a:bodyPr>
            <a:lstStyle/>
            <a:p>
              <a:pPr algn="ctr"/>
              <a:r>
                <a:rPr lang="zh-CN" altLang="en-US" sz="3600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15</a:t>
              </a:r>
            </a:p>
          </p:txBody>
        </p:sp>
        <p:sp>
          <p:nvSpPr>
            <p:cNvPr id="38923" name="WordArt 10"/>
            <p:cNvSpPr>
              <a:spLocks noTextEdit="1"/>
            </p:cNvSpPr>
            <p:nvPr/>
          </p:nvSpPr>
          <p:spPr>
            <a:xfrm>
              <a:off x="4416" y="864"/>
              <a:ext cx="144" cy="144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  <a:normAutofit/>
            </a:bodyPr>
            <a:lstStyle/>
            <a:p>
              <a:pPr algn="ctr"/>
              <a:r>
                <a:rPr lang="zh-CN" altLang="en-US" sz="3600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18</a:t>
              </a: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2971800" y="1905000"/>
            <a:ext cx="2611438" cy="838200"/>
            <a:chOff x="1872" y="1200"/>
            <a:chExt cx="1645" cy="528"/>
          </a:xfrm>
        </p:grpSpPr>
        <p:graphicFrame>
          <p:nvGraphicFramePr>
            <p:cNvPr id="38918" name="Object 12"/>
            <p:cNvGraphicFramePr>
              <a:graphicFrameLocks noChangeAspect="1"/>
            </p:cNvGraphicFramePr>
            <p:nvPr/>
          </p:nvGraphicFramePr>
          <p:xfrm>
            <a:off x="1920" y="1200"/>
            <a:ext cx="1597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r:id="rId8" imgW="1868170" imgH="349250" progId="Flash.Movie">
                    <p:embed/>
                  </p:oleObj>
                </mc:Choice>
                <mc:Fallback>
                  <p:oleObj r:id="rId8" imgW="1868170" imgH="349250" progId="Flash.Movie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920" y="1200"/>
                          <a:ext cx="1597" cy="3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19" name="WordArt 13"/>
            <p:cNvSpPr>
              <a:spLocks noTextEdit="1"/>
            </p:cNvSpPr>
            <p:nvPr/>
          </p:nvSpPr>
          <p:spPr>
            <a:xfrm>
              <a:off x="2688" y="1584"/>
              <a:ext cx="144" cy="144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  <a:normAutofit/>
            </a:bodyPr>
            <a:lstStyle/>
            <a:p>
              <a:pPr algn="ctr"/>
              <a:r>
                <a:rPr lang="zh-CN" altLang="en-US" sz="3600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20</a:t>
              </a:r>
            </a:p>
          </p:txBody>
        </p:sp>
        <p:sp>
          <p:nvSpPr>
            <p:cNvPr id="38920" name="WordArt 14"/>
            <p:cNvSpPr>
              <a:spLocks noTextEdit="1"/>
            </p:cNvSpPr>
            <p:nvPr/>
          </p:nvSpPr>
          <p:spPr>
            <a:xfrm>
              <a:off x="1872" y="1344"/>
              <a:ext cx="96" cy="96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  <a:normAutofit/>
            </a:bodyPr>
            <a:lstStyle/>
            <a:p>
              <a:pPr algn="ctr"/>
              <a:r>
                <a:rPr lang="zh-CN" altLang="en-US" sz="3600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</a:p>
          </p:txBody>
        </p:sp>
      </p:grpSp>
    </p:spTree>
  </p:cSld>
  <p:clrMapOvr>
    <a:masterClrMapping/>
  </p:clrMapOvr>
  <p:transition>
    <p:random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00025"/>
            <a:ext cx="5346700" cy="492125"/>
          </a:xfrm>
          <a:effectLst>
            <a:outerShdw dist="71842" dir="2700000" algn="ctr" rotWithShape="0">
              <a:schemeClr val="hlink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隶书" panose="02010509060101010101" pitchFamily="49" charset="-122"/>
                <a:cs typeface="+mj-cs"/>
              </a:rPr>
              <a:t>牛刀小试：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12775" y="1268413"/>
            <a:ext cx="8064500" cy="1920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①</a:t>
            </a:r>
            <a:r>
              <a:rPr kumimoji="0" lang="zh-CN" altLang="en-US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用一张长</a:t>
            </a:r>
            <a:r>
              <a:rPr kumimoji="0" lang="en-US" altLang="zh-CN" sz="4000" b="1" kern="1200" cap="none" spc="0" normalizeH="0" baseline="0" noProof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en-US" altLang="zh-CN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cm</a:t>
            </a:r>
            <a:r>
              <a:rPr kumimoji="0" lang="zh-CN" altLang="en-US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、宽</a:t>
            </a:r>
            <a:r>
              <a:rPr kumimoji="0" lang="en-US" altLang="zh-CN" sz="4000" b="1" kern="1200" cap="none" spc="0" normalizeH="0" baseline="0" noProof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r>
            <a:r>
              <a:rPr kumimoji="0" lang="en-US" altLang="zh-CN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cm</a:t>
            </a:r>
            <a:r>
              <a:rPr kumimoji="0" lang="zh-CN" altLang="en-US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的长方形纸围成一个圆柱体，这个圆柱体的侧面积是（    ）</a:t>
            </a:r>
            <a:r>
              <a:rPr kumimoji="0" lang="en-US" altLang="zh-CN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cm</a:t>
            </a:r>
            <a:r>
              <a:rPr kumimoji="0" lang="en-US" altLang="zh-CN" sz="4000" b="1" kern="1200" cap="none" spc="0" normalizeH="0" baseline="3000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4000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11188" y="3429000"/>
            <a:ext cx="7993063" cy="2530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②</a:t>
            </a:r>
            <a:r>
              <a:rPr kumimoji="0" lang="zh-CN" altLang="en-US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一根</a:t>
            </a:r>
            <a:r>
              <a:rPr kumimoji="0" lang="en-US" altLang="zh-CN" sz="4000" b="1" kern="1200" cap="none" spc="0" normalizeH="0" baseline="0" noProof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zh-CN" altLang="en-US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米长的圆柱形排水钢管，量得横截面圆的半径是</a:t>
            </a:r>
            <a:r>
              <a:rPr kumimoji="0" lang="en-US" altLang="zh-CN" sz="4000" b="1" kern="1200" cap="none" spc="0" normalizeH="0" baseline="0" noProof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0.2</a:t>
            </a:r>
            <a:r>
              <a:rPr kumimoji="0" lang="zh-CN" altLang="en-US" sz="4000" b="1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米，如果在钢管的表面喷上防锈油漆，喷漆面积是（          ）平方米。</a:t>
            </a:r>
          </a:p>
        </p:txBody>
      </p:sp>
      <p:sp>
        <p:nvSpPr>
          <p:cNvPr id="14356" name="Text Box 20"/>
          <p:cNvSpPr txBox="1"/>
          <p:nvPr/>
        </p:nvSpPr>
        <p:spPr>
          <a:xfrm>
            <a:off x="3203575" y="2420938"/>
            <a:ext cx="11525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40</a:t>
            </a:r>
          </a:p>
        </p:txBody>
      </p:sp>
      <p:sp>
        <p:nvSpPr>
          <p:cNvPr id="39942" name="Text Box 23"/>
          <p:cNvSpPr txBox="1"/>
          <p:nvPr/>
        </p:nvSpPr>
        <p:spPr>
          <a:xfrm>
            <a:off x="5076825" y="5229225"/>
            <a:ext cx="15128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200" dirty="0">
              <a:latin typeface="Arial" panose="020B0604020202020204" pitchFamily="34" charset="0"/>
            </a:endParaRPr>
          </a:p>
        </p:txBody>
      </p:sp>
      <p:sp>
        <p:nvSpPr>
          <p:cNvPr id="14361" name="Text Box 25"/>
          <p:cNvSpPr txBox="1"/>
          <p:nvPr/>
        </p:nvSpPr>
        <p:spPr>
          <a:xfrm>
            <a:off x="3492500" y="5300663"/>
            <a:ext cx="15128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  <a:t>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/>
          <p:nvPr/>
        </p:nvSpPr>
        <p:spPr>
          <a:xfrm>
            <a:off x="250825" y="1700213"/>
            <a:ext cx="2808288" cy="3024187"/>
          </a:xfrm>
          <a:prstGeom prst="rect">
            <a:avLst/>
          </a:prstGeom>
          <a:gradFill rotWithShape="1">
            <a:gsLst>
              <a:gs pos="0">
                <a:srgbClr val="FF3399">
                  <a:alpha val="100000"/>
                </a:srgbClr>
              </a:gs>
              <a:gs pos="25000">
                <a:srgbClr val="FF6633">
                  <a:alpha val="100000"/>
                </a:srgbClr>
              </a:gs>
              <a:gs pos="50000">
                <a:srgbClr val="FFFF00">
                  <a:alpha val="100000"/>
                </a:srgbClr>
              </a:gs>
              <a:gs pos="75000">
                <a:srgbClr val="01A78F">
                  <a:alpha val="100000"/>
                </a:srgbClr>
              </a:gs>
              <a:gs pos="100000">
                <a:srgbClr val="3366FF">
                  <a:alpha val="100000"/>
                </a:srgbClr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0963" name="AutoShape 3"/>
          <p:cNvSpPr/>
          <p:nvPr/>
        </p:nvSpPr>
        <p:spPr>
          <a:xfrm>
            <a:off x="323850" y="765175"/>
            <a:ext cx="2808288" cy="647700"/>
          </a:xfrm>
          <a:prstGeom prst="homePlate">
            <a:avLst>
              <a:gd name="adj" fmla="val 108394"/>
            </a:avLst>
          </a:prstGeom>
          <a:solidFill>
            <a:srgbClr val="FFFF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525963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en-US" altLang="zh-CN" sz="3900" dirty="0"/>
              <a:t>           </a:t>
            </a:r>
          </a:p>
          <a:p>
            <a:pPr eaLnBrk="1" hangingPunct="1">
              <a:buNone/>
            </a:pPr>
            <a:r>
              <a:rPr lang="en-US" altLang="zh-CN" sz="3900" dirty="0"/>
              <a:t>          </a:t>
            </a:r>
          </a:p>
        </p:txBody>
      </p:sp>
      <p:pic>
        <p:nvPicPr>
          <p:cNvPr id="40965" name="Picture 5" descr="u=1099516015,270753660&amp;fm=0&amp;gp=2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88" y="2235200"/>
            <a:ext cx="1824037" cy="1979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6" name="Text Box 6"/>
          <p:cNvSpPr txBox="1"/>
          <p:nvPr/>
        </p:nvSpPr>
        <p:spPr>
          <a:xfrm>
            <a:off x="3203575" y="549275"/>
            <a:ext cx="5545138" cy="5273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现在有一个罐头厂计划用铁皮制作一批底面半径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厘米，高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厘米的圆柱形罐头盒。你能不能帮厂长算一算制作一个至少需要多少平方厘米铁皮？</a:t>
            </a:r>
          </a:p>
          <a:p>
            <a:pPr>
              <a:spcBef>
                <a:spcPct val="50000"/>
              </a:spcBef>
            </a:pPr>
            <a:endParaRPr lang="en-US" altLang="zh-CN" sz="40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0967" name="Text Box 7"/>
          <p:cNvSpPr txBox="1"/>
          <p:nvPr/>
        </p:nvSpPr>
        <p:spPr>
          <a:xfrm>
            <a:off x="323850" y="765175"/>
            <a:ext cx="3311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应用与实践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/>
          <p:nvPr/>
        </p:nvSpPr>
        <p:spPr>
          <a:xfrm>
            <a:off x="5867400" y="1916113"/>
            <a:ext cx="2808288" cy="3457575"/>
          </a:xfrm>
          <a:prstGeom prst="rect">
            <a:avLst/>
          </a:prstGeom>
          <a:gradFill rotWithShape="1">
            <a:gsLst>
              <a:gs pos="0">
                <a:srgbClr val="FF3399">
                  <a:alpha val="100000"/>
                </a:srgbClr>
              </a:gs>
              <a:gs pos="25000">
                <a:srgbClr val="FF6633">
                  <a:alpha val="100000"/>
                </a:srgbClr>
              </a:gs>
              <a:gs pos="50000">
                <a:srgbClr val="FFFF00">
                  <a:alpha val="100000"/>
                </a:srgbClr>
              </a:gs>
              <a:gs pos="75000">
                <a:srgbClr val="01A78F">
                  <a:alpha val="100000"/>
                </a:srgbClr>
              </a:gs>
              <a:gs pos="100000">
                <a:srgbClr val="3366FF">
                  <a:alpha val="100000"/>
                </a:srgbClr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34925" y="260350"/>
            <a:ext cx="8208963" cy="2087563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en-US" altLang="zh-CN" sz="3600" b="1" dirty="0"/>
              <a:t>   </a:t>
            </a:r>
            <a:r>
              <a:rPr lang="zh-CN" altLang="en-US" sz="3200" b="1" dirty="0"/>
              <a:t>例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、一顶圆柱形厨师帽，高</a:t>
            </a:r>
            <a:r>
              <a:rPr lang="en-US" altLang="zh-CN" sz="3200" b="1" dirty="0">
                <a:solidFill>
                  <a:srgbClr val="FF0000"/>
                </a:solidFill>
              </a:rPr>
              <a:t>28</a:t>
            </a:r>
            <a:r>
              <a:rPr lang="zh-CN" altLang="en-US" sz="3200" b="1" dirty="0"/>
              <a:t>厘米，帽顶直径</a:t>
            </a:r>
            <a:r>
              <a:rPr lang="en-US" altLang="zh-CN" sz="3200" b="1" dirty="0">
                <a:solidFill>
                  <a:srgbClr val="FF0000"/>
                </a:solidFill>
              </a:rPr>
              <a:t>20</a:t>
            </a:r>
            <a:r>
              <a:rPr lang="zh-CN" altLang="en-US" sz="3200" b="1" dirty="0"/>
              <a:t>厘米，做这样一顶帽子需要用多少面料（得数保留整十平方厘米）？</a:t>
            </a:r>
          </a:p>
          <a:p>
            <a:pPr eaLnBrk="1" hangingPunct="1">
              <a:buNone/>
            </a:pPr>
            <a:r>
              <a:rPr lang="zh-CN" altLang="en-US" sz="3600" dirty="0"/>
              <a:t>  </a:t>
            </a:r>
          </a:p>
        </p:txBody>
      </p:sp>
      <p:sp>
        <p:nvSpPr>
          <p:cNvPr id="91140" name="Text Box 4"/>
          <p:cNvSpPr txBox="1"/>
          <p:nvPr/>
        </p:nvSpPr>
        <p:spPr>
          <a:xfrm>
            <a:off x="611188" y="2206625"/>
            <a:ext cx="7777162" cy="3743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解：帽子的侧面积：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         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3.14×20×28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＝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1758.4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  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帽顶的面积：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        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3.14×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20÷2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）</a:t>
            </a:r>
            <a:r>
              <a:rPr lang="en-US" altLang="zh-CN" sz="2400" b="1" baseline="30000" dirty="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＝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314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  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需要用的面料：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       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1758.4+314=2072.4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 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答：做这样一顶帽子需要用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2080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平方厘米的面料。</a:t>
            </a:r>
          </a:p>
        </p:txBody>
      </p:sp>
      <p:pic>
        <p:nvPicPr>
          <p:cNvPr id="41989" name="Picture 6" descr="0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863" y="2060575"/>
            <a:ext cx="2573337" cy="3168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1144" name="Rectangle 8"/>
          <p:cNvSpPr/>
          <p:nvPr/>
        </p:nvSpPr>
        <p:spPr>
          <a:xfrm>
            <a:off x="4500563" y="4940300"/>
            <a:ext cx="14398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≈2080</a:t>
            </a:r>
          </a:p>
        </p:txBody>
      </p:sp>
      <p:sp>
        <p:nvSpPr>
          <p:cNvPr id="41991" name="AutoShape 9">
            <a:hlinkClick r:id="" action="ppaction://noaction"/>
          </p:cNvPr>
          <p:cNvSpPr/>
          <p:nvPr/>
        </p:nvSpPr>
        <p:spPr>
          <a:xfrm>
            <a:off x="7235825" y="6092825"/>
            <a:ext cx="1439863" cy="504825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/>
          <p:nvPr/>
        </p:nvSpPr>
        <p:spPr>
          <a:xfrm>
            <a:off x="611188" y="981075"/>
            <a:ext cx="8137525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latin typeface="Arial" panose="020B0604020202020204" pitchFamily="34" charset="0"/>
              </a:rPr>
              <a:t>一个圆柱形的无盖铁皮水桶，底面直径是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</a:rPr>
              <a:t>4</a:t>
            </a:r>
            <a:r>
              <a:rPr lang="zh-CN" altLang="en-US" sz="4000" b="1" dirty="0">
                <a:latin typeface="Arial" panose="020B0604020202020204" pitchFamily="34" charset="0"/>
              </a:rPr>
              <a:t>分米，高是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</a:rPr>
              <a:t>4.5</a:t>
            </a:r>
            <a:r>
              <a:rPr lang="zh-CN" altLang="en-US" sz="4000" b="1" dirty="0">
                <a:latin typeface="Arial" panose="020B0604020202020204" pitchFamily="34" charset="0"/>
              </a:rPr>
              <a:t>分米，为了防止生锈，要在水桶里外两面都涂上防锈漆，涂漆的 面积是多少平方分米？</a:t>
            </a:r>
          </a:p>
        </p:txBody>
      </p:sp>
      <p:sp>
        <p:nvSpPr>
          <p:cNvPr id="43011" name="AutoShape 5"/>
          <p:cNvSpPr/>
          <p:nvPr/>
        </p:nvSpPr>
        <p:spPr>
          <a:xfrm>
            <a:off x="6011863" y="4076700"/>
            <a:ext cx="1657350" cy="2232025"/>
          </a:xfrm>
          <a:prstGeom prst="can">
            <a:avLst>
              <a:gd name="adj" fmla="val 33667"/>
            </a:avLst>
          </a:prstGeom>
          <a:solidFill>
            <a:srgbClr val="3399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3012" name="Freeform 7"/>
          <p:cNvSpPr/>
          <p:nvPr/>
        </p:nvSpPr>
        <p:spPr>
          <a:xfrm>
            <a:off x="6300788" y="3357563"/>
            <a:ext cx="1150937" cy="1223962"/>
          </a:xfrm>
          <a:custGeom>
            <a:avLst/>
            <a:gdLst>
              <a:gd name="txL" fmla="*/ 0 w 635"/>
              <a:gd name="txT" fmla="*/ 0 h 862"/>
              <a:gd name="txR" fmla="*/ 635 w 635"/>
              <a:gd name="txB" fmla="*/ 862 h 862"/>
            </a:gdLst>
            <a:ahLst/>
            <a:cxnLst>
              <a:cxn ang="0">
                <a:pos x="0" y="1223962"/>
              </a:cxn>
              <a:cxn ang="0">
                <a:pos x="493000" y="63896"/>
              </a:cxn>
              <a:cxn ang="0">
                <a:pos x="1150937" y="837747"/>
              </a:cxn>
            </a:cxnLst>
            <a:rect l="txL" t="txT" r="txR" b="txB"/>
            <a:pathLst>
              <a:path w="635" h="862">
                <a:moveTo>
                  <a:pt x="0" y="862"/>
                </a:moveTo>
                <a:cubicBezTo>
                  <a:pt x="83" y="476"/>
                  <a:pt x="166" y="90"/>
                  <a:pt x="272" y="45"/>
                </a:cubicBezTo>
                <a:cubicBezTo>
                  <a:pt x="378" y="0"/>
                  <a:pt x="575" y="499"/>
                  <a:pt x="635" y="590"/>
                </a:cubicBezTo>
              </a:path>
            </a:pathLst>
          </a:custGeom>
          <a:noFill/>
          <a:ln w="50800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13" name="Text Box 8"/>
          <p:cNvSpPr txBox="1"/>
          <p:nvPr/>
        </p:nvSpPr>
        <p:spPr>
          <a:xfrm>
            <a:off x="468313" y="115888"/>
            <a:ext cx="4537075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再接再厉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/>
          </p:cNvSpPr>
          <p:nvPr>
            <p:ph idx="1"/>
          </p:nvPr>
        </p:nvSpPr>
        <p:spPr>
          <a:xfrm>
            <a:off x="250825" y="1196975"/>
            <a:ext cx="8424863" cy="1828800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b="1" dirty="0"/>
              <a:t>1.</a:t>
            </a:r>
            <a:r>
              <a:rPr lang="zh-CN" altLang="en-US" sz="3600" b="1" dirty="0"/>
              <a:t>一个圆柱体的侧面展开是个边长</a:t>
            </a:r>
            <a:r>
              <a:rPr lang="en-US" altLang="zh-CN" sz="3600" b="1" dirty="0"/>
              <a:t>9.42 cm</a:t>
            </a:r>
            <a:r>
              <a:rPr lang="zh-CN" altLang="en-US" sz="3600" b="1" dirty="0"/>
              <a:t>的正方形，这个圆柱体的表面积是多少</a:t>
            </a:r>
            <a:r>
              <a:rPr lang="en-US" altLang="zh-CN" sz="3600" b="1" dirty="0"/>
              <a:t>cm</a:t>
            </a:r>
            <a:r>
              <a:rPr lang="en-US" altLang="zh-CN" sz="3600" b="1" baseline="30000" dirty="0"/>
              <a:t>2</a:t>
            </a:r>
            <a:r>
              <a:rPr lang="zh-CN" altLang="en-US" sz="3600" b="1" dirty="0"/>
              <a:t>？（得数保留两位小数）</a:t>
            </a:r>
          </a:p>
          <a:p>
            <a:pPr eaLnBrk="1" hangingPunct="1">
              <a:buNone/>
            </a:pPr>
            <a:endParaRPr lang="en-US" altLang="zh-CN" sz="3600" dirty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431800" y="3068638"/>
            <a:ext cx="8712200" cy="26844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解：</a:t>
            </a:r>
            <a:r>
              <a:rPr kumimoji="0" lang="en-US" altLang="zh-CN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9.42×9.42+3.14</a:t>
            </a:r>
            <a:r>
              <a:rPr kumimoji="0" lang="zh-CN" altLang="en-US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9.42÷3.14</a:t>
            </a:r>
            <a:r>
              <a:rPr kumimoji="0" lang="zh-CN" altLang="zh-CN" sz="3200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÷</a:t>
            </a:r>
            <a:r>
              <a:rPr kumimoji="0" lang="en-US" altLang="zh-CN" sz="3200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3200" kern="1200" cap="none" spc="0" normalizeH="0" baseline="3000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altLang="zh-CN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×2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=88.728+14.13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≈102.86</a:t>
            </a:r>
            <a:r>
              <a:rPr kumimoji="0" lang="zh-CN" altLang="en-US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 </a:t>
            </a:r>
            <a:r>
              <a:rPr kumimoji="0" lang="en-US" altLang="zh-CN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cm</a:t>
            </a:r>
            <a:r>
              <a:rPr kumimoji="0" lang="en-US" altLang="zh-CN" sz="3200" kern="1200" cap="none" spc="0" normalizeH="0" baseline="3000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altLang="zh-CN" sz="3200" kern="1200" cap="none" spc="0" normalizeH="0" baseline="0" noProof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32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24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</a:t>
            </a:r>
            <a:r>
              <a:rPr kumimoji="0" lang="zh-CN" altLang="en-US" sz="28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答：这个圆柱体的表面积是</a:t>
            </a:r>
            <a:r>
              <a:rPr kumimoji="0" lang="en-US" altLang="zh-CN" sz="28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102.86 cm</a:t>
            </a:r>
            <a:r>
              <a:rPr kumimoji="0" lang="en-US" altLang="zh-CN" sz="2800" kern="1200" cap="none" spc="0" normalizeH="0" baseline="3000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800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</a:p>
        </p:txBody>
      </p:sp>
      <p:sp>
        <p:nvSpPr>
          <p:cNvPr id="44036" name="AutoShape 5">
            <a:hlinkClick r:id="" action="ppaction://noaction"/>
          </p:cNvPr>
          <p:cNvSpPr/>
          <p:nvPr/>
        </p:nvSpPr>
        <p:spPr>
          <a:xfrm>
            <a:off x="7524750" y="5949950"/>
            <a:ext cx="1079500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95288" y="260350"/>
            <a:ext cx="4392613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5400" b="1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挑战自我：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zh-CN" altLang="en-US" sz="5000" b="1" dirty="0"/>
              <a:t>计算下面圆的周长和面积。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marL="609600" indent="-609600" eaLnBrk="1" hangingPunct="1">
              <a:buNone/>
            </a:pPr>
            <a:r>
              <a:rPr lang="zh-CN" altLang="en-US" sz="4300" b="1" dirty="0"/>
              <a:t>（</a:t>
            </a:r>
            <a:r>
              <a:rPr lang="en-US" altLang="zh-CN" sz="4300" b="1" dirty="0"/>
              <a:t>1</a:t>
            </a:r>
            <a:r>
              <a:rPr lang="zh-CN" altLang="en-US" sz="4300" b="1" dirty="0"/>
              <a:t>）</a:t>
            </a:r>
            <a:r>
              <a:rPr lang="en-US" altLang="zh-CN" sz="4300" b="1" dirty="0"/>
              <a:t>d</a:t>
            </a:r>
            <a:r>
              <a:rPr lang="zh-CN" altLang="en-US" sz="4300" b="1" dirty="0"/>
              <a:t>＝</a:t>
            </a:r>
            <a:r>
              <a:rPr lang="en-US" altLang="zh-CN" sz="4300" b="1" dirty="0"/>
              <a:t>6cm    </a:t>
            </a:r>
          </a:p>
          <a:p>
            <a:pPr marL="609600" indent="-609600" eaLnBrk="1" hangingPunct="1">
              <a:buNone/>
            </a:pPr>
            <a:endParaRPr lang="en-US" altLang="zh-CN" sz="4300" b="1" dirty="0"/>
          </a:p>
          <a:p>
            <a:pPr marL="609600" indent="-609600" eaLnBrk="1" hangingPunct="1">
              <a:buNone/>
            </a:pPr>
            <a:endParaRPr lang="en-US" altLang="zh-CN" sz="4300" b="1" dirty="0"/>
          </a:p>
          <a:p>
            <a:pPr marL="609600" indent="-609600" eaLnBrk="1" hangingPunct="1">
              <a:buNone/>
            </a:pPr>
            <a:r>
              <a:rPr lang="zh-CN" altLang="en-US" sz="4300" b="1" dirty="0"/>
              <a:t>（</a:t>
            </a:r>
            <a:r>
              <a:rPr lang="en-US" altLang="zh-CN" sz="4300" b="1" dirty="0"/>
              <a:t>2</a:t>
            </a:r>
            <a:r>
              <a:rPr lang="zh-CN" altLang="en-US" sz="4300" b="1" dirty="0"/>
              <a:t>）  </a:t>
            </a:r>
            <a:r>
              <a:rPr lang="en-US" altLang="zh-CN" sz="4300" b="1" dirty="0"/>
              <a:t>r</a:t>
            </a:r>
            <a:r>
              <a:rPr lang="zh-CN" altLang="en-US" sz="4300" b="1" dirty="0"/>
              <a:t>＝</a:t>
            </a:r>
            <a:r>
              <a:rPr lang="en-US" altLang="zh-CN" sz="4300" b="1" dirty="0"/>
              <a:t>5dm</a:t>
            </a:r>
          </a:p>
        </p:txBody>
      </p:sp>
      <p:sp>
        <p:nvSpPr>
          <p:cNvPr id="110596" name="Rectangle 4"/>
          <p:cNvSpPr/>
          <p:nvPr/>
        </p:nvSpPr>
        <p:spPr>
          <a:xfrm>
            <a:off x="539750" y="2276475"/>
            <a:ext cx="1408113" cy="15541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Verdana" panose="020B0604030504040204" pitchFamily="34" charset="0"/>
              </a:rPr>
              <a:t>周长：</a:t>
            </a:r>
          </a:p>
          <a:p>
            <a:endParaRPr lang="zh-CN" altLang="en-US" sz="3200" b="1" dirty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r>
              <a:rPr lang="zh-CN" altLang="en-US" sz="3200" b="1" dirty="0">
                <a:solidFill>
                  <a:srgbClr val="FF3300"/>
                </a:solidFill>
                <a:latin typeface="Verdana" panose="020B0604030504040204" pitchFamily="34" charset="0"/>
              </a:rPr>
              <a:t>面积：</a:t>
            </a:r>
          </a:p>
        </p:txBody>
      </p:sp>
      <p:sp>
        <p:nvSpPr>
          <p:cNvPr id="110597" name="Text Box 5"/>
          <p:cNvSpPr txBox="1"/>
          <p:nvPr/>
        </p:nvSpPr>
        <p:spPr>
          <a:xfrm>
            <a:off x="1763713" y="2276475"/>
            <a:ext cx="63373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6×3.14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＝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18.84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cm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）</a:t>
            </a:r>
          </a:p>
        </p:txBody>
      </p:sp>
      <p:sp>
        <p:nvSpPr>
          <p:cNvPr id="110598" name="Text Box 6"/>
          <p:cNvSpPr txBox="1"/>
          <p:nvPr/>
        </p:nvSpPr>
        <p:spPr>
          <a:xfrm>
            <a:off x="1476375" y="3213100"/>
            <a:ext cx="71294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6÷2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）</a:t>
            </a:r>
            <a:r>
              <a:rPr lang="en-US" altLang="zh-CN" sz="3200" b="1" baseline="30000" dirty="0">
                <a:solidFill>
                  <a:srgbClr val="0000FF"/>
                </a:solidFill>
                <a:latin typeface="Verdana" panose="020B0604030504040204" pitchFamily="34" charset="0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×3.14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＝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28.26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cm</a:t>
            </a:r>
            <a:r>
              <a:rPr lang="en-US" altLang="zh-CN" sz="3200" b="1" baseline="30000" dirty="0">
                <a:solidFill>
                  <a:srgbClr val="0000FF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）</a:t>
            </a:r>
          </a:p>
        </p:txBody>
      </p:sp>
      <p:sp>
        <p:nvSpPr>
          <p:cNvPr id="110599" name="Rectangle 7"/>
          <p:cNvSpPr/>
          <p:nvPr/>
        </p:nvSpPr>
        <p:spPr>
          <a:xfrm>
            <a:off x="539750" y="4508500"/>
            <a:ext cx="1408113" cy="15541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Verdana" panose="020B0604030504040204" pitchFamily="34" charset="0"/>
              </a:rPr>
              <a:t>周长：</a:t>
            </a:r>
          </a:p>
          <a:p>
            <a:endParaRPr lang="zh-CN" altLang="en-US" sz="3200" b="1" dirty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r>
              <a:rPr lang="zh-CN" altLang="en-US" sz="3200" b="1" dirty="0">
                <a:solidFill>
                  <a:srgbClr val="FF3300"/>
                </a:solidFill>
                <a:latin typeface="Verdana" panose="020B0604030504040204" pitchFamily="34" charset="0"/>
              </a:rPr>
              <a:t>面积：</a:t>
            </a:r>
          </a:p>
        </p:txBody>
      </p:sp>
      <p:sp>
        <p:nvSpPr>
          <p:cNvPr id="110600" name="Text Box 8"/>
          <p:cNvSpPr txBox="1"/>
          <p:nvPr/>
        </p:nvSpPr>
        <p:spPr>
          <a:xfrm>
            <a:off x="1763713" y="4508500"/>
            <a:ext cx="63373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2×5×3.14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＝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31.4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cm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）</a:t>
            </a:r>
          </a:p>
        </p:txBody>
      </p:sp>
      <p:sp>
        <p:nvSpPr>
          <p:cNvPr id="110601" name="Text Box 9"/>
          <p:cNvSpPr txBox="1"/>
          <p:nvPr/>
        </p:nvSpPr>
        <p:spPr>
          <a:xfrm>
            <a:off x="1763713" y="5445125"/>
            <a:ext cx="71294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5</a:t>
            </a:r>
            <a:r>
              <a:rPr lang="en-US" altLang="zh-CN" sz="3200" b="1" baseline="30000" dirty="0">
                <a:solidFill>
                  <a:srgbClr val="0000FF"/>
                </a:solidFill>
                <a:latin typeface="Verdana" panose="020B0604030504040204" pitchFamily="34" charset="0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×3.14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＝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78.5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cm</a:t>
            </a:r>
            <a:r>
              <a:rPr lang="en-US" altLang="zh-CN" sz="3200" b="1" baseline="30000" dirty="0">
                <a:solidFill>
                  <a:srgbClr val="0000FF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）</a:t>
            </a:r>
          </a:p>
        </p:txBody>
      </p:sp>
      <p:sp>
        <p:nvSpPr>
          <p:cNvPr id="17418" name="AutoShape 10">
            <a:hlinkClick r:id="" action="ppaction://hlinkshowjump?jump=firstslide"/>
          </p:cNvPr>
          <p:cNvSpPr/>
          <p:nvPr/>
        </p:nvSpPr>
        <p:spPr>
          <a:xfrm>
            <a:off x="8567738" y="6092825"/>
            <a:ext cx="576262" cy="765175"/>
          </a:xfrm>
          <a:prstGeom prst="actionButtonHom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597" grpId="0"/>
      <p:bldP spid="110598" grpId="0"/>
      <p:bldP spid="110599" grpId="0"/>
      <p:bldP spid="110600" grpId="0"/>
      <p:bldP spid="11060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26987"/>
            <a:ext cx="8229600" cy="11398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隶书" panose="02010509060101010101" pitchFamily="49" charset="-122"/>
                <a:cs typeface="+mj-cs"/>
              </a:rPr>
              <a:t>挑战自我：</a:t>
            </a:r>
          </a:p>
        </p:txBody>
      </p:sp>
      <p:sp>
        <p:nvSpPr>
          <p:cNvPr id="45059" name="Text Box 4"/>
          <p:cNvSpPr txBox="1"/>
          <p:nvPr/>
        </p:nvSpPr>
        <p:spPr>
          <a:xfrm>
            <a:off x="468313" y="3933825"/>
            <a:ext cx="82073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000" b="1" dirty="0">
              <a:latin typeface="Arial" panose="020B0604020202020204" pitchFamily="34" charset="0"/>
            </a:endParaRPr>
          </a:p>
        </p:txBody>
      </p:sp>
      <p:sp>
        <p:nvSpPr>
          <p:cNvPr id="45060" name="Text Box 6"/>
          <p:cNvSpPr txBox="1"/>
          <p:nvPr/>
        </p:nvSpPr>
        <p:spPr>
          <a:xfrm>
            <a:off x="611188" y="981075"/>
            <a:ext cx="8207375" cy="1538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2.</a:t>
            </a:r>
            <a:r>
              <a:rPr lang="zh-CN" altLang="en-US" sz="4000" b="1" dirty="0">
                <a:latin typeface="Arial" panose="020B0604020202020204" pitchFamily="34" charset="0"/>
              </a:rPr>
              <a:t>一个圆柱体的侧面积是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72</a:t>
            </a:r>
            <a:r>
              <a:rPr lang="en-US" altLang="zh-CN" sz="5400" dirty="0">
                <a:solidFill>
                  <a:srgbClr val="FF0000"/>
                </a:solidFill>
                <a:latin typeface="Arial" panose="020B0604020202020204" pitchFamily="34" charset="0"/>
              </a:rPr>
              <a:t>π</a:t>
            </a:r>
            <a:r>
              <a:rPr lang="en-US" altLang="zh-CN" sz="4000" b="1" dirty="0">
                <a:latin typeface="Arial" panose="020B0604020202020204" pitchFamily="34" charset="0"/>
              </a:rPr>
              <a:t> cm</a:t>
            </a:r>
            <a:r>
              <a:rPr lang="en-US" altLang="zh-CN" sz="4000" b="1" baseline="30000" dirty="0">
                <a:latin typeface="Arial" panose="020B0604020202020204" pitchFamily="34" charset="0"/>
              </a:rPr>
              <a:t>2</a:t>
            </a:r>
            <a:r>
              <a:rPr lang="zh-CN" altLang="en-US" sz="4000" b="1" dirty="0">
                <a:latin typeface="Arial" panose="020B0604020202020204" pitchFamily="34" charset="0"/>
              </a:rPr>
              <a:t>，底面半径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4 </a:t>
            </a:r>
            <a:r>
              <a:rPr lang="en-US" altLang="zh-CN" sz="4000" b="1" dirty="0">
                <a:latin typeface="Arial" panose="020B0604020202020204" pitchFamily="34" charset="0"/>
              </a:rPr>
              <a:t>cm</a:t>
            </a:r>
            <a:r>
              <a:rPr lang="zh-CN" altLang="en-US" sz="4000" b="1" dirty="0">
                <a:latin typeface="Arial" panose="020B0604020202020204" pitchFamily="34" charset="0"/>
              </a:rPr>
              <a:t>，它的高是多少？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403350" y="2565400"/>
            <a:ext cx="6840538" cy="3795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解：</a:t>
            </a:r>
            <a:r>
              <a:rPr kumimoji="0" lang="en-US" altLang="zh-CN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72</a:t>
            </a:r>
            <a:r>
              <a:rPr kumimoji="0" lang="en-US" altLang="zh-CN" sz="5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π</a:t>
            </a:r>
            <a:r>
              <a:rPr kumimoji="0" lang="en-US" altLang="zh-CN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2×</a:t>
            </a:r>
            <a:r>
              <a:rPr kumimoji="0" lang="en-US" altLang="zh-CN" sz="5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π</a:t>
            </a:r>
            <a:r>
              <a:rPr kumimoji="0" lang="en-US" altLang="zh-CN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×4</a:t>
            </a:r>
            <a:r>
              <a:rPr kumimoji="0" lang="zh-CN" altLang="en-US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</a:t>
            </a:r>
            <a:r>
              <a:rPr kumimoji="0" lang="en-US" altLang="zh-CN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=72</a:t>
            </a:r>
            <a:r>
              <a:rPr kumimoji="0" lang="en-US" altLang="zh-CN" sz="5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π</a:t>
            </a:r>
            <a:r>
              <a:rPr kumimoji="0" lang="en-US" altLang="zh-CN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÷8</a:t>
            </a:r>
            <a:r>
              <a:rPr kumimoji="0" lang="en-US" altLang="zh-CN" sz="54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π</a:t>
            </a:r>
            <a:endParaRPr kumimoji="0" lang="en-US" altLang="zh-CN" sz="5400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=9</a:t>
            </a:r>
            <a:r>
              <a:rPr kumimoji="0" lang="zh-CN" altLang="en-US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cm</a:t>
            </a:r>
            <a:r>
              <a:rPr kumimoji="0" lang="zh-CN" altLang="en-US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答：它的高是</a:t>
            </a:r>
            <a:r>
              <a:rPr kumimoji="0" lang="en-US" altLang="zh-CN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 cm</a:t>
            </a:r>
            <a:r>
              <a:rPr kumimoji="0" lang="zh-CN" altLang="en-US" sz="3600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/>
          <p:nvPr/>
        </p:nvSpPr>
        <p:spPr>
          <a:xfrm>
            <a:off x="1331913" y="1412875"/>
            <a:ext cx="6911975" cy="4246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0000CC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应用本节课你所学到的知识，结合生活中实际问题，能否编写一道你认为合理的应用题并与同学交流。 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303213" y="633413"/>
            <a:ext cx="8229600" cy="11398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隶书" panose="02010509060101010101" pitchFamily="49" charset="-122"/>
                <a:cs typeface="+mj-cs"/>
              </a:rPr>
              <a:t>创新与实践：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zh-CN" altLang="en-US" dirty="0"/>
              <a:t>要牢记下面的计算公式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zh-CN" altLang="en-US" sz="4700" b="1" dirty="0">
                <a:ea typeface="黑体" panose="02010609060101010101" pitchFamily="2" charset="-122"/>
              </a:rPr>
              <a:t>圆的周长</a:t>
            </a:r>
          </a:p>
          <a:p>
            <a:pPr eaLnBrk="1" hangingPunct="1"/>
            <a:endParaRPr lang="zh-CN" altLang="en-US" sz="4700" b="1" dirty="0">
              <a:ea typeface="黑体" panose="02010609060101010101" pitchFamily="2" charset="-122"/>
            </a:endParaRPr>
          </a:p>
          <a:p>
            <a:pPr eaLnBrk="1" hangingPunct="1"/>
            <a:r>
              <a:rPr lang="zh-CN" altLang="en-US" sz="4700" b="1" dirty="0">
                <a:ea typeface="黑体" panose="02010609060101010101" pitchFamily="2" charset="-122"/>
              </a:rPr>
              <a:t>圆的面积</a:t>
            </a:r>
          </a:p>
        </p:txBody>
      </p:sp>
      <p:sp>
        <p:nvSpPr>
          <p:cNvPr id="111620" name="Rectangle 4"/>
          <p:cNvSpPr/>
          <p:nvPr/>
        </p:nvSpPr>
        <p:spPr>
          <a:xfrm>
            <a:off x="684213" y="2379663"/>
            <a:ext cx="5795962" cy="762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  C=πd    </a:t>
            </a:r>
            <a:r>
              <a:rPr lang="zh-CN" altLang="en-US" sz="4400" b="1" dirty="0">
                <a:latin typeface="Arial" panose="020B0604020202020204" pitchFamily="34" charset="0"/>
              </a:rPr>
              <a:t>或</a:t>
            </a:r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  <a:t>   </a:t>
            </a: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C=2πr</a:t>
            </a:r>
          </a:p>
        </p:txBody>
      </p:sp>
      <p:sp>
        <p:nvSpPr>
          <p:cNvPr id="111621" name="Rectangle 5"/>
          <p:cNvSpPr/>
          <p:nvPr/>
        </p:nvSpPr>
        <p:spPr>
          <a:xfrm>
            <a:off x="971550" y="3962400"/>
            <a:ext cx="34559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S=πr</a:t>
            </a:r>
            <a:r>
              <a:rPr lang="en-US" altLang="zh-CN" sz="4400" b="1" baseline="30000" dirty="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8438" name="AutoShape 6">
            <a:hlinkClick r:id="" action="ppaction://hlinkshowjump?jump=firstslide"/>
          </p:cNvPr>
          <p:cNvSpPr/>
          <p:nvPr/>
        </p:nvSpPr>
        <p:spPr>
          <a:xfrm>
            <a:off x="8567738" y="6092825"/>
            <a:ext cx="576262" cy="765175"/>
          </a:xfrm>
          <a:prstGeom prst="actionButtonHom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16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16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692275" y="1628775"/>
          <a:ext cx="3124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3" imgW="1504950" imgH="2066925" progId="Paint.Picture">
                  <p:embed/>
                </p:oleObj>
              </mc:Choice>
              <mc:Fallback>
                <p:oleObj r:id="rId3" imgW="1504950" imgH="2066925" progId="Paint.Picture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2275" y="1628775"/>
                        <a:ext cx="3124200" cy="449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Line 3"/>
          <p:cNvSpPr/>
          <p:nvPr/>
        </p:nvSpPr>
        <p:spPr>
          <a:xfrm flipV="1">
            <a:off x="4206875" y="2390775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644" name="Line 4"/>
          <p:cNvSpPr/>
          <p:nvPr/>
        </p:nvSpPr>
        <p:spPr>
          <a:xfrm>
            <a:off x="3216275" y="2543175"/>
            <a:ext cx="0" cy="2819400"/>
          </a:xfrm>
          <a:prstGeom prst="line">
            <a:avLst/>
          </a:prstGeom>
          <a:ln w="38100" cap="rnd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1" name="WordArt 5"/>
          <p:cNvSpPr>
            <a:spLocks noTextEdit="1"/>
          </p:cNvSpPr>
          <p:nvPr/>
        </p:nvSpPr>
        <p:spPr>
          <a:xfrm>
            <a:off x="2835275" y="2619375"/>
            <a:ext cx="2286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944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i="1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仿宋_GB2312" charset="0"/>
                <a:ea typeface="仿宋_GB2312" charset="0"/>
              </a:rPr>
              <a:t>o</a:t>
            </a:r>
          </a:p>
        </p:txBody>
      </p:sp>
      <p:sp>
        <p:nvSpPr>
          <p:cNvPr id="19462" name="WordArt 6"/>
          <p:cNvSpPr>
            <a:spLocks noTextEdit="1"/>
          </p:cNvSpPr>
          <p:nvPr/>
        </p:nvSpPr>
        <p:spPr>
          <a:xfrm>
            <a:off x="2835275" y="5133975"/>
            <a:ext cx="2286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944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i="1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仿宋_GB2312" charset="0"/>
                <a:ea typeface="仿宋_GB2312" charset="0"/>
              </a:rPr>
              <a:t>o</a:t>
            </a:r>
          </a:p>
        </p:txBody>
      </p:sp>
      <p:sp>
        <p:nvSpPr>
          <p:cNvPr id="112647" name="Text Box 7"/>
          <p:cNvSpPr txBox="1"/>
          <p:nvPr/>
        </p:nvSpPr>
        <p:spPr>
          <a:xfrm>
            <a:off x="2759075" y="1933575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底面</a:t>
            </a:r>
          </a:p>
        </p:txBody>
      </p:sp>
      <p:sp>
        <p:nvSpPr>
          <p:cNvPr id="112648" name="Text Box 8"/>
          <p:cNvSpPr txBox="1"/>
          <p:nvPr/>
        </p:nvSpPr>
        <p:spPr>
          <a:xfrm>
            <a:off x="2759075" y="5286375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底面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4359275" y="2466975"/>
            <a:ext cx="1190625" cy="2935288"/>
            <a:chOff x="2746" y="1554"/>
            <a:chExt cx="750" cy="1849"/>
          </a:xfrm>
        </p:grpSpPr>
        <p:sp>
          <p:nvSpPr>
            <p:cNvPr id="19469" name="Line 10"/>
            <p:cNvSpPr/>
            <p:nvPr/>
          </p:nvSpPr>
          <p:spPr>
            <a:xfrm rot="10800000">
              <a:off x="3178" y="1554"/>
              <a:ext cx="1" cy="76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0" name="Line 11"/>
            <p:cNvSpPr/>
            <p:nvPr/>
          </p:nvSpPr>
          <p:spPr>
            <a:xfrm>
              <a:off x="3178" y="2610"/>
              <a:ext cx="1" cy="76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Line 12"/>
            <p:cNvSpPr/>
            <p:nvPr/>
          </p:nvSpPr>
          <p:spPr>
            <a:xfrm>
              <a:off x="2746" y="1554"/>
              <a:ext cx="72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2" name="Freeform 13"/>
            <p:cNvSpPr/>
            <p:nvPr/>
          </p:nvSpPr>
          <p:spPr>
            <a:xfrm>
              <a:off x="2776" y="3402"/>
              <a:ext cx="720" cy="1"/>
            </a:xfrm>
            <a:custGeom>
              <a:avLst/>
              <a:gdLst>
                <a:gd name="txL" fmla="*/ 0 w 720"/>
                <a:gd name="txT" fmla="*/ 0 h 1"/>
                <a:gd name="txR" fmla="*/ 720 w 720"/>
                <a:gd name="txB" fmla="*/ 1 h 1"/>
              </a:gdLst>
              <a:ahLst/>
              <a:cxnLst>
                <a:cxn ang="0">
                  <a:pos x="0" y="0"/>
                </a:cxn>
                <a:cxn ang="0">
                  <a:pos x="720" y="0"/>
                </a:cxn>
              </a:cxnLst>
              <a:rect l="txL" t="txT" r="txR" b="txB"/>
              <a:pathLst>
                <a:path w="720" h="1">
                  <a:moveTo>
                    <a:pt x="0" y="0"/>
                  </a:moveTo>
                  <a:lnTo>
                    <a:pt x="720" y="0"/>
                  </a:lnTo>
                </a:path>
              </a:pathLst>
            </a:custGeom>
            <a:noFill/>
            <a:ln w="38100" cap="flat" cmpd="sng">
              <a:solidFill>
                <a:schemeClr val="tx1">
                  <a:alpha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3" name="Text Box 14"/>
            <p:cNvSpPr txBox="1"/>
            <p:nvPr/>
          </p:nvSpPr>
          <p:spPr>
            <a:xfrm>
              <a:off x="2986" y="2274"/>
              <a:ext cx="33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高</a:t>
              </a:r>
            </a:p>
          </p:txBody>
        </p:sp>
      </p:grpSp>
      <p:sp>
        <p:nvSpPr>
          <p:cNvPr id="112655" name="Text Box 15"/>
          <p:cNvSpPr txBox="1"/>
          <p:nvPr/>
        </p:nvSpPr>
        <p:spPr>
          <a:xfrm>
            <a:off x="2073275" y="3533775"/>
            <a:ext cx="53340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侧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面</a:t>
            </a:r>
          </a:p>
        </p:txBody>
      </p:sp>
      <p:sp>
        <p:nvSpPr>
          <p:cNvPr id="19467" name="Rectangle 16"/>
          <p:cNvSpPr/>
          <p:nvPr/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r>
              <a:rPr lang="zh-CN" altLang="en-US" sz="4200" dirty="0">
                <a:solidFill>
                  <a:schemeClr val="tx2"/>
                </a:solidFill>
                <a:latin typeface="Garamond" panose="02020404030301010803" pitchFamily="18" charset="0"/>
              </a:rPr>
              <a:t>圆柱的各部分</a:t>
            </a:r>
          </a:p>
        </p:txBody>
      </p:sp>
      <p:sp>
        <p:nvSpPr>
          <p:cNvPr id="19468" name="AutoShape 17">
            <a:hlinkClick r:id="" action="ppaction://hlinkshowjump?jump=firstslide"/>
          </p:cNvPr>
          <p:cNvSpPr/>
          <p:nvPr/>
        </p:nvSpPr>
        <p:spPr>
          <a:xfrm>
            <a:off x="8567738" y="6092825"/>
            <a:ext cx="576262" cy="765175"/>
          </a:xfrm>
          <a:prstGeom prst="actionButtonHom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/>
      <p:bldP spid="112648" grpId="0"/>
      <p:bldP spid="1126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2"/>
          <p:cNvSpPr/>
          <p:nvPr/>
        </p:nvSpPr>
        <p:spPr>
          <a:xfrm>
            <a:off x="250825" y="1700213"/>
            <a:ext cx="2808288" cy="3024187"/>
          </a:xfrm>
          <a:prstGeom prst="rect">
            <a:avLst/>
          </a:prstGeom>
          <a:gradFill rotWithShape="1">
            <a:gsLst>
              <a:gs pos="0">
                <a:srgbClr val="FF3399">
                  <a:alpha val="100000"/>
                </a:srgbClr>
              </a:gs>
              <a:gs pos="25000">
                <a:srgbClr val="FF6633">
                  <a:alpha val="100000"/>
                </a:srgbClr>
              </a:gs>
              <a:gs pos="50000">
                <a:srgbClr val="FFFF00">
                  <a:alpha val="100000"/>
                </a:srgbClr>
              </a:gs>
              <a:gs pos="75000">
                <a:srgbClr val="01A78F">
                  <a:alpha val="100000"/>
                </a:srgbClr>
              </a:gs>
              <a:gs pos="100000">
                <a:srgbClr val="3366FF">
                  <a:alpha val="100000"/>
                </a:srgbClr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84" name="AutoShape 11"/>
          <p:cNvSpPr/>
          <p:nvPr/>
        </p:nvSpPr>
        <p:spPr>
          <a:xfrm>
            <a:off x="323850" y="765175"/>
            <a:ext cx="2808288" cy="647700"/>
          </a:xfrm>
          <a:prstGeom prst="homePlate">
            <a:avLst>
              <a:gd name="adj" fmla="val 108394"/>
            </a:avLst>
          </a:prstGeom>
          <a:solidFill>
            <a:srgbClr val="FFFF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525963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en-US" altLang="zh-CN" sz="3900" dirty="0"/>
              <a:t>           </a:t>
            </a:r>
          </a:p>
          <a:p>
            <a:pPr eaLnBrk="1" hangingPunct="1">
              <a:buNone/>
            </a:pPr>
            <a:r>
              <a:rPr lang="en-US" altLang="zh-CN" sz="3900" dirty="0"/>
              <a:t>          </a:t>
            </a:r>
          </a:p>
        </p:txBody>
      </p:sp>
      <p:pic>
        <p:nvPicPr>
          <p:cNvPr id="20486" name="Picture 5" descr="u=1099516015,270753660&amp;fm=0&amp;gp=2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8" y="1846263"/>
            <a:ext cx="2519362" cy="2735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7" name="Text Box 7"/>
          <p:cNvSpPr txBox="1"/>
          <p:nvPr/>
        </p:nvSpPr>
        <p:spPr>
          <a:xfrm>
            <a:off x="3203575" y="549275"/>
            <a:ext cx="5545138" cy="4400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现在有一个罐头厂计划用铁皮制作一批底面半径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厘米，高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厘米的圆柱形罐头盒。你能不能帮厂长算一算制作一个至少需要多少平方厘米铁皮？</a:t>
            </a:r>
          </a:p>
        </p:txBody>
      </p:sp>
      <p:sp>
        <p:nvSpPr>
          <p:cNvPr id="20488" name="Text Box 9"/>
          <p:cNvSpPr txBox="1"/>
          <p:nvPr/>
        </p:nvSpPr>
        <p:spPr>
          <a:xfrm>
            <a:off x="323850" y="765175"/>
            <a:ext cx="3311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实 际 问 题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"/>
          <p:cNvGrpSpPr/>
          <p:nvPr/>
        </p:nvGrpSpPr>
        <p:grpSpPr>
          <a:xfrm>
            <a:off x="971550" y="1530350"/>
            <a:ext cx="2305050" cy="3024188"/>
            <a:chOff x="657" y="1525"/>
            <a:chExt cx="1452" cy="1905"/>
          </a:xfrm>
        </p:grpSpPr>
        <p:sp>
          <p:nvSpPr>
            <p:cNvPr id="21515" name="AutoShape 5"/>
            <p:cNvSpPr/>
            <p:nvPr/>
          </p:nvSpPr>
          <p:spPr>
            <a:xfrm>
              <a:off x="657" y="1525"/>
              <a:ext cx="1452" cy="1905"/>
            </a:xfrm>
            <a:prstGeom prst="can">
              <a:avLst>
                <a:gd name="adj" fmla="val 32796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16" name="Oval 6"/>
            <p:cNvSpPr/>
            <p:nvPr/>
          </p:nvSpPr>
          <p:spPr>
            <a:xfrm>
              <a:off x="657" y="1525"/>
              <a:ext cx="1452" cy="499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14695" name="Line 7"/>
          <p:cNvSpPr/>
          <p:nvPr/>
        </p:nvSpPr>
        <p:spPr>
          <a:xfrm>
            <a:off x="1981200" y="2322513"/>
            <a:ext cx="0" cy="2232025"/>
          </a:xfrm>
          <a:prstGeom prst="line">
            <a:avLst/>
          </a:prstGeom>
          <a:ln w="9525" cap="flat" cmpd="sng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4696" name="Rectangle 8"/>
          <p:cNvSpPr/>
          <p:nvPr/>
        </p:nvSpPr>
        <p:spPr>
          <a:xfrm>
            <a:off x="4356100" y="1890713"/>
            <a:ext cx="3744913" cy="23764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4697" name="Line 9"/>
          <p:cNvSpPr/>
          <p:nvPr/>
        </p:nvSpPr>
        <p:spPr>
          <a:xfrm>
            <a:off x="4356100" y="4265613"/>
            <a:ext cx="3744913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4698" name="Text Box 10"/>
          <p:cNvSpPr txBox="1"/>
          <p:nvPr/>
        </p:nvSpPr>
        <p:spPr>
          <a:xfrm>
            <a:off x="5148263" y="4410075"/>
            <a:ext cx="20161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Verdana" panose="020B0604030504040204" pitchFamily="34" charset="0"/>
              </a:rPr>
              <a:t>底面周长</a:t>
            </a:r>
          </a:p>
        </p:txBody>
      </p:sp>
      <p:sp>
        <p:nvSpPr>
          <p:cNvPr id="114699" name="Line 11"/>
          <p:cNvSpPr/>
          <p:nvPr/>
        </p:nvSpPr>
        <p:spPr>
          <a:xfrm>
            <a:off x="8101013" y="1890713"/>
            <a:ext cx="0" cy="237490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4700" name="Text Box 12"/>
          <p:cNvSpPr txBox="1"/>
          <p:nvPr/>
        </p:nvSpPr>
        <p:spPr>
          <a:xfrm>
            <a:off x="8027988" y="2754313"/>
            <a:ext cx="8270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Verdana" panose="020B0604030504040204" pitchFamily="34" charset="0"/>
              </a:rPr>
              <a:t>高</a:t>
            </a:r>
          </a:p>
        </p:txBody>
      </p:sp>
      <p:sp>
        <p:nvSpPr>
          <p:cNvPr id="21513" name="AutoShape 13">
            <a:hlinkClick r:id="" action="ppaction://hlinkshowjump?jump=previousslide"/>
          </p:cNvPr>
          <p:cNvSpPr/>
          <p:nvPr/>
        </p:nvSpPr>
        <p:spPr>
          <a:xfrm>
            <a:off x="8496300" y="6308725"/>
            <a:ext cx="647700" cy="549275"/>
          </a:xfrm>
          <a:prstGeom prst="actionButtonBackPrevious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14" name="AutoShape 14">
            <a:hlinkClick r:id="" action="ppaction://hlinkshowjump?jump=firstslide"/>
          </p:cNvPr>
          <p:cNvSpPr/>
          <p:nvPr/>
        </p:nvSpPr>
        <p:spPr>
          <a:xfrm>
            <a:off x="7812088" y="6092825"/>
            <a:ext cx="576262" cy="765175"/>
          </a:xfrm>
          <a:prstGeom prst="actionButtonHom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 animBg="1"/>
      <p:bldP spid="114698" grpId="0"/>
      <p:bldP spid="1147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1330325" y="2635250"/>
          <a:ext cx="3587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4" imgW="622300" imgH="419100" progId="Photoshop.Image.5">
                  <p:embed/>
                </p:oleObj>
              </mc:Choice>
              <mc:Fallback>
                <p:oleObj r:id="rId4" imgW="622300" imgH="419100" progId="Photoshop.Image.5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0325" y="2635250"/>
                        <a:ext cx="358775" cy="720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Oval 6"/>
          <p:cNvSpPr/>
          <p:nvPr/>
        </p:nvSpPr>
        <p:spPr>
          <a:xfrm>
            <a:off x="395288" y="692150"/>
            <a:ext cx="1655762" cy="574675"/>
          </a:xfrm>
          <a:prstGeom prst="ellips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32" name="Oval 7"/>
          <p:cNvSpPr/>
          <p:nvPr/>
        </p:nvSpPr>
        <p:spPr>
          <a:xfrm>
            <a:off x="395288" y="2203450"/>
            <a:ext cx="1655762" cy="574675"/>
          </a:xfrm>
          <a:prstGeom prst="ellips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33" name="Line 8"/>
          <p:cNvSpPr/>
          <p:nvPr/>
        </p:nvSpPr>
        <p:spPr>
          <a:xfrm>
            <a:off x="395288" y="979488"/>
            <a:ext cx="1587" cy="1493837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4" name="Line 9"/>
          <p:cNvSpPr/>
          <p:nvPr/>
        </p:nvSpPr>
        <p:spPr>
          <a:xfrm>
            <a:off x="2051050" y="908050"/>
            <a:ext cx="1588" cy="160813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535" name="Object 10"/>
          <p:cNvGraphicFramePr>
            <a:graphicFrameLocks noChangeAspect="1"/>
          </p:cNvGraphicFramePr>
          <p:nvPr/>
        </p:nvGraphicFramePr>
        <p:xfrm>
          <a:off x="2914650" y="692150"/>
          <a:ext cx="2714625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6" imgW="2705100" imgH="1079500" progId="Flash.Movie">
                  <p:embed/>
                </p:oleObj>
              </mc:Choice>
              <mc:Fallback>
                <p:oleObj r:id="rId6" imgW="2705100" imgH="1079500" progId="Flash.Movi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4650" y="692150"/>
                        <a:ext cx="2714625" cy="2233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Oval 11"/>
          <p:cNvSpPr/>
          <p:nvPr/>
        </p:nvSpPr>
        <p:spPr>
          <a:xfrm>
            <a:off x="3490913" y="2419350"/>
            <a:ext cx="1657350" cy="5762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37" name="Oval 12"/>
          <p:cNvSpPr/>
          <p:nvPr/>
        </p:nvSpPr>
        <p:spPr>
          <a:xfrm>
            <a:off x="3490913" y="763588"/>
            <a:ext cx="1657350" cy="5762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38" name="WordArt 13"/>
          <p:cNvSpPr>
            <a:spLocks noTextEdit="1"/>
          </p:cNvSpPr>
          <p:nvPr/>
        </p:nvSpPr>
        <p:spPr>
          <a:xfrm>
            <a:off x="3911600" y="895350"/>
            <a:ext cx="779463" cy="3444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底面</a:t>
            </a:r>
          </a:p>
        </p:txBody>
      </p:sp>
      <p:sp>
        <p:nvSpPr>
          <p:cNvPr id="22539" name="WordArt 14"/>
          <p:cNvSpPr>
            <a:spLocks noTextEdit="1"/>
          </p:cNvSpPr>
          <p:nvPr/>
        </p:nvSpPr>
        <p:spPr>
          <a:xfrm>
            <a:off x="3911600" y="2506663"/>
            <a:ext cx="779463" cy="3444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底面</a:t>
            </a:r>
          </a:p>
        </p:txBody>
      </p:sp>
      <p:sp>
        <p:nvSpPr>
          <p:cNvPr id="22540" name="Line 16"/>
          <p:cNvSpPr/>
          <p:nvPr/>
        </p:nvSpPr>
        <p:spPr>
          <a:xfrm>
            <a:off x="2124075" y="1844675"/>
            <a:ext cx="1143000" cy="0"/>
          </a:xfrm>
          <a:prstGeom prst="line">
            <a:avLst/>
          </a:prstGeom>
          <a:ln w="38100" cap="flat" cmpd="dbl">
            <a:solidFill>
              <a:srgbClr val="0000FF"/>
            </a:solidFill>
            <a:prstDash val="solid"/>
            <a:headEnd type="none" w="med" len="med"/>
            <a:tailEnd type="triangle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1" name="Rectangle 17"/>
          <p:cNvSpPr/>
          <p:nvPr/>
        </p:nvSpPr>
        <p:spPr>
          <a:xfrm>
            <a:off x="4067175" y="3571875"/>
            <a:ext cx="4378325" cy="1584325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42" name="Oval 18"/>
          <p:cNvSpPr/>
          <p:nvPr/>
        </p:nvSpPr>
        <p:spPr>
          <a:xfrm>
            <a:off x="6083300" y="2274888"/>
            <a:ext cx="1296988" cy="127952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43" name="Oval 19"/>
          <p:cNvSpPr/>
          <p:nvPr/>
        </p:nvSpPr>
        <p:spPr>
          <a:xfrm>
            <a:off x="6083300" y="5156200"/>
            <a:ext cx="1152525" cy="115252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44" name="WordArt 20"/>
          <p:cNvSpPr>
            <a:spLocks noTextEdit="1"/>
          </p:cNvSpPr>
          <p:nvPr/>
        </p:nvSpPr>
        <p:spPr>
          <a:xfrm>
            <a:off x="6299200" y="2635250"/>
            <a:ext cx="792163" cy="5048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底面</a:t>
            </a:r>
          </a:p>
        </p:txBody>
      </p:sp>
      <p:sp>
        <p:nvSpPr>
          <p:cNvPr id="22545" name="WordArt 21"/>
          <p:cNvSpPr>
            <a:spLocks noTextEdit="1"/>
          </p:cNvSpPr>
          <p:nvPr/>
        </p:nvSpPr>
        <p:spPr>
          <a:xfrm>
            <a:off x="6299200" y="5516563"/>
            <a:ext cx="720725" cy="43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底面</a:t>
            </a:r>
          </a:p>
        </p:txBody>
      </p:sp>
      <p:sp>
        <p:nvSpPr>
          <p:cNvPr id="22546" name="WordArt 23"/>
          <p:cNvSpPr>
            <a:spLocks noTextEdit="1"/>
          </p:cNvSpPr>
          <p:nvPr/>
        </p:nvSpPr>
        <p:spPr>
          <a:xfrm>
            <a:off x="5651500" y="1627188"/>
            <a:ext cx="331788" cy="4238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高</a:t>
            </a:r>
          </a:p>
        </p:txBody>
      </p:sp>
      <p:sp>
        <p:nvSpPr>
          <p:cNvPr id="22547" name="WordArt 24"/>
          <p:cNvSpPr>
            <a:spLocks noTextEdit="1"/>
          </p:cNvSpPr>
          <p:nvPr/>
        </p:nvSpPr>
        <p:spPr>
          <a:xfrm>
            <a:off x="8531225" y="4148138"/>
            <a:ext cx="433388" cy="43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高</a:t>
            </a:r>
          </a:p>
        </p:txBody>
      </p:sp>
      <p:grpSp>
        <p:nvGrpSpPr>
          <p:cNvPr id="22548" name="Group 28"/>
          <p:cNvGrpSpPr/>
          <p:nvPr/>
        </p:nvGrpSpPr>
        <p:grpSpPr>
          <a:xfrm>
            <a:off x="4354513" y="3211513"/>
            <a:ext cx="865187" cy="1081087"/>
            <a:chOff x="2592" y="2832"/>
            <a:chExt cx="336" cy="480"/>
          </a:xfrm>
        </p:grpSpPr>
        <p:sp>
          <p:nvSpPr>
            <p:cNvPr id="22552" name="Line 29"/>
            <p:cNvSpPr/>
            <p:nvPr/>
          </p:nvSpPr>
          <p:spPr>
            <a:xfrm>
              <a:off x="2592" y="2832"/>
              <a:ext cx="0" cy="480"/>
            </a:xfrm>
            <a:prstGeom prst="line">
              <a:avLst/>
            </a:prstGeom>
            <a:ln w="38100" cap="flat" cmpd="dbl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3" name="Line 30"/>
            <p:cNvSpPr/>
            <p:nvPr/>
          </p:nvSpPr>
          <p:spPr>
            <a:xfrm>
              <a:off x="2592" y="3312"/>
              <a:ext cx="336" cy="0"/>
            </a:xfrm>
            <a:prstGeom prst="line">
              <a:avLst/>
            </a:prstGeom>
            <a:ln w="38100" cap="flat" cmpd="dbl">
              <a:solidFill>
                <a:srgbClr val="0000FF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49" name="Line 34"/>
          <p:cNvSpPr/>
          <p:nvPr/>
        </p:nvSpPr>
        <p:spPr>
          <a:xfrm>
            <a:off x="1547813" y="1266825"/>
            <a:ext cx="0" cy="1512888"/>
          </a:xfrm>
          <a:prstGeom prst="line">
            <a:avLst/>
          </a:prstGeom>
          <a:ln w="3810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0" name="Text Box 35"/>
          <p:cNvSpPr txBox="1"/>
          <p:nvPr/>
        </p:nvSpPr>
        <p:spPr>
          <a:xfrm>
            <a:off x="5219700" y="3933825"/>
            <a:ext cx="28082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圆柱的侧面</a:t>
            </a:r>
          </a:p>
        </p:txBody>
      </p:sp>
      <p:sp>
        <p:nvSpPr>
          <p:cNvPr id="22551" name="Text Box 36"/>
          <p:cNvSpPr txBox="1"/>
          <p:nvPr/>
        </p:nvSpPr>
        <p:spPr>
          <a:xfrm>
            <a:off x="3348038" y="1557338"/>
            <a:ext cx="23034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圆柱的侧面</a:t>
            </a:r>
          </a:p>
        </p:txBody>
      </p:sp>
    </p:spTree>
  </p:cSld>
  <p:clrMapOvr>
    <a:masterClrMapping/>
  </p:clrMapOvr>
  <p:transition>
    <p:random/>
    <p:sndAc>
      <p:stSnd>
        <p:snd r:embed="rId3" name="cashreg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3366FF">
                  <a:alpha val="100000"/>
                </a:srgbClr>
              </a:gs>
              <a:gs pos="25000">
                <a:srgbClr val="01A78F">
                  <a:alpha val="100000"/>
                </a:srgbClr>
              </a:gs>
              <a:gs pos="50000">
                <a:srgbClr val="FFFF00">
                  <a:alpha val="100000"/>
                </a:srgbClr>
              </a:gs>
              <a:gs pos="75000">
                <a:srgbClr val="FF6633">
                  <a:alpha val="100000"/>
                </a:srgbClr>
              </a:gs>
              <a:gs pos="100000">
                <a:srgbClr val="FF3399">
                  <a:alpha val="100000"/>
                </a:srgbClr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3555" name="Rectangle 27"/>
          <p:cNvSpPr/>
          <p:nvPr/>
        </p:nvSpPr>
        <p:spPr>
          <a:xfrm>
            <a:off x="3924300" y="1196975"/>
            <a:ext cx="4895850" cy="5327650"/>
          </a:xfrm>
          <a:prstGeom prst="rect">
            <a:avLst/>
          </a:prstGeom>
          <a:solidFill>
            <a:srgbClr val="00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zh-CN" altLang="zh-CN" dirty="0">
              <a:latin typeface="Arial" panose="020B0604020202020204" pitchFamily="34" charset="0"/>
            </a:endParaRPr>
          </a:p>
        </p:txBody>
      </p:sp>
      <p:grpSp>
        <p:nvGrpSpPr>
          <p:cNvPr id="23556" name="Group 2"/>
          <p:cNvGrpSpPr/>
          <p:nvPr/>
        </p:nvGrpSpPr>
        <p:grpSpPr>
          <a:xfrm>
            <a:off x="684213" y="1484313"/>
            <a:ext cx="2798762" cy="2833687"/>
            <a:chOff x="960" y="384"/>
            <a:chExt cx="1056" cy="1584"/>
          </a:xfrm>
        </p:grpSpPr>
        <p:grpSp>
          <p:nvGrpSpPr>
            <p:cNvPr id="23563" name="Group 3"/>
            <p:cNvGrpSpPr/>
            <p:nvPr/>
          </p:nvGrpSpPr>
          <p:grpSpPr>
            <a:xfrm>
              <a:off x="960" y="384"/>
              <a:ext cx="1056" cy="1584"/>
              <a:chOff x="960" y="384"/>
              <a:chExt cx="1056" cy="1584"/>
            </a:xfrm>
          </p:grpSpPr>
          <p:sp>
            <p:nvSpPr>
              <p:cNvPr id="23577" name="Oval 4"/>
              <p:cNvSpPr/>
              <p:nvPr/>
            </p:nvSpPr>
            <p:spPr>
              <a:xfrm>
                <a:off x="960" y="384"/>
                <a:ext cx="1056" cy="384"/>
              </a:xfrm>
              <a:prstGeom prst="ellipse">
                <a:avLst/>
              </a:prstGeom>
              <a:solidFill>
                <a:srgbClr val="FFCC99"/>
              </a:solidFill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23578" name="Group 5"/>
              <p:cNvGrpSpPr/>
              <p:nvPr/>
            </p:nvGrpSpPr>
            <p:grpSpPr>
              <a:xfrm>
                <a:off x="960" y="1584"/>
                <a:ext cx="1056" cy="384"/>
                <a:chOff x="1152" y="3216"/>
                <a:chExt cx="1056" cy="336"/>
              </a:xfrm>
            </p:grpSpPr>
            <p:sp>
              <p:nvSpPr>
                <p:cNvPr id="23581" name="Oval 6"/>
                <p:cNvSpPr/>
                <p:nvPr/>
              </p:nvSpPr>
              <p:spPr>
                <a:xfrm>
                  <a:off x="1152" y="3216"/>
                  <a:ext cx="1056" cy="336"/>
                </a:xfrm>
                <a:prstGeom prst="ellipse">
                  <a:avLst/>
                </a:prstGeom>
                <a:solidFill>
                  <a:srgbClr val="FFCC99"/>
                </a:solidFill>
                <a:ln w="38100" cap="flat" cmpd="sng">
                  <a:solidFill>
                    <a:schemeClr val="tx1"/>
                  </a:solidFill>
                  <a:prstDash val="sysDot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582" name="Freeform 7"/>
                <p:cNvSpPr/>
                <p:nvPr/>
              </p:nvSpPr>
              <p:spPr>
                <a:xfrm>
                  <a:off x="1152" y="3360"/>
                  <a:ext cx="1056" cy="192"/>
                </a:xfrm>
                <a:custGeom>
                  <a:avLst/>
                  <a:gdLst>
                    <a:gd name="txL" fmla="*/ 0 w 1056"/>
                    <a:gd name="txT" fmla="*/ 0 h 192"/>
                    <a:gd name="txR" fmla="*/ 1056 w 1056"/>
                    <a:gd name="txB" fmla="*/ 192 h 192"/>
                  </a:gdLst>
                  <a:ahLst/>
                  <a:cxnLst>
                    <a:cxn ang="0">
                      <a:pos x="0" y="0"/>
                    </a:cxn>
                    <a:cxn ang="0">
                      <a:pos x="0" y="36"/>
                    </a:cxn>
                    <a:cxn ang="0">
                      <a:pos x="12" y="60"/>
                    </a:cxn>
                    <a:cxn ang="0">
                      <a:pos x="36" y="90"/>
                    </a:cxn>
                    <a:cxn ang="0">
                      <a:pos x="51" y="96"/>
                    </a:cxn>
                    <a:cxn ang="0">
                      <a:pos x="99" y="123"/>
                    </a:cxn>
                    <a:cxn ang="0">
                      <a:pos x="174" y="150"/>
                    </a:cxn>
                    <a:cxn ang="0">
                      <a:pos x="312" y="177"/>
                    </a:cxn>
                    <a:cxn ang="0">
                      <a:pos x="408" y="186"/>
                    </a:cxn>
                    <a:cxn ang="0">
                      <a:pos x="513" y="192"/>
                    </a:cxn>
                    <a:cxn ang="0">
                      <a:pos x="615" y="189"/>
                    </a:cxn>
                    <a:cxn ang="0">
                      <a:pos x="714" y="183"/>
                    </a:cxn>
                    <a:cxn ang="0">
                      <a:pos x="768" y="174"/>
                    </a:cxn>
                    <a:cxn ang="0">
                      <a:pos x="888" y="147"/>
                    </a:cxn>
                    <a:cxn ang="0">
                      <a:pos x="975" y="114"/>
                    </a:cxn>
                    <a:cxn ang="0">
                      <a:pos x="1002" y="96"/>
                    </a:cxn>
                    <a:cxn ang="0">
                      <a:pos x="1044" y="60"/>
                    </a:cxn>
                    <a:cxn ang="0">
                      <a:pos x="1056" y="36"/>
                    </a:cxn>
                    <a:cxn ang="0">
                      <a:pos x="1056" y="1"/>
                    </a:cxn>
                  </a:cxnLst>
                  <a:rect l="txL" t="txT" r="txR" b="txB"/>
                  <a:pathLst>
                    <a:path w="1056" h="192">
                      <a:moveTo>
                        <a:pt x="0" y="0"/>
                      </a:moveTo>
                      <a:lnTo>
                        <a:pt x="0" y="36"/>
                      </a:lnTo>
                      <a:lnTo>
                        <a:pt x="12" y="60"/>
                      </a:lnTo>
                      <a:lnTo>
                        <a:pt x="36" y="90"/>
                      </a:lnTo>
                      <a:lnTo>
                        <a:pt x="51" y="96"/>
                      </a:lnTo>
                      <a:lnTo>
                        <a:pt x="99" y="123"/>
                      </a:lnTo>
                      <a:lnTo>
                        <a:pt x="174" y="150"/>
                      </a:lnTo>
                      <a:lnTo>
                        <a:pt x="312" y="177"/>
                      </a:lnTo>
                      <a:lnTo>
                        <a:pt x="408" y="186"/>
                      </a:lnTo>
                      <a:lnTo>
                        <a:pt x="513" y="192"/>
                      </a:lnTo>
                      <a:lnTo>
                        <a:pt x="615" y="189"/>
                      </a:lnTo>
                      <a:lnTo>
                        <a:pt x="714" y="183"/>
                      </a:lnTo>
                      <a:lnTo>
                        <a:pt x="768" y="174"/>
                      </a:lnTo>
                      <a:lnTo>
                        <a:pt x="888" y="147"/>
                      </a:lnTo>
                      <a:lnTo>
                        <a:pt x="975" y="114"/>
                      </a:lnTo>
                      <a:lnTo>
                        <a:pt x="1002" y="96"/>
                      </a:lnTo>
                      <a:lnTo>
                        <a:pt x="1044" y="60"/>
                      </a:lnTo>
                      <a:lnTo>
                        <a:pt x="1056" y="36"/>
                      </a:lnTo>
                      <a:lnTo>
                        <a:pt x="1056" y="1"/>
                      </a:lnTo>
                    </a:path>
                  </a:pathLst>
                </a:custGeom>
                <a:solidFill>
                  <a:srgbClr val="FFCC99">
                    <a:alpha val="100000"/>
                  </a:srgbClr>
                </a:solidFill>
                <a:ln w="38100" cap="flat" cmpd="sng">
                  <a:solidFill>
                    <a:schemeClr val="tx1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579" name="Line 8"/>
              <p:cNvSpPr/>
              <p:nvPr/>
            </p:nvSpPr>
            <p:spPr>
              <a:xfrm>
                <a:off x="2016" y="576"/>
                <a:ext cx="0" cy="120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0" name="Line 9"/>
              <p:cNvSpPr/>
              <p:nvPr/>
            </p:nvSpPr>
            <p:spPr>
              <a:xfrm>
                <a:off x="960" y="576"/>
                <a:ext cx="0" cy="120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564" name="Freeform 10"/>
            <p:cNvSpPr/>
            <p:nvPr/>
          </p:nvSpPr>
          <p:spPr>
            <a:xfrm>
              <a:off x="960" y="576"/>
              <a:ext cx="1056" cy="1390"/>
            </a:xfrm>
            <a:custGeom>
              <a:avLst/>
              <a:gdLst>
                <a:gd name="txL" fmla="*/ 0 w 1056"/>
                <a:gd name="txT" fmla="*/ 0 h 1390"/>
                <a:gd name="txR" fmla="*/ 1056 w 1056"/>
                <a:gd name="txB" fmla="*/ 1390 h 1390"/>
              </a:gdLst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20" y="1248"/>
                </a:cxn>
                <a:cxn ang="0">
                  <a:pos x="58" y="1292"/>
                </a:cxn>
                <a:cxn ang="0">
                  <a:pos x="112" y="1322"/>
                </a:cxn>
                <a:cxn ang="0">
                  <a:pos x="182" y="1348"/>
                </a:cxn>
                <a:cxn ang="0">
                  <a:pos x="256" y="1366"/>
                </a:cxn>
                <a:cxn ang="0">
                  <a:pos x="340" y="1380"/>
                </a:cxn>
                <a:cxn ang="0">
                  <a:pos x="418" y="1388"/>
                </a:cxn>
                <a:cxn ang="0">
                  <a:pos x="502" y="1388"/>
                </a:cxn>
                <a:cxn ang="0">
                  <a:pos x="574" y="1390"/>
                </a:cxn>
                <a:cxn ang="0">
                  <a:pos x="654" y="1384"/>
                </a:cxn>
                <a:cxn ang="0">
                  <a:pos x="742" y="1376"/>
                </a:cxn>
                <a:cxn ang="0">
                  <a:pos x="828" y="1358"/>
                </a:cxn>
                <a:cxn ang="0">
                  <a:pos x="900" y="1338"/>
                </a:cxn>
                <a:cxn ang="0">
                  <a:pos x="966" y="1310"/>
                </a:cxn>
                <a:cxn ang="0">
                  <a:pos x="998" y="1286"/>
                </a:cxn>
                <a:cxn ang="0">
                  <a:pos x="1022" y="1264"/>
                </a:cxn>
                <a:cxn ang="0">
                  <a:pos x="1048" y="1234"/>
                </a:cxn>
                <a:cxn ang="0">
                  <a:pos x="1056" y="1200"/>
                </a:cxn>
                <a:cxn ang="0">
                  <a:pos x="1056" y="0"/>
                </a:cxn>
                <a:cxn ang="0">
                  <a:pos x="1044" y="42"/>
                </a:cxn>
                <a:cxn ang="0">
                  <a:pos x="1026" y="62"/>
                </a:cxn>
                <a:cxn ang="0">
                  <a:pos x="1010" y="84"/>
                </a:cxn>
                <a:cxn ang="0">
                  <a:pos x="972" y="110"/>
                </a:cxn>
                <a:cxn ang="0">
                  <a:pos x="900" y="140"/>
                </a:cxn>
                <a:cxn ang="0">
                  <a:pos x="824" y="160"/>
                </a:cxn>
                <a:cxn ang="0">
                  <a:pos x="746" y="180"/>
                </a:cxn>
                <a:cxn ang="0">
                  <a:pos x="662" y="188"/>
                </a:cxn>
                <a:cxn ang="0">
                  <a:pos x="582" y="192"/>
                </a:cxn>
                <a:cxn ang="0">
                  <a:pos x="508" y="192"/>
                </a:cxn>
                <a:cxn ang="0">
                  <a:pos x="508" y="188"/>
                </a:cxn>
                <a:cxn ang="0">
                  <a:pos x="430" y="192"/>
                </a:cxn>
                <a:cxn ang="0">
                  <a:pos x="342" y="184"/>
                </a:cxn>
                <a:cxn ang="0">
                  <a:pos x="202" y="158"/>
                </a:cxn>
                <a:cxn ang="0">
                  <a:pos x="120" y="130"/>
                </a:cxn>
                <a:cxn ang="0">
                  <a:pos x="62" y="98"/>
                </a:cxn>
                <a:cxn ang="0">
                  <a:pos x="36" y="80"/>
                </a:cxn>
                <a:cxn ang="0">
                  <a:pos x="18" y="50"/>
                </a:cxn>
                <a:cxn ang="0">
                  <a:pos x="0" y="0"/>
                </a:cxn>
              </a:cxnLst>
              <a:rect l="txL" t="txT" r="txR" b="txB"/>
              <a:pathLst>
                <a:path w="1056" h="1390">
                  <a:moveTo>
                    <a:pt x="0" y="0"/>
                  </a:moveTo>
                  <a:lnTo>
                    <a:pt x="0" y="1200"/>
                  </a:lnTo>
                  <a:lnTo>
                    <a:pt x="20" y="1248"/>
                  </a:lnTo>
                  <a:lnTo>
                    <a:pt x="58" y="1292"/>
                  </a:lnTo>
                  <a:lnTo>
                    <a:pt x="112" y="1322"/>
                  </a:lnTo>
                  <a:lnTo>
                    <a:pt x="182" y="1348"/>
                  </a:lnTo>
                  <a:lnTo>
                    <a:pt x="256" y="1366"/>
                  </a:lnTo>
                  <a:lnTo>
                    <a:pt x="340" y="1380"/>
                  </a:lnTo>
                  <a:lnTo>
                    <a:pt x="418" y="1388"/>
                  </a:lnTo>
                  <a:lnTo>
                    <a:pt x="502" y="1388"/>
                  </a:lnTo>
                  <a:lnTo>
                    <a:pt x="574" y="1390"/>
                  </a:lnTo>
                  <a:lnTo>
                    <a:pt x="654" y="1384"/>
                  </a:lnTo>
                  <a:lnTo>
                    <a:pt x="742" y="1376"/>
                  </a:lnTo>
                  <a:lnTo>
                    <a:pt x="828" y="1358"/>
                  </a:lnTo>
                  <a:lnTo>
                    <a:pt x="900" y="1338"/>
                  </a:lnTo>
                  <a:lnTo>
                    <a:pt x="966" y="1310"/>
                  </a:lnTo>
                  <a:lnTo>
                    <a:pt x="998" y="1286"/>
                  </a:lnTo>
                  <a:lnTo>
                    <a:pt x="1022" y="1264"/>
                  </a:lnTo>
                  <a:lnTo>
                    <a:pt x="1048" y="1234"/>
                  </a:lnTo>
                  <a:lnTo>
                    <a:pt x="1056" y="1200"/>
                  </a:lnTo>
                  <a:lnTo>
                    <a:pt x="1056" y="0"/>
                  </a:lnTo>
                  <a:lnTo>
                    <a:pt x="1044" y="42"/>
                  </a:lnTo>
                  <a:lnTo>
                    <a:pt x="1026" y="62"/>
                  </a:lnTo>
                  <a:lnTo>
                    <a:pt x="1010" y="84"/>
                  </a:lnTo>
                  <a:lnTo>
                    <a:pt x="972" y="110"/>
                  </a:lnTo>
                  <a:lnTo>
                    <a:pt x="900" y="140"/>
                  </a:lnTo>
                  <a:lnTo>
                    <a:pt x="824" y="160"/>
                  </a:lnTo>
                  <a:lnTo>
                    <a:pt x="746" y="180"/>
                  </a:lnTo>
                  <a:lnTo>
                    <a:pt x="662" y="188"/>
                  </a:lnTo>
                  <a:lnTo>
                    <a:pt x="582" y="192"/>
                  </a:lnTo>
                  <a:lnTo>
                    <a:pt x="508" y="192"/>
                  </a:lnTo>
                  <a:lnTo>
                    <a:pt x="508" y="188"/>
                  </a:lnTo>
                  <a:lnTo>
                    <a:pt x="430" y="192"/>
                  </a:lnTo>
                  <a:lnTo>
                    <a:pt x="342" y="184"/>
                  </a:lnTo>
                  <a:lnTo>
                    <a:pt x="202" y="158"/>
                  </a:lnTo>
                  <a:lnTo>
                    <a:pt x="120" y="130"/>
                  </a:lnTo>
                  <a:lnTo>
                    <a:pt x="62" y="98"/>
                  </a:lnTo>
                  <a:lnTo>
                    <a:pt x="36" y="80"/>
                  </a:lnTo>
                  <a:lnTo>
                    <a:pt x="18" y="5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CCCCFF">
                    <a:alpha val="100000"/>
                  </a:srgbClr>
                </a:gs>
                <a:gs pos="100000">
                  <a:srgbClr val="666699">
                    <a:alpha val="100000"/>
                  </a:srgbClr>
                </a:gs>
              </a:gsLst>
              <a:lin ang="0" scaled="1"/>
              <a:tileRect/>
            </a:gra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5" name="Oval 11"/>
            <p:cNvSpPr/>
            <p:nvPr/>
          </p:nvSpPr>
          <p:spPr>
            <a:xfrm>
              <a:off x="1056" y="432"/>
              <a:ext cx="864" cy="288"/>
            </a:xfrm>
            <a:prstGeom prst="ellipse">
              <a:avLst/>
            </a:prstGeom>
            <a:solidFill>
              <a:srgbClr val="FFCC99"/>
            </a:solidFill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3566" name="Oval 12"/>
            <p:cNvSpPr/>
            <p:nvPr/>
          </p:nvSpPr>
          <p:spPr>
            <a:xfrm>
              <a:off x="1344" y="528"/>
              <a:ext cx="288" cy="96"/>
            </a:xfrm>
            <a:prstGeom prst="ellipse">
              <a:avLst/>
            </a:prstGeom>
            <a:solidFill>
              <a:srgbClr val="FFCC99"/>
            </a:solidFill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3567" name="Freeform 13"/>
            <p:cNvSpPr/>
            <p:nvPr/>
          </p:nvSpPr>
          <p:spPr>
            <a:xfrm>
              <a:off x="960" y="672"/>
              <a:ext cx="1056" cy="219"/>
            </a:xfrm>
            <a:custGeom>
              <a:avLst/>
              <a:gdLst>
                <a:gd name="txL" fmla="*/ 0 w 1056"/>
                <a:gd name="txT" fmla="*/ 0 h 192"/>
                <a:gd name="txR" fmla="*/ 1056 w 1056"/>
                <a:gd name="txB" fmla="*/ 192 h 192"/>
              </a:gdLst>
              <a:ahLst/>
              <a:cxnLst>
                <a:cxn ang="0">
                  <a:pos x="0" y="0"/>
                </a:cxn>
                <a:cxn ang="0">
                  <a:pos x="0" y="41"/>
                </a:cxn>
                <a:cxn ang="0">
                  <a:pos x="12" y="68"/>
                </a:cxn>
                <a:cxn ang="0">
                  <a:pos x="36" y="103"/>
                </a:cxn>
                <a:cxn ang="0">
                  <a:pos x="51" y="110"/>
                </a:cxn>
                <a:cxn ang="0">
                  <a:pos x="99" y="140"/>
                </a:cxn>
                <a:cxn ang="0">
                  <a:pos x="174" y="171"/>
                </a:cxn>
                <a:cxn ang="0">
                  <a:pos x="312" y="202"/>
                </a:cxn>
                <a:cxn ang="0">
                  <a:pos x="408" y="212"/>
                </a:cxn>
                <a:cxn ang="0">
                  <a:pos x="513" y="219"/>
                </a:cxn>
                <a:cxn ang="0">
                  <a:pos x="615" y="216"/>
                </a:cxn>
                <a:cxn ang="0">
                  <a:pos x="714" y="209"/>
                </a:cxn>
                <a:cxn ang="0">
                  <a:pos x="768" y="198"/>
                </a:cxn>
                <a:cxn ang="0">
                  <a:pos x="888" y="168"/>
                </a:cxn>
                <a:cxn ang="0">
                  <a:pos x="975" y="130"/>
                </a:cxn>
                <a:cxn ang="0">
                  <a:pos x="1002" y="110"/>
                </a:cxn>
                <a:cxn ang="0">
                  <a:pos x="1044" y="68"/>
                </a:cxn>
                <a:cxn ang="0">
                  <a:pos x="1056" y="41"/>
                </a:cxn>
                <a:cxn ang="0">
                  <a:pos x="1056" y="1"/>
                </a:cxn>
              </a:cxnLst>
              <a:rect l="txL" t="txT" r="txR" b="txB"/>
              <a:pathLst>
                <a:path w="1056" h="192">
                  <a:moveTo>
                    <a:pt x="0" y="0"/>
                  </a:moveTo>
                  <a:lnTo>
                    <a:pt x="0" y="36"/>
                  </a:lnTo>
                  <a:lnTo>
                    <a:pt x="12" y="60"/>
                  </a:lnTo>
                  <a:lnTo>
                    <a:pt x="36" y="90"/>
                  </a:lnTo>
                  <a:lnTo>
                    <a:pt x="51" y="96"/>
                  </a:lnTo>
                  <a:lnTo>
                    <a:pt x="99" y="123"/>
                  </a:lnTo>
                  <a:lnTo>
                    <a:pt x="174" y="150"/>
                  </a:lnTo>
                  <a:lnTo>
                    <a:pt x="312" y="177"/>
                  </a:lnTo>
                  <a:lnTo>
                    <a:pt x="408" y="186"/>
                  </a:lnTo>
                  <a:lnTo>
                    <a:pt x="513" y="192"/>
                  </a:lnTo>
                  <a:lnTo>
                    <a:pt x="615" y="189"/>
                  </a:lnTo>
                  <a:lnTo>
                    <a:pt x="714" y="183"/>
                  </a:lnTo>
                  <a:lnTo>
                    <a:pt x="768" y="174"/>
                  </a:lnTo>
                  <a:lnTo>
                    <a:pt x="888" y="147"/>
                  </a:lnTo>
                  <a:lnTo>
                    <a:pt x="975" y="114"/>
                  </a:lnTo>
                  <a:lnTo>
                    <a:pt x="1002" y="96"/>
                  </a:lnTo>
                  <a:lnTo>
                    <a:pt x="1044" y="60"/>
                  </a:lnTo>
                  <a:lnTo>
                    <a:pt x="1056" y="36"/>
                  </a:lnTo>
                  <a:lnTo>
                    <a:pt x="1056" y="1"/>
                  </a:lnTo>
                </a:path>
              </a:pathLst>
            </a:custGeom>
            <a:noFill/>
            <a:ln w="381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8" name="Freeform 14"/>
            <p:cNvSpPr/>
            <p:nvPr/>
          </p:nvSpPr>
          <p:spPr>
            <a:xfrm>
              <a:off x="960" y="768"/>
              <a:ext cx="1056" cy="219"/>
            </a:xfrm>
            <a:custGeom>
              <a:avLst/>
              <a:gdLst>
                <a:gd name="txL" fmla="*/ 0 w 1056"/>
                <a:gd name="txT" fmla="*/ 0 h 192"/>
                <a:gd name="txR" fmla="*/ 1056 w 1056"/>
                <a:gd name="txB" fmla="*/ 192 h 192"/>
              </a:gdLst>
              <a:ahLst/>
              <a:cxnLst>
                <a:cxn ang="0">
                  <a:pos x="0" y="0"/>
                </a:cxn>
                <a:cxn ang="0">
                  <a:pos x="0" y="41"/>
                </a:cxn>
                <a:cxn ang="0">
                  <a:pos x="12" y="68"/>
                </a:cxn>
                <a:cxn ang="0">
                  <a:pos x="36" y="103"/>
                </a:cxn>
                <a:cxn ang="0">
                  <a:pos x="51" y="110"/>
                </a:cxn>
                <a:cxn ang="0">
                  <a:pos x="99" y="140"/>
                </a:cxn>
                <a:cxn ang="0">
                  <a:pos x="174" y="171"/>
                </a:cxn>
                <a:cxn ang="0">
                  <a:pos x="312" y="202"/>
                </a:cxn>
                <a:cxn ang="0">
                  <a:pos x="408" y="212"/>
                </a:cxn>
                <a:cxn ang="0">
                  <a:pos x="513" y="219"/>
                </a:cxn>
                <a:cxn ang="0">
                  <a:pos x="615" y="216"/>
                </a:cxn>
                <a:cxn ang="0">
                  <a:pos x="714" y="209"/>
                </a:cxn>
                <a:cxn ang="0">
                  <a:pos x="768" y="198"/>
                </a:cxn>
                <a:cxn ang="0">
                  <a:pos x="888" y="168"/>
                </a:cxn>
                <a:cxn ang="0">
                  <a:pos x="975" y="130"/>
                </a:cxn>
                <a:cxn ang="0">
                  <a:pos x="1002" y="110"/>
                </a:cxn>
                <a:cxn ang="0">
                  <a:pos x="1044" y="68"/>
                </a:cxn>
                <a:cxn ang="0">
                  <a:pos x="1056" y="41"/>
                </a:cxn>
                <a:cxn ang="0">
                  <a:pos x="1056" y="1"/>
                </a:cxn>
              </a:cxnLst>
              <a:rect l="txL" t="txT" r="txR" b="txB"/>
              <a:pathLst>
                <a:path w="1056" h="192">
                  <a:moveTo>
                    <a:pt x="0" y="0"/>
                  </a:moveTo>
                  <a:lnTo>
                    <a:pt x="0" y="36"/>
                  </a:lnTo>
                  <a:lnTo>
                    <a:pt x="12" y="60"/>
                  </a:lnTo>
                  <a:lnTo>
                    <a:pt x="36" y="90"/>
                  </a:lnTo>
                  <a:lnTo>
                    <a:pt x="51" y="96"/>
                  </a:lnTo>
                  <a:lnTo>
                    <a:pt x="99" y="123"/>
                  </a:lnTo>
                  <a:lnTo>
                    <a:pt x="174" y="150"/>
                  </a:lnTo>
                  <a:lnTo>
                    <a:pt x="312" y="177"/>
                  </a:lnTo>
                  <a:lnTo>
                    <a:pt x="408" y="186"/>
                  </a:lnTo>
                  <a:lnTo>
                    <a:pt x="513" y="192"/>
                  </a:lnTo>
                  <a:lnTo>
                    <a:pt x="615" y="189"/>
                  </a:lnTo>
                  <a:lnTo>
                    <a:pt x="714" y="183"/>
                  </a:lnTo>
                  <a:lnTo>
                    <a:pt x="768" y="174"/>
                  </a:lnTo>
                  <a:lnTo>
                    <a:pt x="888" y="147"/>
                  </a:lnTo>
                  <a:lnTo>
                    <a:pt x="975" y="114"/>
                  </a:lnTo>
                  <a:lnTo>
                    <a:pt x="1002" y="96"/>
                  </a:lnTo>
                  <a:lnTo>
                    <a:pt x="1044" y="60"/>
                  </a:lnTo>
                  <a:lnTo>
                    <a:pt x="1056" y="36"/>
                  </a:lnTo>
                  <a:lnTo>
                    <a:pt x="1056" y="1"/>
                  </a:lnTo>
                </a:path>
              </a:pathLst>
            </a:custGeom>
            <a:noFill/>
            <a:ln w="381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9" name="Freeform 15"/>
            <p:cNvSpPr/>
            <p:nvPr/>
          </p:nvSpPr>
          <p:spPr>
            <a:xfrm>
              <a:off x="960" y="1632"/>
              <a:ext cx="1056" cy="219"/>
            </a:xfrm>
            <a:custGeom>
              <a:avLst/>
              <a:gdLst>
                <a:gd name="txL" fmla="*/ 0 w 1056"/>
                <a:gd name="txT" fmla="*/ 0 h 192"/>
                <a:gd name="txR" fmla="*/ 1056 w 1056"/>
                <a:gd name="txB" fmla="*/ 192 h 192"/>
              </a:gdLst>
              <a:ahLst/>
              <a:cxnLst>
                <a:cxn ang="0">
                  <a:pos x="0" y="0"/>
                </a:cxn>
                <a:cxn ang="0">
                  <a:pos x="0" y="41"/>
                </a:cxn>
                <a:cxn ang="0">
                  <a:pos x="12" y="68"/>
                </a:cxn>
                <a:cxn ang="0">
                  <a:pos x="36" y="103"/>
                </a:cxn>
                <a:cxn ang="0">
                  <a:pos x="51" y="110"/>
                </a:cxn>
                <a:cxn ang="0">
                  <a:pos x="99" y="140"/>
                </a:cxn>
                <a:cxn ang="0">
                  <a:pos x="174" y="171"/>
                </a:cxn>
                <a:cxn ang="0">
                  <a:pos x="312" y="202"/>
                </a:cxn>
                <a:cxn ang="0">
                  <a:pos x="408" y="212"/>
                </a:cxn>
                <a:cxn ang="0">
                  <a:pos x="513" y="219"/>
                </a:cxn>
                <a:cxn ang="0">
                  <a:pos x="615" y="216"/>
                </a:cxn>
                <a:cxn ang="0">
                  <a:pos x="714" y="209"/>
                </a:cxn>
                <a:cxn ang="0">
                  <a:pos x="768" y="198"/>
                </a:cxn>
                <a:cxn ang="0">
                  <a:pos x="888" y="168"/>
                </a:cxn>
                <a:cxn ang="0">
                  <a:pos x="975" y="130"/>
                </a:cxn>
                <a:cxn ang="0">
                  <a:pos x="1002" y="110"/>
                </a:cxn>
                <a:cxn ang="0">
                  <a:pos x="1044" y="68"/>
                </a:cxn>
                <a:cxn ang="0">
                  <a:pos x="1056" y="41"/>
                </a:cxn>
                <a:cxn ang="0">
                  <a:pos x="1056" y="1"/>
                </a:cxn>
              </a:cxnLst>
              <a:rect l="txL" t="txT" r="txR" b="txB"/>
              <a:pathLst>
                <a:path w="1056" h="192">
                  <a:moveTo>
                    <a:pt x="0" y="0"/>
                  </a:moveTo>
                  <a:lnTo>
                    <a:pt x="0" y="36"/>
                  </a:lnTo>
                  <a:lnTo>
                    <a:pt x="12" y="60"/>
                  </a:lnTo>
                  <a:lnTo>
                    <a:pt x="36" y="90"/>
                  </a:lnTo>
                  <a:lnTo>
                    <a:pt x="51" y="96"/>
                  </a:lnTo>
                  <a:lnTo>
                    <a:pt x="99" y="123"/>
                  </a:lnTo>
                  <a:lnTo>
                    <a:pt x="174" y="150"/>
                  </a:lnTo>
                  <a:lnTo>
                    <a:pt x="312" y="177"/>
                  </a:lnTo>
                  <a:lnTo>
                    <a:pt x="408" y="186"/>
                  </a:lnTo>
                  <a:lnTo>
                    <a:pt x="513" y="192"/>
                  </a:lnTo>
                  <a:lnTo>
                    <a:pt x="615" y="189"/>
                  </a:lnTo>
                  <a:lnTo>
                    <a:pt x="714" y="183"/>
                  </a:lnTo>
                  <a:lnTo>
                    <a:pt x="768" y="174"/>
                  </a:lnTo>
                  <a:lnTo>
                    <a:pt x="888" y="147"/>
                  </a:lnTo>
                  <a:lnTo>
                    <a:pt x="975" y="114"/>
                  </a:lnTo>
                  <a:lnTo>
                    <a:pt x="1002" y="96"/>
                  </a:lnTo>
                  <a:lnTo>
                    <a:pt x="1044" y="60"/>
                  </a:lnTo>
                  <a:lnTo>
                    <a:pt x="1056" y="36"/>
                  </a:lnTo>
                  <a:lnTo>
                    <a:pt x="1056" y="1"/>
                  </a:lnTo>
                </a:path>
              </a:pathLst>
            </a:custGeom>
            <a:noFill/>
            <a:ln w="381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0" name="Freeform 16"/>
            <p:cNvSpPr/>
            <p:nvPr/>
          </p:nvSpPr>
          <p:spPr>
            <a:xfrm>
              <a:off x="960" y="1680"/>
              <a:ext cx="1056" cy="219"/>
            </a:xfrm>
            <a:custGeom>
              <a:avLst/>
              <a:gdLst>
                <a:gd name="txL" fmla="*/ 0 w 1056"/>
                <a:gd name="txT" fmla="*/ 0 h 192"/>
                <a:gd name="txR" fmla="*/ 1056 w 1056"/>
                <a:gd name="txB" fmla="*/ 192 h 192"/>
              </a:gdLst>
              <a:ahLst/>
              <a:cxnLst>
                <a:cxn ang="0">
                  <a:pos x="0" y="0"/>
                </a:cxn>
                <a:cxn ang="0">
                  <a:pos x="0" y="41"/>
                </a:cxn>
                <a:cxn ang="0">
                  <a:pos x="12" y="68"/>
                </a:cxn>
                <a:cxn ang="0">
                  <a:pos x="36" y="103"/>
                </a:cxn>
                <a:cxn ang="0">
                  <a:pos x="51" y="110"/>
                </a:cxn>
                <a:cxn ang="0">
                  <a:pos x="99" y="140"/>
                </a:cxn>
                <a:cxn ang="0">
                  <a:pos x="174" y="171"/>
                </a:cxn>
                <a:cxn ang="0">
                  <a:pos x="312" y="202"/>
                </a:cxn>
                <a:cxn ang="0">
                  <a:pos x="408" y="212"/>
                </a:cxn>
                <a:cxn ang="0">
                  <a:pos x="513" y="219"/>
                </a:cxn>
                <a:cxn ang="0">
                  <a:pos x="615" y="216"/>
                </a:cxn>
                <a:cxn ang="0">
                  <a:pos x="714" y="209"/>
                </a:cxn>
                <a:cxn ang="0">
                  <a:pos x="768" y="198"/>
                </a:cxn>
                <a:cxn ang="0">
                  <a:pos x="888" y="168"/>
                </a:cxn>
                <a:cxn ang="0">
                  <a:pos x="975" y="130"/>
                </a:cxn>
                <a:cxn ang="0">
                  <a:pos x="1002" y="110"/>
                </a:cxn>
                <a:cxn ang="0">
                  <a:pos x="1044" y="68"/>
                </a:cxn>
                <a:cxn ang="0">
                  <a:pos x="1056" y="41"/>
                </a:cxn>
                <a:cxn ang="0">
                  <a:pos x="1056" y="1"/>
                </a:cxn>
              </a:cxnLst>
              <a:rect l="txL" t="txT" r="txR" b="txB"/>
              <a:pathLst>
                <a:path w="1056" h="192">
                  <a:moveTo>
                    <a:pt x="0" y="0"/>
                  </a:moveTo>
                  <a:lnTo>
                    <a:pt x="0" y="36"/>
                  </a:lnTo>
                  <a:lnTo>
                    <a:pt x="12" y="60"/>
                  </a:lnTo>
                  <a:lnTo>
                    <a:pt x="36" y="90"/>
                  </a:lnTo>
                  <a:lnTo>
                    <a:pt x="51" y="96"/>
                  </a:lnTo>
                  <a:lnTo>
                    <a:pt x="99" y="123"/>
                  </a:lnTo>
                  <a:lnTo>
                    <a:pt x="174" y="150"/>
                  </a:lnTo>
                  <a:lnTo>
                    <a:pt x="312" y="177"/>
                  </a:lnTo>
                  <a:lnTo>
                    <a:pt x="408" y="186"/>
                  </a:lnTo>
                  <a:lnTo>
                    <a:pt x="513" y="192"/>
                  </a:lnTo>
                  <a:lnTo>
                    <a:pt x="615" y="189"/>
                  </a:lnTo>
                  <a:lnTo>
                    <a:pt x="714" y="183"/>
                  </a:lnTo>
                  <a:lnTo>
                    <a:pt x="768" y="174"/>
                  </a:lnTo>
                  <a:lnTo>
                    <a:pt x="888" y="147"/>
                  </a:lnTo>
                  <a:lnTo>
                    <a:pt x="975" y="114"/>
                  </a:lnTo>
                  <a:lnTo>
                    <a:pt x="1002" y="96"/>
                  </a:lnTo>
                  <a:lnTo>
                    <a:pt x="1044" y="60"/>
                  </a:lnTo>
                  <a:lnTo>
                    <a:pt x="1056" y="36"/>
                  </a:lnTo>
                  <a:lnTo>
                    <a:pt x="1056" y="1"/>
                  </a:lnTo>
                </a:path>
              </a:pathLst>
            </a:custGeom>
            <a:noFill/>
            <a:ln w="381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1" name="Freeform 17"/>
            <p:cNvSpPr/>
            <p:nvPr/>
          </p:nvSpPr>
          <p:spPr>
            <a:xfrm>
              <a:off x="1128" y="1216"/>
              <a:ext cx="632" cy="264"/>
            </a:xfrm>
            <a:custGeom>
              <a:avLst/>
              <a:gdLst>
                <a:gd name="txL" fmla="*/ 0 w 632"/>
                <a:gd name="txT" fmla="*/ 0 h 264"/>
                <a:gd name="txR" fmla="*/ 632 w 632"/>
                <a:gd name="txB" fmla="*/ 264 h 264"/>
              </a:gdLst>
              <a:ahLst/>
              <a:cxnLst>
                <a:cxn ang="0">
                  <a:pos x="40" y="80"/>
                </a:cxn>
                <a:cxn ang="0">
                  <a:pos x="136" y="40"/>
                </a:cxn>
                <a:cxn ang="0">
                  <a:pos x="416" y="80"/>
                </a:cxn>
                <a:cxn ang="0">
                  <a:pos x="512" y="64"/>
                </a:cxn>
                <a:cxn ang="0">
                  <a:pos x="584" y="24"/>
                </a:cxn>
                <a:cxn ang="0">
                  <a:pos x="608" y="0"/>
                </a:cxn>
                <a:cxn ang="0">
                  <a:pos x="600" y="72"/>
                </a:cxn>
                <a:cxn ang="0">
                  <a:pos x="592" y="136"/>
                </a:cxn>
                <a:cxn ang="0">
                  <a:pos x="584" y="248"/>
                </a:cxn>
                <a:cxn ang="0">
                  <a:pos x="536" y="216"/>
                </a:cxn>
                <a:cxn ang="0">
                  <a:pos x="448" y="176"/>
                </a:cxn>
                <a:cxn ang="0">
                  <a:pos x="280" y="232"/>
                </a:cxn>
                <a:cxn ang="0">
                  <a:pos x="24" y="192"/>
                </a:cxn>
                <a:cxn ang="0">
                  <a:pos x="40" y="80"/>
                </a:cxn>
              </a:cxnLst>
              <a:rect l="txL" t="txT" r="txR" b="txB"/>
              <a:pathLst>
                <a:path w="632" h="264">
                  <a:moveTo>
                    <a:pt x="40" y="80"/>
                  </a:moveTo>
                  <a:cubicBezTo>
                    <a:pt x="101" y="39"/>
                    <a:pt x="69" y="51"/>
                    <a:pt x="136" y="40"/>
                  </a:cubicBezTo>
                  <a:cubicBezTo>
                    <a:pt x="233" y="45"/>
                    <a:pt x="324" y="49"/>
                    <a:pt x="416" y="80"/>
                  </a:cubicBezTo>
                  <a:cubicBezTo>
                    <a:pt x="429" y="79"/>
                    <a:pt x="489" y="77"/>
                    <a:pt x="512" y="64"/>
                  </a:cubicBezTo>
                  <a:cubicBezTo>
                    <a:pt x="595" y="18"/>
                    <a:pt x="530" y="42"/>
                    <a:pt x="584" y="24"/>
                  </a:cubicBezTo>
                  <a:cubicBezTo>
                    <a:pt x="592" y="16"/>
                    <a:pt x="597" y="0"/>
                    <a:pt x="608" y="0"/>
                  </a:cubicBezTo>
                  <a:cubicBezTo>
                    <a:pt x="632" y="0"/>
                    <a:pt x="600" y="72"/>
                    <a:pt x="600" y="72"/>
                  </a:cubicBezTo>
                  <a:cubicBezTo>
                    <a:pt x="597" y="93"/>
                    <a:pt x="594" y="115"/>
                    <a:pt x="592" y="136"/>
                  </a:cubicBezTo>
                  <a:cubicBezTo>
                    <a:pt x="589" y="173"/>
                    <a:pt x="605" y="217"/>
                    <a:pt x="584" y="248"/>
                  </a:cubicBezTo>
                  <a:cubicBezTo>
                    <a:pt x="573" y="264"/>
                    <a:pt x="552" y="227"/>
                    <a:pt x="536" y="216"/>
                  </a:cubicBezTo>
                  <a:cubicBezTo>
                    <a:pt x="511" y="200"/>
                    <a:pt x="477" y="186"/>
                    <a:pt x="448" y="176"/>
                  </a:cubicBezTo>
                  <a:cubicBezTo>
                    <a:pt x="390" y="195"/>
                    <a:pt x="342" y="222"/>
                    <a:pt x="280" y="232"/>
                  </a:cubicBezTo>
                  <a:cubicBezTo>
                    <a:pt x="156" y="226"/>
                    <a:pt x="122" y="225"/>
                    <a:pt x="24" y="192"/>
                  </a:cubicBezTo>
                  <a:cubicBezTo>
                    <a:pt x="8" y="144"/>
                    <a:pt x="0" y="120"/>
                    <a:pt x="40" y="80"/>
                  </a:cubicBezTo>
                  <a:close/>
                </a:path>
              </a:pathLst>
            </a:custGeom>
            <a:gradFill rotWithShape="0">
              <a:gsLst>
                <a:gs pos="0">
                  <a:srgbClr val="CCECFF">
                    <a:alpha val="100000"/>
                  </a:srgbClr>
                </a:gs>
                <a:gs pos="100000">
                  <a:schemeClr val="folHlink">
                    <a:alpha val="100000"/>
                  </a:schemeClr>
                </a:gs>
              </a:gsLst>
              <a:lin ang="0" scaled="1"/>
              <a:tileRect/>
            </a:gradFill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2" name="Freeform 18"/>
            <p:cNvSpPr/>
            <p:nvPr/>
          </p:nvSpPr>
          <p:spPr>
            <a:xfrm>
              <a:off x="1179" y="1312"/>
              <a:ext cx="61" cy="52"/>
            </a:xfrm>
            <a:custGeom>
              <a:avLst/>
              <a:gdLst>
                <a:gd name="txL" fmla="*/ 0 w 61"/>
                <a:gd name="txT" fmla="*/ 0 h 52"/>
                <a:gd name="txR" fmla="*/ 61 w 61"/>
                <a:gd name="txB" fmla="*/ 52 h 52"/>
              </a:gdLst>
              <a:ahLst/>
              <a:cxnLst>
                <a:cxn ang="0">
                  <a:pos x="29" y="0"/>
                </a:cxn>
                <a:cxn ang="0">
                  <a:pos x="61" y="40"/>
                </a:cxn>
                <a:cxn ang="0">
                  <a:pos x="53" y="8"/>
                </a:cxn>
                <a:cxn ang="0">
                  <a:pos x="29" y="0"/>
                </a:cxn>
              </a:cxnLst>
              <a:rect l="txL" t="txT" r="txR" b="txB"/>
              <a:pathLst>
                <a:path w="61" h="52">
                  <a:moveTo>
                    <a:pt x="29" y="0"/>
                  </a:moveTo>
                  <a:cubicBezTo>
                    <a:pt x="0" y="44"/>
                    <a:pt x="15" y="52"/>
                    <a:pt x="61" y="40"/>
                  </a:cubicBezTo>
                  <a:cubicBezTo>
                    <a:pt x="58" y="29"/>
                    <a:pt x="60" y="17"/>
                    <a:pt x="53" y="8"/>
                  </a:cubicBezTo>
                  <a:cubicBezTo>
                    <a:pt x="48" y="1"/>
                    <a:pt x="29" y="0"/>
                    <a:pt x="29" y="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3" name="Freeform 19"/>
            <p:cNvSpPr/>
            <p:nvPr/>
          </p:nvSpPr>
          <p:spPr>
            <a:xfrm>
              <a:off x="1256" y="1280"/>
              <a:ext cx="41" cy="154"/>
            </a:xfrm>
            <a:custGeom>
              <a:avLst/>
              <a:gdLst>
                <a:gd name="txL" fmla="*/ 0 w 41"/>
                <a:gd name="txT" fmla="*/ 0 h 154"/>
                <a:gd name="txR" fmla="*/ 41 w 41"/>
                <a:gd name="txB" fmla="*/ 154 h 154"/>
              </a:gdLst>
              <a:ahLst/>
              <a:cxnLst>
                <a:cxn ang="0">
                  <a:pos x="24" y="0"/>
                </a:cxn>
                <a:cxn ang="0">
                  <a:pos x="24" y="128"/>
                </a:cxn>
                <a:cxn ang="0">
                  <a:pos x="0" y="152"/>
                </a:cxn>
              </a:cxnLst>
              <a:rect l="txL" t="txT" r="txR" b="txB"/>
              <a:pathLst>
                <a:path w="41" h="154">
                  <a:moveTo>
                    <a:pt x="24" y="0"/>
                  </a:moveTo>
                  <a:cubicBezTo>
                    <a:pt x="41" y="51"/>
                    <a:pt x="41" y="39"/>
                    <a:pt x="24" y="128"/>
                  </a:cubicBezTo>
                  <a:cubicBezTo>
                    <a:pt x="19" y="154"/>
                    <a:pt x="14" y="152"/>
                    <a:pt x="0" y="152"/>
                  </a:cubicBezTo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4" name="Freeform 20"/>
            <p:cNvSpPr/>
            <p:nvPr/>
          </p:nvSpPr>
          <p:spPr>
            <a:xfrm>
              <a:off x="1320" y="1224"/>
              <a:ext cx="208" cy="56"/>
            </a:xfrm>
            <a:custGeom>
              <a:avLst/>
              <a:gdLst>
                <a:gd name="txL" fmla="*/ 0 w 208"/>
                <a:gd name="txT" fmla="*/ 0 h 56"/>
                <a:gd name="txR" fmla="*/ 208 w 208"/>
                <a:gd name="txB" fmla="*/ 56 h 56"/>
              </a:gdLst>
              <a:ahLst/>
              <a:cxnLst>
                <a:cxn ang="0">
                  <a:pos x="0" y="24"/>
                </a:cxn>
                <a:cxn ang="0">
                  <a:pos x="128" y="24"/>
                </a:cxn>
                <a:cxn ang="0">
                  <a:pos x="208" y="40"/>
                </a:cxn>
                <a:cxn ang="0">
                  <a:pos x="160" y="56"/>
                </a:cxn>
              </a:cxnLst>
              <a:rect l="txL" t="txT" r="txR" b="txB"/>
              <a:pathLst>
                <a:path w="208" h="56">
                  <a:moveTo>
                    <a:pt x="0" y="24"/>
                  </a:moveTo>
                  <a:cubicBezTo>
                    <a:pt x="36" y="0"/>
                    <a:pt x="84" y="17"/>
                    <a:pt x="128" y="24"/>
                  </a:cubicBezTo>
                  <a:cubicBezTo>
                    <a:pt x="155" y="28"/>
                    <a:pt x="208" y="40"/>
                    <a:pt x="208" y="40"/>
                  </a:cubicBezTo>
                  <a:cubicBezTo>
                    <a:pt x="170" y="49"/>
                    <a:pt x="186" y="43"/>
                    <a:pt x="160" y="56"/>
                  </a:cubicBezTo>
                </a:path>
              </a:pathLst>
            </a:cu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5" name="Freeform 21"/>
            <p:cNvSpPr/>
            <p:nvPr/>
          </p:nvSpPr>
          <p:spPr>
            <a:xfrm>
              <a:off x="1295" y="1432"/>
              <a:ext cx="126" cy="69"/>
            </a:xfrm>
            <a:custGeom>
              <a:avLst/>
              <a:gdLst>
                <a:gd name="txL" fmla="*/ 0 w 126"/>
                <a:gd name="txT" fmla="*/ 0 h 69"/>
                <a:gd name="txR" fmla="*/ 126 w 126"/>
                <a:gd name="txB" fmla="*/ 69 h 69"/>
              </a:gdLst>
              <a:ahLst/>
              <a:cxnLst>
                <a:cxn ang="0">
                  <a:pos x="33" y="8"/>
                </a:cxn>
                <a:cxn ang="0">
                  <a:pos x="25" y="64"/>
                </a:cxn>
                <a:cxn ang="0">
                  <a:pos x="49" y="56"/>
                </a:cxn>
                <a:cxn ang="0">
                  <a:pos x="105" y="56"/>
                </a:cxn>
                <a:cxn ang="0">
                  <a:pos x="89" y="0"/>
                </a:cxn>
                <a:cxn ang="0">
                  <a:pos x="33" y="8"/>
                </a:cxn>
              </a:cxnLst>
              <a:rect l="txL" t="txT" r="txR" b="txB"/>
              <a:pathLst>
                <a:path w="126" h="69">
                  <a:moveTo>
                    <a:pt x="33" y="8"/>
                  </a:moveTo>
                  <a:cubicBezTo>
                    <a:pt x="24" y="22"/>
                    <a:pt x="0" y="45"/>
                    <a:pt x="25" y="64"/>
                  </a:cubicBezTo>
                  <a:cubicBezTo>
                    <a:pt x="32" y="69"/>
                    <a:pt x="41" y="59"/>
                    <a:pt x="49" y="56"/>
                  </a:cubicBezTo>
                  <a:cubicBezTo>
                    <a:pt x="64" y="11"/>
                    <a:pt x="67" y="43"/>
                    <a:pt x="105" y="56"/>
                  </a:cubicBezTo>
                  <a:cubicBezTo>
                    <a:pt x="126" y="25"/>
                    <a:pt x="126" y="12"/>
                    <a:pt x="89" y="0"/>
                  </a:cubicBezTo>
                  <a:cubicBezTo>
                    <a:pt x="55" y="11"/>
                    <a:pt x="73" y="8"/>
                    <a:pt x="33" y="8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6" name="Freeform 22"/>
            <p:cNvSpPr/>
            <p:nvPr/>
          </p:nvSpPr>
          <p:spPr>
            <a:xfrm>
              <a:off x="1648" y="1304"/>
              <a:ext cx="101" cy="113"/>
            </a:xfrm>
            <a:custGeom>
              <a:avLst/>
              <a:gdLst>
                <a:gd name="txL" fmla="*/ 0 w 101"/>
                <a:gd name="txT" fmla="*/ 0 h 113"/>
                <a:gd name="txR" fmla="*/ 101 w 101"/>
                <a:gd name="txB" fmla="*/ 113 h 113"/>
              </a:gdLst>
              <a:ahLst/>
              <a:cxnLst>
                <a:cxn ang="0">
                  <a:pos x="72" y="0"/>
                </a:cxn>
                <a:cxn ang="0">
                  <a:pos x="0" y="40"/>
                </a:cxn>
                <a:cxn ang="0">
                  <a:pos x="24" y="72"/>
                </a:cxn>
                <a:cxn ang="0">
                  <a:pos x="32" y="96"/>
                </a:cxn>
                <a:cxn ang="0">
                  <a:pos x="72" y="112"/>
                </a:cxn>
              </a:cxnLst>
              <a:rect l="txL" t="txT" r="txR" b="txB"/>
              <a:pathLst>
                <a:path w="101" h="113">
                  <a:moveTo>
                    <a:pt x="72" y="0"/>
                  </a:moveTo>
                  <a:cubicBezTo>
                    <a:pt x="48" y="16"/>
                    <a:pt x="24" y="24"/>
                    <a:pt x="0" y="40"/>
                  </a:cubicBezTo>
                  <a:cubicBezTo>
                    <a:pt x="57" y="59"/>
                    <a:pt x="62" y="47"/>
                    <a:pt x="24" y="72"/>
                  </a:cubicBezTo>
                  <a:cubicBezTo>
                    <a:pt x="27" y="80"/>
                    <a:pt x="25" y="91"/>
                    <a:pt x="32" y="96"/>
                  </a:cubicBezTo>
                  <a:cubicBezTo>
                    <a:pt x="56" y="113"/>
                    <a:pt x="101" y="112"/>
                    <a:pt x="72" y="112"/>
                  </a:cubicBezTo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57" name="Freeform 24"/>
          <p:cNvSpPr/>
          <p:nvPr/>
        </p:nvSpPr>
        <p:spPr>
          <a:xfrm>
            <a:off x="1214438" y="2084388"/>
            <a:ext cx="1397000" cy="2279650"/>
          </a:xfrm>
          <a:custGeom>
            <a:avLst/>
            <a:gdLst>
              <a:gd name="txL" fmla="*/ 0 w 551"/>
              <a:gd name="txT" fmla="*/ 0 h 1287"/>
              <a:gd name="txR" fmla="*/ 551 w 551"/>
              <a:gd name="txB" fmla="*/ 1287 h 1287"/>
            </a:gdLst>
            <a:ahLst/>
            <a:cxnLst>
              <a:cxn ang="0">
                <a:pos x="114093" y="31883"/>
              </a:cxn>
              <a:cxn ang="0">
                <a:pos x="197760" y="42511"/>
              </a:cxn>
              <a:cxn ang="0">
                <a:pos x="273822" y="47825"/>
              </a:cxn>
              <a:cxn ang="0">
                <a:pos x="509613" y="58453"/>
              </a:cxn>
              <a:cxn ang="0">
                <a:pos x="760617" y="69080"/>
              </a:cxn>
              <a:cxn ang="0">
                <a:pos x="1247412" y="47825"/>
              </a:cxn>
              <a:cxn ang="0">
                <a:pos x="1308261" y="37197"/>
              </a:cxn>
              <a:cxn ang="0">
                <a:pos x="1391929" y="42511"/>
              </a:cxn>
              <a:cxn ang="0">
                <a:pos x="1270230" y="148788"/>
              </a:cxn>
              <a:cxn ang="0">
                <a:pos x="1216987" y="743942"/>
              </a:cxn>
              <a:cxn ang="0">
                <a:pos x="1277837" y="1982073"/>
              </a:cxn>
              <a:cxn ang="0">
                <a:pos x="1140926" y="2242453"/>
              </a:cxn>
              <a:cxn ang="0">
                <a:pos x="91274" y="2221197"/>
              </a:cxn>
              <a:cxn ang="0">
                <a:pos x="114093" y="148788"/>
              </a:cxn>
              <a:cxn ang="0">
                <a:pos x="22819" y="37197"/>
              </a:cxn>
              <a:cxn ang="0">
                <a:pos x="0" y="0"/>
              </a:cxn>
              <a:cxn ang="0">
                <a:pos x="45637" y="10628"/>
              </a:cxn>
              <a:cxn ang="0">
                <a:pos x="114093" y="31883"/>
              </a:cxn>
            </a:cxnLst>
            <a:rect l="txL" t="txT" r="txR" b="txB"/>
            <a:pathLst>
              <a:path w="551" h="1287">
                <a:moveTo>
                  <a:pt x="45" y="18"/>
                </a:moveTo>
                <a:cubicBezTo>
                  <a:pt x="53" y="19"/>
                  <a:pt x="68" y="23"/>
                  <a:pt x="78" y="24"/>
                </a:cubicBezTo>
                <a:cubicBezTo>
                  <a:pt x="88" y="25"/>
                  <a:pt x="88" y="26"/>
                  <a:pt x="108" y="27"/>
                </a:cubicBezTo>
                <a:cubicBezTo>
                  <a:pt x="128" y="28"/>
                  <a:pt x="169" y="31"/>
                  <a:pt x="201" y="33"/>
                </a:cubicBezTo>
                <a:cubicBezTo>
                  <a:pt x="237" y="35"/>
                  <a:pt x="252" y="40"/>
                  <a:pt x="300" y="39"/>
                </a:cubicBezTo>
                <a:cubicBezTo>
                  <a:pt x="348" y="38"/>
                  <a:pt x="456" y="30"/>
                  <a:pt x="492" y="27"/>
                </a:cubicBezTo>
                <a:cubicBezTo>
                  <a:pt x="544" y="26"/>
                  <a:pt x="507" y="21"/>
                  <a:pt x="516" y="21"/>
                </a:cubicBezTo>
                <a:cubicBezTo>
                  <a:pt x="525" y="21"/>
                  <a:pt x="551" y="14"/>
                  <a:pt x="549" y="24"/>
                </a:cubicBezTo>
                <a:cubicBezTo>
                  <a:pt x="547" y="34"/>
                  <a:pt x="512" y="18"/>
                  <a:pt x="501" y="84"/>
                </a:cubicBezTo>
                <a:cubicBezTo>
                  <a:pt x="490" y="150"/>
                  <a:pt x="480" y="248"/>
                  <a:pt x="480" y="420"/>
                </a:cubicBezTo>
                <a:cubicBezTo>
                  <a:pt x="480" y="592"/>
                  <a:pt x="509" y="978"/>
                  <a:pt x="504" y="1119"/>
                </a:cubicBezTo>
                <a:cubicBezTo>
                  <a:pt x="499" y="1260"/>
                  <a:pt x="528" y="1244"/>
                  <a:pt x="450" y="1266"/>
                </a:cubicBezTo>
                <a:cubicBezTo>
                  <a:pt x="282" y="1287"/>
                  <a:pt x="166" y="1254"/>
                  <a:pt x="36" y="1254"/>
                </a:cubicBezTo>
                <a:lnTo>
                  <a:pt x="45" y="84"/>
                </a:lnTo>
                <a:lnTo>
                  <a:pt x="9" y="21"/>
                </a:lnTo>
                <a:lnTo>
                  <a:pt x="0" y="0"/>
                </a:lnTo>
                <a:lnTo>
                  <a:pt x="18" y="6"/>
                </a:lnTo>
                <a:lnTo>
                  <a:pt x="45" y="18"/>
                </a:lnTo>
                <a:close/>
              </a:path>
            </a:pathLst>
          </a:custGeom>
          <a:solidFill>
            <a:srgbClr val="C7AC81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8" name="Freeform 25"/>
          <p:cNvSpPr/>
          <p:nvPr/>
        </p:nvSpPr>
        <p:spPr>
          <a:xfrm>
            <a:off x="2414588" y="2093913"/>
            <a:ext cx="312737" cy="2511425"/>
          </a:xfrm>
          <a:custGeom>
            <a:avLst/>
            <a:gdLst>
              <a:gd name="txL" fmla="*/ 0 w 160"/>
              <a:gd name="txT" fmla="*/ 0 h 1434"/>
              <a:gd name="txR" fmla="*/ 160 w 160"/>
              <a:gd name="txB" fmla="*/ 1434 h 1434"/>
            </a:gdLst>
            <a:ahLst/>
            <a:cxnLst>
              <a:cxn ang="0">
                <a:pos x="129004" y="0"/>
              </a:cxn>
              <a:cxn ang="0">
                <a:pos x="105549" y="31524"/>
              </a:cxn>
              <a:cxn ang="0">
                <a:pos x="70366" y="52540"/>
              </a:cxn>
              <a:cxn ang="0">
                <a:pos x="46911" y="115589"/>
              </a:cxn>
              <a:cxn ang="0">
                <a:pos x="82093" y="220669"/>
              </a:cxn>
              <a:cxn ang="0">
                <a:pos x="281463" y="273209"/>
              </a:cxn>
              <a:cxn ang="0">
                <a:pos x="304919" y="2437869"/>
              </a:cxn>
              <a:cxn ang="0">
                <a:pos x="58638" y="2416853"/>
              </a:cxn>
              <a:cxn ang="0">
                <a:pos x="0" y="2206691"/>
              </a:cxn>
              <a:cxn ang="0">
                <a:pos x="23455" y="84064"/>
              </a:cxn>
            </a:cxnLst>
            <a:rect l="txL" t="txT" r="txR" b="txB"/>
            <a:pathLst>
              <a:path w="160" h="1434">
                <a:moveTo>
                  <a:pt x="66" y="0"/>
                </a:moveTo>
                <a:cubicBezTo>
                  <a:pt x="62" y="6"/>
                  <a:pt x="59" y="13"/>
                  <a:pt x="54" y="18"/>
                </a:cubicBezTo>
                <a:cubicBezTo>
                  <a:pt x="49" y="23"/>
                  <a:pt x="40" y="24"/>
                  <a:pt x="36" y="30"/>
                </a:cubicBezTo>
                <a:cubicBezTo>
                  <a:pt x="29" y="41"/>
                  <a:pt x="24" y="66"/>
                  <a:pt x="24" y="66"/>
                </a:cubicBezTo>
                <a:cubicBezTo>
                  <a:pt x="26" y="78"/>
                  <a:pt x="25" y="115"/>
                  <a:pt x="42" y="126"/>
                </a:cubicBezTo>
                <a:cubicBezTo>
                  <a:pt x="58" y="136"/>
                  <a:pt x="121" y="156"/>
                  <a:pt x="144" y="156"/>
                </a:cubicBezTo>
                <a:cubicBezTo>
                  <a:pt x="148" y="568"/>
                  <a:pt x="160" y="980"/>
                  <a:pt x="156" y="1392"/>
                </a:cubicBezTo>
                <a:cubicBezTo>
                  <a:pt x="156" y="1434"/>
                  <a:pt x="30" y="1380"/>
                  <a:pt x="30" y="1380"/>
                </a:cubicBezTo>
                <a:cubicBezTo>
                  <a:pt x="1" y="1337"/>
                  <a:pt x="0" y="1316"/>
                  <a:pt x="0" y="1260"/>
                </a:cubicBezTo>
                <a:lnTo>
                  <a:pt x="12" y="48"/>
                </a:lnTo>
              </a:path>
            </a:pathLst>
          </a:custGeom>
          <a:solidFill>
            <a:schemeClr val="hlink">
              <a:alpha val="100000"/>
            </a:schemeClr>
          </a:solidFill>
          <a:ln w="2857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9" name="Freeform 26"/>
          <p:cNvSpPr/>
          <p:nvPr/>
        </p:nvSpPr>
        <p:spPr>
          <a:xfrm rot="-10800000" flipV="1">
            <a:off x="998538" y="2116138"/>
            <a:ext cx="423862" cy="2489200"/>
          </a:xfrm>
          <a:custGeom>
            <a:avLst/>
            <a:gdLst>
              <a:gd name="txL" fmla="*/ 0 w 160"/>
              <a:gd name="txT" fmla="*/ 0 h 1434"/>
              <a:gd name="txR" fmla="*/ 160 w 160"/>
              <a:gd name="txB" fmla="*/ 1434 h 1434"/>
            </a:gdLst>
            <a:ahLst/>
            <a:cxnLst>
              <a:cxn ang="0">
                <a:pos x="174843" y="0"/>
              </a:cxn>
              <a:cxn ang="0">
                <a:pos x="143053" y="31245"/>
              </a:cxn>
              <a:cxn ang="0">
                <a:pos x="95369" y="52075"/>
              </a:cxn>
              <a:cxn ang="0">
                <a:pos x="63579" y="114566"/>
              </a:cxn>
              <a:cxn ang="0">
                <a:pos x="111264" y="218716"/>
              </a:cxn>
              <a:cxn ang="0">
                <a:pos x="381476" y="270792"/>
              </a:cxn>
              <a:cxn ang="0">
                <a:pos x="413265" y="2416295"/>
              </a:cxn>
              <a:cxn ang="0">
                <a:pos x="79474" y="2395464"/>
              </a:cxn>
              <a:cxn ang="0">
                <a:pos x="0" y="2187163"/>
              </a:cxn>
              <a:cxn ang="0">
                <a:pos x="31790" y="83321"/>
              </a:cxn>
            </a:cxnLst>
            <a:rect l="txL" t="txT" r="txR" b="txB"/>
            <a:pathLst>
              <a:path w="160" h="1434">
                <a:moveTo>
                  <a:pt x="66" y="0"/>
                </a:moveTo>
                <a:cubicBezTo>
                  <a:pt x="62" y="6"/>
                  <a:pt x="59" y="13"/>
                  <a:pt x="54" y="18"/>
                </a:cubicBezTo>
                <a:cubicBezTo>
                  <a:pt x="49" y="23"/>
                  <a:pt x="40" y="24"/>
                  <a:pt x="36" y="30"/>
                </a:cubicBezTo>
                <a:cubicBezTo>
                  <a:pt x="29" y="41"/>
                  <a:pt x="24" y="66"/>
                  <a:pt x="24" y="66"/>
                </a:cubicBezTo>
                <a:cubicBezTo>
                  <a:pt x="26" y="78"/>
                  <a:pt x="25" y="115"/>
                  <a:pt x="42" y="126"/>
                </a:cubicBezTo>
                <a:cubicBezTo>
                  <a:pt x="58" y="136"/>
                  <a:pt x="121" y="156"/>
                  <a:pt x="144" y="156"/>
                </a:cubicBezTo>
                <a:cubicBezTo>
                  <a:pt x="148" y="568"/>
                  <a:pt x="160" y="980"/>
                  <a:pt x="156" y="1392"/>
                </a:cubicBezTo>
                <a:cubicBezTo>
                  <a:pt x="156" y="1434"/>
                  <a:pt x="30" y="1380"/>
                  <a:pt x="30" y="1380"/>
                </a:cubicBezTo>
                <a:cubicBezTo>
                  <a:pt x="1" y="1337"/>
                  <a:pt x="0" y="1316"/>
                  <a:pt x="0" y="1260"/>
                </a:cubicBezTo>
                <a:lnTo>
                  <a:pt x="12" y="48"/>
                </a:lnTo>
              </a:path>
            </a:pathLst>
          </a:custGeom>
          <a:solidFill>
            <a:srgbClr val="666699">
              <a:alpha val="100000"/>
            </a:srgbClr>
          </a:solidFill>
          <a:ln w="2857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0" name="Line 23"/>
          <p:cNvSpPr/>
          <p:nvPr/>
        </p:nvSpPr>
        <p:spPr>
          <a:xfrm>
            <a:off x="1935163" y="2157413"/>
            <a:ext cx="3175" cy="2222500"/>
          </a:xfrm>
          <a:prstGeom prst="line">
            <a:avLst/>
          </a:prstGeom>
          <a:ln w="28575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1" name="Text Box 32"/>
          <p:cNvSpPr txBox="1"/>
          <p:nvPr/>
        </p:nvSpPr>
        <p:spPr>
          <a:xfrm>
            <a:off x="4643438" y="-366712"/>
            <a:ext cx="19446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3562" name="Text Box 33"/>
          <p:cNvSpPr txBox="1"/>
          <p:nvPr/>
        </p:nvSpPr>
        <p:spPr>
          <a:xfrm>
            <a:off x="3995738" y="1673225"/>
            <a:ext cx="4772025" cy="2838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en-US" altLang="zh-CN" sz="36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</a:rPr>
              <a:t>问题：圆柱的侧面展开</a:t>
            </a:r>
          </a:p>
          <a:p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</a:rPr>
              <a:t>图中的长与圆柱底面的</a:t>
            </a:r>
          </a:p>
          <a:p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</a:rPr>
              <a:t>周长有什么关系，宽与</a:t>
            </a:r>
          </a:p>
          <a:p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</a:rPr>
              <a:t>圆柱的高有什么关系？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688</Words>
  <Application>Microsoft Office PowerPoint</Application>
  <PresentationFormat>全屏显示(4:3)</PresentationFormat>
  <Paragraphs>134</Paragraphs>
  <Slides>31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31</vt:i4>
      </vt:variant>
    </vt:vector>
  </HeadingPairs>
  <TitlesOfParts>
    <vt:vector size="49" baseType="lpstr">
      <vt:lpstr>仿宋_GB2312</vt:lpstr>
      <vt:lpstr>黑体</vt:lpstr>
      <vt:lpstr>华文彩云</vt:lpstr>
      <vt:lpstr>华文楷体</vt:lpstr>
      <vt:lpstr>楷体_GB2312</vt:lpstr>
      <vt:lpstr>隶书</vt:lpstr>
      <vt:lpstr>宋体</vt:lpstr>
      <vt:lpstr>微软雅黑</vt:lpstr>
      <vt:lpstr>Arial</vt:lpstr>
      <vt:lpstr>Calibri</vt:lpstr>
      <vt:lpstr>Garamond</vt:lpstr>
      <vt:lpstr>Times New Roman</vt:lpstr>
      <vt:lpstr>Verdana</vt:lpstr>
      <vt:lpstr>Wingdings</vt:lpstr>
      <vt:lpstr>WWW.2PPT.COM
</vt:lpstr>
      <vt:lpstr>Bitmap Image</vt:lpstr>
      <vt:lpstr>Photoshop.Image.5</vt:lpstr>
      <vt:lpstr>Flash.Movie</vt:lpstr>
      <vt:lpstr>PowerPoint 演示文稿</vt:lpstr>
      <vt:lpstr>PowerPoint 演示文稿</vt:lpstr>
      <vt:lpstr>计算下面圆的周长和面积。</vt:lpstr>
      <vt:lpstr>要牢记下面的计算公式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牛刀小试：</vt:lpstr>
      <vt:lpstr>PowerPoint 演示文稿</vt:lpstr>
      <vt:lpstr>PowerPoint 演示文稿</vt:lpstr>
      <vt:lpstr>PowerPoint 演示文稿</vt:lpstr>
      <vt:lpstr>PowerPoint 演示文稿</vt:lpstr>
      <vt:lpstr>挑战自我：</vt:lpstr>
      <vt:lpstr>创新与实践：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2003-03-31T01:16:53Z</dcterms:created>
  <dcterms:modified xsi:type="dcterms:W3CDTF">2023-01-17T00:14:35Z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FC4CDA7559DD424788BD3D0E0DE60623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