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9.xml" ContentType="application/vnd.openxmlformats-officedocument.presentationml.notesSlide+xml"/>
  <Override PartName="/ppt/tags/tag57.xml" ContentType="application/vnd.openxmlformats-officedocument.presentationml.tags+xml"/>
  <Override PartName="/ppt/notesSlides/notesSlide1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1.xml" ContentType="application/vnd.openxmlformats-officedocument.presentationml.notesSlide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notesSlides/notesSlide13.xml" ContentType="application/vnd.openxmlformats-officedocument.presentationml.notesSlide+xml"/>
  <Override PartName="/ppt/tags/tag66.xml" ContentType="application/vnd.openxmlformats-officedocument.presentationml.tags+xml"/>
  <Override PartName="/ppt/notesSlides/notesSlide14.xml" ContentType="application/vnd.openxmlformats-officedocument.presentationml.notesSlide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notesSlides/notesSlide17.xml" ContentType="application/vnd.openxmlformats-officedocument.presentationml.notesSlide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tags/tag71.xml" ContentType="application/vnd.openxmlformats-officedocument.presentationml.tags+xml"/>
  <Override PartName="/ppt/notesSlides/notesSlide19.xml" ContentType="application/vnd.openxmlformats-officedocument.presentationml.notesSlide+xml"/>
  <Override PartName="/ppt/tags/tag72.xml" ContentType="application/vnd.openxmlformats-officedocument.presentationml.tags+xml"/>
  <Override PartName="/ppt/notesSlides/notesSlide20.xml" ContentType="application/vnd.openxmlformats-officedocument.presentationml.notesSlide+xml"/>
  <Override PartName="/ppt/tags/tag7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7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FandolFang R" panose="02010600030101010101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5446AF1-F891-4380-ACC1-777ED0C3B7D1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1ACE9BE-65B5-46CE-85B2-9DD4E2A5C84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CE9BE-65B5-46CE-85B2-9DD4E2A5C8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4.png"/><Relationship Id="rId4" Type="http://schemas.openxmlformats.org/officeDocument/2006/relationships/tags" Target="../tags/tag61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image" Target="../media/image2.png"/><Relationship Id="rId3" Type="http://schemas.openxmlformats.org/officeDocument/2006/relationships/tags" Target="../tags/tag12.xml"/><Relationship Id="rId21" Type="http://schemas.openxmlformats.org/officeDocument/2006/relationships/tags" Target="../tags/tag30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4.pn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2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顶角 9"/>
          <p:cNvSpPr/>
          <p:nvPr/>
        </p:nvSpPr>
        <p:spPr>
          <a:xfrm>
            <a:off x="231492" y="954912"/>
            <a:ext cx="4953965" cy="59030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顶角 7"/>
          <p:cNvSpPr/>
          <p:nvPr/>
        </p:nvSpPr>
        <p:spPr>
          <a:xfrm>
            <a:off x="383654" y="1203766"/>
            <a:ext cx="4649640" cy="5654233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3"/>
            <a:stretch>
              <a:fillRect l="-52505" t="-4032" r="-60774" b="1"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19341" y="5036271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3809740"/>
            <a:ext cx="561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社庙里每年一定时间都要演戏，这就叫做“社戏”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07413" y="2463968"/>
            <a:ext cx="4991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i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en-US" altLang="zh-CN" sz="6600" b="1" i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5400" b="1" i="1" dirty="0">
              <a:solidFill>
                <a:srgbClr val="7030A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: 圆顶角 15"/>
          <p:cNvSpPr/>
          <p:nvPr/>
        </p:nvSpPr>
        <p:spPr>
          <a:xfrm>
            <a:off x="11983657" y="5243332"/>
            <a:ext cx="208343" cy="1614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54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1"/>
            <a:ext cx="4444679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１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文中的“我”是不是鲁迅？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4010" y="2254425"/>
            <a:ext cx="8147444" cy="38107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小说本身是一个虚构的故事，小说中的人物、环境、故事情节等要素都是虚构的，即使是第一人称的“我”也不例外。如本文就是一篇小说，其中的我虽有少年鲁迅的影子，但绝不等同于他本人。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鲁迅的外祖母住在浙江绍兴鲁镇的安桥村，课文所写的那段生活的背景也不是原原本本的安桥村，而是一个经艺术加工的平桥村。“我”虽在文中称“迅哥儿”，但也不能视为鲁迅自己。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1"/>
            <a:ext cx="6366076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偏僻的平桥村，为什么“在我是乐土”？</a:t>
            </a:r>
          </a:p>
        </p:txBody>
      </p:sp>
      <p:sp>
        <p:nvSpPr>
          <p:cNvPr id="8" name="Text Box 4"/>
          <p:cNvSpPr/>
          <p:nvPr>
            <p:custDataLst>
              <p:tags r:id="rId2"/>
            </p:custDataLst>
          </p:nvPr>
        </p:nvSpPr>
        <p:spPr>
          <a:xfrm>
            <a:off x="555121" y="2523703"/>
            <a:ext cx="7985197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）“我”在那里受到“优待”。（钓虾“归我吃”；坐船“在舱中”；和年幼的小孩“剥豆”；六一公公送我罗汉豆。）</a:t>
            </a:r>
            <a:endParaRPr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5"/>
          <p:cNvSpPr/>
          <p:nvPr>
            <p:custDataLst>
              <p:tags r:id="rId3"/>
            </p:custDataLst>
          </p:nvPr>
        </p:nvSpPr>
        <p:spPr>
          <a:xfrm>
            <a:off x="555122" y="3474605"/>
            <a:ext cx="331372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）可以免念枯燥无味的书。</a:t>
            </a:r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6"/>
          <p:cNvSpPr/>
          <p:nvPr>
            <p:custDataLst>
              <p:tags r:id="rId4"/>
            </p:custDataLst>
          </p:nvPr>
        </p:nvSpPr>
        <p:spPr>
          <a:xfrm>
            <a:off x="544010" y="4148508"/>
            <a:ext cx="4237057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）没有封建礼教的约束，人人平等。</a:t>
            </a:r>
            <a:endParaRPr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 Box 7"/>
          <p:cNvSpPr/>
          <p:nvPr>
            <p:custDataLst>
              <p:tags r:id="rId5"/>
            </p:custDataLst>
          </p:nvPr>
        </p:nvSpPr>
        <p:spPr>
          <a:xfrm>
            <a:off x="520196" y="4822412"/>
            <a:ext cx="8218025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）有热情好客的小朋友们。（有“最聪明的双喜”，有乐于助人的桂生，有公而忘私的阿发。）</a:t>
            </a:r>
            <a:endParaRPr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 Box 8"/>
          <p:cNvSpPr/>
          <p:nvPr>
            <p:custDataLst>
              <p:tags r:id="rId6"/>
            </p:custDataLst>
          </p:nvPr>
        </p:nvSpPr>
        <p:spPr>
          <a:xfrm>
            <a:off x="544010" y="5773315"/>
            <a:ext cx="8893175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）有丰富多彩的生活情趣。（“掘蚯蚓”、“钓虾”；放牛；看戏；偷豆、吃豆。）</a:t>
            </a:r>
            <a:endParaRPr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1"/>
            <a:ext cx="3767212" cy="58477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为什么要写乐土之乐？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10" y="2613241"/>
            <a:ext cx="8147444" cy="27803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文中写“乐土”之“乐”是要反衬读“秩秩斯干幽幽南山”的不乐，表达了“我”对封建教育的反感，同时也反映了农村孩子的天真、友善和直爽的性格。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同时也体现了“我”对自由、快乐生活的向往。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1"/>
            <a:ext cx="11065398" cy="11343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４</a:t>
            </a:r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作者在“看戏”这部分没有平铺直叙，而是写得起伏有致。譬如第一层就写了看戏前的三次波折、三次转机。请同学们在书上找出来，并思考这样写的好处。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10" y="2613241"/>
            <a:ext cx="8147444" cy="27803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三次波折： ①叫不到船；②不准和别人去；③外祖母要担心。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三次转机： ①八叔公的船回来了；②与我同去；③保证不出事。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好处：①笔法曲折，文气摇曳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为看社戏做好充分的铺垫；②初步表现小伙伴的热情、能干等特点，尤其是“双喜”。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1"/>
            <a:ext cx="11065398" cy="11343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5. “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我”盼望到赵庄看戏，过程从遇到困难到解决困难，在这个程中，“我”的心情是怎样变化的？找出表现“我”心情变化语句 ，说明其作用。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10" y="2613241"/>
            <a:ext cx="8147444" cy="27803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第一盼望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急得要哭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我似乎听到锣鼓的声音，而且知道他们在戏台下买豆浆喝。（渲染沮丧的心情。）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不钓虾，东西也少吃。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只有我不开口。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高兴（烘托社戏对儿童的吸引力）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11065398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6. “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在看戏”这一层中作者详写中又有略写，那么详写了什么？略写了什么？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10" y="2242852"/>
            <a:ext cx="8147444" cy="38801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①详写：铁头老生翻筋斗；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“我”喜欢看蛇精和套了黄布衣跳老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虎的表演；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一个红衫的小丑被绑在台柱上挨打；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老旦踱来踱去的唱。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②略写：小旦、小生的表演。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内容探究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6204031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7. “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我”所急切想看到的戏好看吗？为什么？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09" y="2242851"/>
            <a:ext cx="8889357" cy="42389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不好看。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①想看铁头老生翻跟头，但那老生没翻；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②想看“蛇精”和“跳老虎”，等了许久都不见出来； 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③最怕看“老旦”，他并不停地唱着。 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以上是正面表现戏不好看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另外，文中写孩子们“喃喃的骂”，“不住的吁气”，“打起呵欠”等，这些动作神态描写，则是从侧面表现了戏不好看。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10718157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第十段用了一系列的动词对少年的开船动作进行了传神的描绘。请找出来并体会作用。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09" y="2242852"/>
            <a:ext cx="8889357" cy="1461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点、磕、退后、上前、架等。表现小伙伴们驾船熟练敏捷的技巧、勤劳能干的性格和去看戏时的愉快的心情。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品味赏析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10718157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２</a:t>
            </a:r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分析</a:t>
            </a:r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自然段，思考作者是从哪些角度写景的</a:t>
            </a:r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并说一说这样写的表达效果。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09" y="2242851"/>
            <a:ext cx="8889357" cy="420424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①视觉：豆麦、远山“淡黑”，月色朦胧在水气里，依稀的赵庄，几点火；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②嗅觉：豆麦和水草的“清香”；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③听觉： “潺潺”的水声，小伙伴的说笑、嚷声，远处的“歌吹”。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④触觉： 扑面吹来。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作用：①调动各种感官多角度描绘；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②以动衬静；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③由远及近。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写法探究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3171463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刻画人物栩栩如生。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09" y="2242851"/>
            <a:ext cx="8889357" cy="40417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作者采取白描的手法，通过人物的语言、行动等来刻画人物，使人物性格十分突出。作者成功地塑造了一群纯朴可爱的农村孩子形象，他们聪明活泼，胆大心细，热情友爱，其中最突出的就是双喜。他聪明，能干，善解人意，富有同情心，而且反应灵敏，考虑周到，办事果断，充满自信，又有组织才能和号召力，是孩子们的领袖。对六一公公的描写，着墨很少，但仅有的几笔勾勒，运用语言、动作描写极其准确，表现了他宽厚、纯朴、好客、热情的特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79" y="1668865"/>
            <a:ext cx="6537365" cy="4000500"/>
          </a:xfrm>
          <a:prstGeom prst="rect">
            <a:avLst/>
          </a:prstGeom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鲁迅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1881-1936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   原名周树人，字豫才，浙江绍兴人。伟大的无产阶级文学家、思想家和革命家，中国现代文学的奠基人。代表作有我国现代文学史上第一篇白话小说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狂人日记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，中篇小说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阿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正传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，散文集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朝花夕拾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，小说集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呐喊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彷徨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，杂文集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坟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二心集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31" y="1668865"/>
            <a:ext cx="2857500" cy="4000500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写法探究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44010" y="1238492"/>
            <a:ext cx="3171463" cy="70605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3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景物描写细致传神。</a:t>
            </a:r>
          </a:p>
        </p:txBody>
      </p:sp>
      <p:sp>
        <p:nvSpPr>
          <p:cNvPr id="15" name="矩形 14"/>
          <p:cNvSpPr/>
          <p:nvPr/>
        </p:nvSpPr>
        <p:spPr>
          <a:xfrm>
            <a:off x="544009" y="2242851"/>
            <a:ext cx="8889357" cy="358140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作者以写意的手法，略略几笔便把江南水乡美丽如画的景色呈现在读者的面前，使你仿佛也看到那里美丽的景色，也听到孩子们欢快的笑声和大自然的美好声音汇在一起，也闻到了水乡田野里特有的芳香。这样的景物描写，不但表现了“我”去看戏时的愉快心情，而且也表现了作者对美好的江南农村的极度热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归纳总结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40" y="2703170"/>
            <a:ext cx="2667000" cy="35814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44009" y="2242851"/>
            <a:ext cx="8889357" cy="2468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本文通过童年时“我”和伙伴们在农村看社戏的事件，抒发了“我”对美好童年生活的怀念之情，从而表达了“我”对热忱、友好、平等、和谐的人际关系的向往。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顶角 9"/>
          <p:cNvSpPr/>
          <p:nvPr/>
        </p:nvSpPr>
        <p:spPr>
          <a:xfrm>
            <a:off x="231492" y="954912"/>
            <a:ext cx="4953965" cy="590308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顶角 7"/>
          <p:cNvSpPr/>
          <p:nvPr/>
        </p:nvSpPr>
        <p:spPr>
          <a:xfrm>
            <a:off x="383654" y="1203766"/>
            <a:ext cx="4649640" cy="5654233"/>
          </a:xfrm>
          <a:prstGeom prst="round2SameRect">
            <a:avLst>
              <a:gd name="adj1" fmla="val 50000"/>
              <a:gd name="adj2" fmla="val 0"/>
            </a:avLst>
          </a:prstGeom>
          <a:blipFill>
            <a:blip r:embed="rId3"/>
            <a:stretch>
              <a:fillRect l="-52505" t="-4032" r="-60774" b="1"/>
            </a:stretch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019341" y="5036271"/>
            <a:ext cx="376721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 smtClea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PPT818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3809740"/>
            <a:ext cx="5613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社庙里每年一定时间都要演戏，这就叫做“社戏”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42785" y="2463968"/>
            <a:ext cx="5320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i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感谢各位聆听</a:t>
            </a:r>
            <a:endParaRPr lang="zh-CN" altLang="en-US" sz="4800" b="1" i="1" dirty="0">
              <a:solidFill>
                <a:srgbClr val="7030A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: 圆顶角 15"/>
          <p:cNvSpPr/>
          <p:nvPr/>
        </p:nvSpPr>
        <p:spPr>
          <a:xfrm>
            <a:off x="11983657" y="5243332"/>
            <a:ext cx="208343" cy="1614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80" y="1629409"/>
            <a:ext cx="3404010" cy="680796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有关“社戏”。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0280" y="2649197"/>
            <a:ext cx="10973852" cy="30641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绍兴，“社”是一种区域名称，相当于“村庄”。社中有“庙”，旧时某些地区的农村在春秋两季迎神赛会或岁时节庆时所演的戏，用于酬神祈福，为了祈求全社平安富足，一般在庙里戏台上或野外演出。社庙里每年一定时间都要演戏，这就叫做“社戏”。 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80" y="1629409"/>
            <a:ext cx="2373862" cy="680796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题目解说：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280" y="2649197"/>
            <a:ext cx="10973852" cy="255403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 “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社”在绍兴指一种居住区域， “社戏”就是每年所演的“年规戏”。课文以“看社戏”为中心事件连缀全文，刻画人物； “社戏” 是叙事线索。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7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80" y="1442485"/>
            <a:ext cx="5962014" cy="680796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绍兴十大风情之一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––––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水乡社戏。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0280" y="2371405"/>
            <a:ext cx="10973852" cy="33807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鲁迅对孩提时代看过的故乡社戏始终未能忘怀，称赞备至。对社戏有过动人的描绘和精辟的论述。绍兴的水乡戏台，大都构筑在土地庙之类寺庙前的河上，故称“河台”、“万年台”。鲁迅在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中说，外国人以为中国戏的“大敲，大叫，大跳”，不适于剧场演出，但若在野上演出，“远远地看起来”，却“自有他的风致”。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龙虎斗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游园吊打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是很能体现绍剧特色的戏，历来为绍兴观众所拍手叫好。</a:t>
            </a:r>
            <a:endParaRPr lang="zh-CN" altLang="en-US" sz="2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写作背景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0281" y="1364407"/>
            <a:ext cx="6945862" cy="473495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短篇小说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社戏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写于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1922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月，当时社会黑暗，农民痛苦，使他自然回忆起心中保留的一块净土</a:t>
            </a:r>
            <a:r>
              <a:rPr lang="en-US" altLang="zh-CN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1C1C1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桥村。那里有外祖母的慈爱，也有纯朴善良农民的抚爱，更有热情能干的小伙伴们的友爱，那里还有一片可以摆脱封建教育和封建伦礼观念的自由天地。他热爱农村，热爱劳动人民，热爱农村孩子，向往美好自由的生活，这种思想感情容于融于作品中。</a:t>
            </a:r>
            <a:endParaRPr lang="zh-CN" altLang="en-US" sz="2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54" y="27031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7" name="内容占位符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843317" y="2123281"/>
            <a:ext cx="6194425" cy="796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buFont typeface="Arial" panose="020B0604020202020204" pitchFamily="34" charset="0"/>
              <a:buNone/>
            </a:pPr>
            <a:endParaRPr lang="zh-CN" altLang="en-US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33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0280" y="2572544"/>
            <a:ext cx="8672512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2000" b="1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归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省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辈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惮 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絮叨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怠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慢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撺掇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凫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潺潺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蕴藻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家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眷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皎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漂渺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纠葛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踱     颇         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宛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转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撮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桕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en-US" sz="2000" b="1" u="sng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楫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/>
            </a:r>
            <a:b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3315"/>
          <p:cNvSpPr/>
          <p:nvPr>
            <p:custDataLst>
              <p:tags r:id="rId4"/>
            </p:custDataLst>
          </p:nvPr>
        </p:nvSpPr>
        <p:spPr>
          <a:xfrm>
            <a:off x="871892" y="2572544"/>
            <a:ext cx="710451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xǐng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3316"/>
          <p:cNvSpPr/>
          <p:nvPr>
            <p:custDataLst>
              <p:tags r:id="rId5"/>
            </p:custDataLst>
          </p:nvPr>
        </p:nvSpPr>
        <p:spPr>
          <a:xfrm>
            <a:off x="1787880" y="2591594"/>
            <a:ext cx="81304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háng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317"/>
          <p:cNvSpPr/>
          <p:nvPr>
            <p:custDataLst>
              <p:tags r:id="rId6"/>
            </p:custDataLst>
          </p:nvPr>
        </p:nvSpPr>
        <p:spPr>
          <a:xfrm>
            <a:off x="2795942" y="2572544"/>
            <a:ext cx="64152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dàn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3318"/>
          <p:cNvSpPr/>
          <p:nvPr>
            <p:custDataLst>
              <p:tags r:id="rId7"/>
            </p:custDataLst>
          </p:nvPr>
        </p:nvSpPr>
        <p:spPr>
          <a:xfrm>
            <a:off x="3703992" y="2528094"/>
            <a:ext cx="1026243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xù dao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319"/>
          <p:cNvSpPr/>
          <p:nvPr>
            <p:custDataLst>
              <p:tags r:id="rId8"/>
            </p:custDataLst>
          </p:nvPr>
        </p:nvSpPr>
        <p:spPr>
          <a:xfrm>
            <a:off x="4867630" y="2529681"/>
            <a:ext cx="554960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dài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3320"/>
          <p:cNvSpPr/>
          <p:nvPr>
            <p:custDataLst>
              <p:tags r:id="rId9"/>
            </p:custDataLst>
          </p:nvPr>
        </p:nvSpPr>
        <p:spPr>
          <a:xfrm>
            <a:off x="563917" y="3415506"/>
            <a:ext cx="135485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cuān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duo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3321"/>
          <p:cNvSpPr/>
          <p:nvPr>
            <p:custDataLst>
              <p:tags r:id="rId10"/>
            </p:custDataLst>
          </p:nvPr>
        </p:nvSpPr>
        <p:spPr>
          <a:xfrm>
            <a:off x="1880128" y="3415506"/>
            <a:ext cx="4413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3322"/>
          <p:cNvSpPr/>
          <p:nvPr>
            <p:custDataLst>
              <p:tags r:id="rId11"/>
            </p:custDataLst>
          </p:nvPr>
        </p:nvSpPr>
        <p:spPr>
          <a:xfrm>
            <a:off x="2747646" y="3483769"/>
            <a:ext cx="800219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chán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13323"/>
          <p:cNvSpPr/>
          <p:nvPr>
            <p:custDataLst>
              <p:tags r:id="rId12"/>
            </p:custDataLst>
          </p:nvPr>
        </p:nvSpPr>
        <p:spPr>
          <a:xfrm>
            <a:off x="3711930" y="3483769"/>
            <a:ext cx="1157689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 zǎo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3324"/>
          <p:cNvSpPr/>
          <p:nvPr>
            <p:custDataLst>
              <p:tags r:id="rId13"/>
            </p:custDataLst>
          </p:nvPr>
        </p:nvSpPr>
        <p:spPr>
          <a:xfrm>
            <a:off x="5012092" y="3415506"/>
            <a:ext cx="73930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juàn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3325"/>
          <p:cNvSpPr/>
          <p:nvPr>
            <p:custDataLst>
              <p:tags r:id="rId14"/>
            </p:custDataLst>
          </p:nvPr>
        </p:nvSpPr>
        <p:spPr>
          <a:xfrm>
            <a:off x="670280" y="4361656"/>
            <a:ext cx="62549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jiǎo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13326"/>
          <p:cNvSpPr/>
          <p:nvPr>
            <p:custDataLst>
              <p:tags r:id="rId15"/>
            </p:custDataLst>
          </p:nvPr>
        </p:nvSpPr>
        <p:spPr>
          <a:xfrm>
            <a:off x="1301633" y="4361656"/>
            <a:ext cx="138050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piāo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miǎo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13327"/>
          <p:cNvSpPr/>
          <p:nvPr>
            <p:custDataLst>
              <p:tags r:id="rId16"/>
            </p:custDataLst>
          </p:nvPr>
        </p:nvSpPr>
        <p:spPr>
          <a:xfrm>
            <a:off x="2576972" y="4361656"/>
            <a:ext cx="860492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jiū</a:t>
            </a:r>
            <a:r>
              <a:rPr 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gé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13328"/>
          <p:cNvSpPr/>
          <p:nvPr>
            <p:custDataLst>
              <p:tags r:id="rId17"/>
            </p:custDataLst>
          </p:nvPr>
        </p:nvSpPr>
        <p:spPr>
          <a:xfrm>
            <a:off x="3299843" y="4339431"/>
            <a:ext cx="675185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duó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13329"/>
          <p:cNvSpPr/>
          <p:nvPr>
            <p:custDataLst>
              <p:tags r:id="rId18"/>
            </p:custDataLst>
          </p:nvPr>
        </p:nvSpPr>
        <p:spPr>
          <a:xfrm>
            <a:off x="4025707" y="4312444"/>
            <a:ext cx="513282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pō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13330"/>
          <p:cNvSpPr/>
          <p:nvPr>
            <p:custDataLst>
              <p:tags r:id="rId19"/>
            </p:custDataLst>
          </p:nvPr>
        </p:nvSpPr>
        <p:spPr>
          <a:xfrm>
            <a:off x="655992" y="5331619"/>
            <a:ext cx="68320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wǎn</a:t>
            </a:r>
          </a:p>
          <a:p>
            <a:pPr eaLnBrk="1" hangingPunct="1"/>
            <a:endParaRPr lang="en-US" sz="20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13331"/>
          <p:cNvSpPr/>
          <p:nvPr>
            <p:custDataLst>
              <p:tags r:id="rId20"/>
            </p:custDataLst>
          </p:nvPr>
        </p:nvSpPr>
        <p:spPr>
          <a:xfrm>
            <a:off x="1485529" y="5272376"/>
            <a:ext cx="646331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cuō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13332"/>
          <p:cNvSpPr/>
          <p:nvPr>
            <p:custDataLst>
              <p:tags r:id="rId21"/>
            </p:custDataLst>
          </p:nvPr>
        </p:nvSpPr>
        <p:spPr>
          <a:xfrm>
            <a:off x="2295484" y="5307806"/>
            <a:ext cx="500458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jiù</a:t>
            </a:r>
            <a:endParaRPr lang="en-US" altLang="zh-CN" sz="2000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13333"/>
          <p:cNvSpPr/>
          <p:nvPr>
            <p:custDataLst>
              <p:tags r:id="rId22"/>
            </p:custDataLst>
          </p:nvPr>
        </p:nvSpPr>
        <p:spPr>
          <a:xfrm>
            <a:off x="3209311" y="5331619"/>
            <a:ext cx="338554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jí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内容占位符 1"/>
          <p:cNvSpPr txBox="1">
            <a:spLocks noChangeArrowheads="1"/>
          </p:cNvSpPr>
          <p:nvPr>
            <p:custDataLst>
              <p:tags r:id="rId23"/>
            </p:custDataLst>
          </p:nvPr>
        </p:nvSpPr>
        <p:spPr>
          <a:xfrm>
            <a:off x="670280" y="1442485"/>
            <a:ext cx="1758978" cy="680796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生字词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54" y="270317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检查预习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32" name="内容占位符 1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670280" y="1188966"/>
            <a:ext cx="1930644" cy="680796"/>
          </a:xfrm>
          <a:prstGeom prst="rect">
            <a:avLst/>
          </a:prstGeom>
          <a:solidFill>
            <a:srgbClr val="7030A0"/>
          </a:solidFill>
          <a:ln w="9525" algn="ctr">
            <a:solidFill>
              <a:srgbClr val="7030A0"/>
            </a:solidFill>
            <a:miter lim="1000000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重点词语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54" y="2703170"/>
            <a:ext cx="2667000" cy="358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71" y="2173267"/>
            <a:ext cx="4871126" cy="428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顶角 15"/>
          <p:cNvSpPr/>
          <p:nvPr/>
        </p:nvSpPr>
        <p:spPr>
          <a:xfrm rot="10800000">
            <a:off x="322612" y="-2"/>
            <a:ext cx="348720" cy="8073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86" y="222557"/>
            <a:ext cx="376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54" y="2703170"/>
            <a:ext cx="2667000" cy="3581400"/>
          </a:xfrm>
          <a:prstGeom prst="rect">
            <a:avLst/>
          </a:prstGeom>
        </p:spPr>
      </p:pic>
      <p:sp>
        <p:nvSpPr>
          <p:cNvPr id="8" name="文本框 33794" descr="中国教育出版网"/>
          <p:cNvSpPr/>
          <p:nvPr>
            <p:custDataLst>
              <p:tags r:id="rId2"/>
            </p:custDataLst>
          </p:nvPr>
        </p:nvSpPr>
        <p:spPr>
          <a:xfrm>
            <a:off x="703154" y="2251519"/>
            <a:ext cx="123623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33795" descr="中国教育出版网"/>
          <p:cNvSpPr/>
          <p:nvPr>
            <p:custDataLst>
              <p:tags r:id="rId3"/>
            </p:custDataLst>
          </p:nvPr>
        </p:nvSpPr>
        <p:spPr>
          <a:xfrm>
            <a:off x="1619142" y="2251519"/>
            <a:ext cx="27622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 — 30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33796" descr="中国教育出版网"/>
          <p:cNvSpPr/>
          <p:nvPr>
            <p:custDataLst>
              <p:tags r:id="rId4"/>
            </p:custDataLst>
          </p:nvPr>
        </p:nvSpPr>
        <p:spPr>
          <a:xfrm>
            <a:off x="3263792" y="2251519"/>
            <a:ext cx="41910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写到赵庄看社戏的全过程。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33797" descr="中国教育出版网"/>
          <p:cNvSpPr/>
          <p:nvPr>
            <p:custDataLst>
              <p:tags r:id="rId5"/>
            </p:custDataLst>
          </p:nvPr>
        </p:nvSpPr>
        <p:spPr>
          <a:xfrm>
            <a:off x="839679" y="2718244"/>
            <a:ext cx="12668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33798" descr="中国教育出版网"/>
          <p:cNvSpPr/>
          <p:nvPr>
            <p:custDataLst>
              <p:tags r:id="rId6"/>
            </p:custDataLst>
          </p:nvPr>
        </p:nvSpPr>
        <p:spPr>
          <a:xfrm>
            <a:off x="1620729" y="2718244"/>
            <a:ext cx="21526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 — 9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33799" descr="中国教育出版网"/>
          <p:cNvSpPr/>
          <p:nvPr>
            <p:custDataLst>
              <p:tags r:id="rId7"/>
            </p:custDataLst>
          </p:nvPr>
        </p:nvSpPr>
        <p:spPr>
          <a:xfrm>
            <a:off x="3149492" y="2718244"/>
            <a:ext cx="4268787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写看社戏前的波折。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33800" descr="中国教育出版网"/>
          <p:cNvSpPr/>
          <p:nvPr>
            <p:custDataLst>
              <p:tags r:id="rId8"/>
            </p:custDataLst>
          </p:nvPr>
        </p:nvSpPr>
        <p:spPr>
          <a:xfrm>
            <a:off x="819042" y="3118294"/>
            <a:ext cx="12668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33801" descr="中国教育出版网"/>
          <p:cNvSpPr/>
          <p:nvPr>
            <p:custDataLst>
              <p:tags r:id="rId9"/>
            </p:custDataLst>
          </p:nvPr>
        </p:nvSpPr>
        <p:spPr>
          <a:xfrm>
            <a:off x="1609617" y="3118294"/>
            <a:ext cx="21637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 — 13</a:t>
            </a: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33802" descr="中国教育出版网"/>
          <p:cNvSpPr/>
          <p:nvPr>
            <p:custDataLst>
              <p:tags r:id="rId10"/>
            </p:custDataLst>
          </p:nvPr>
        </p:nvSpPr>
        <p:spPr>
          <a:xfrm>
            <a:off x="3316179" y="3118294"/>
            <a:ext cx="46482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写去看社戏途中的见闻感受。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33803" descr="中国教育出版网"/>
          <p:cNvSpPr/>
          <p:nvPr>
            <p:custDataLst>
              <p:tags r:id="rId11"/>
            </p:custDataLst>
          </p:nvPr>
        </p:nvSpPr>
        <p:spPr>
          <a:xfrm>
            <a:off x="807929" y="3518344"/>
            <a:ext cx="15652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33804" descr="中国教育出版网"/>
          <p:cNvSpPr/>
          <p:nvPr>
            <p:custDataLst>
              <p:tags r:id="rId12"/>
            </p:custDataLst>
          </p:nvPr>
        </p:nvSpPr>
        <p:spPr>
          <a:xfrm>
            <a:off x="1615967" y="3518344"/>
            <a:ext cx="21637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14 — 21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33805" descr="中国教育出版网"/>
          <p:cNvSpPr/>
          <p:nvPr>
            <p:custDataLst>
              <p:tags r:id="rId13"/>
            </p:custDataLst>
          </p:nvPr>
        </p:nvSpPr>
        <p:spPr>
          <a:xfrm>
            <a:off x="3347929" y="3518344"/>
            <a:ext cx="38703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写在赵庄看社戏。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33806" descr="中国教育出版网"/>
          <p:cNvSpPr/>
          <p:nvPr>
            <p:custDataLst>
              <p:tags r:id="rId14"/>
            </p:custDataLst>
          </p:nvPr>
        </p:nvSpPr>
        <p:spPr>
          <a:xfrm>
            <a:off x="807929" y="3967606"/>
            <a:ext cx="12668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第四层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33807" descr="中国教育出版网"/>
          <p:cNvSpPr/>
          <p:nvPr>
            <p:custDataLst>
              <p:tags r:id="rId15"/>
            </p:custDataLst>
          </p:nvPr>
        </p:nvSpPr>
        <p:spPr>
          <a:xfrm>
            <a:off x="1620729" y="3967606"/>
            <a:ext cx="2163763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22 — 30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33808" descr="中国教育出版网"/>
          <p:cNvSpPr/>
          <p:nvPr>
            <p:custDataLst>
              <p:tags r:id="rId16"/>
            </p:custDataLst>
          </p:nvPr>
        </p:nvSpPr>
        <p:spPr>
          <a:xfrm>
            <a:off x="3347929" y="3967606"/>
            <a:ext cx="5405438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写看社成后归航偷豆。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33809" descr="中国教育出版网"/>
          <p:cNvSpPr/>
          <p:nvPr>
            <p:custDataLst>
              <p:tags r:id="rId17"/>
            </p:custDataLst>
          </p:nvPr>
        </p:nvSpPr>
        <p:spPr>
          <a:xfrm>
            <a:off x="704742" y="4542281"/>
            <a:ext cx="183197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33810" descr="中国教育出版网"/>
          <p:cNvSpPr/>
          <p:nvPr>
            <p:custDataLst>
              <p:tags r:id="rId18"/>
            </p:custDataLst>
          </p:nvPr>
        </p:nvSpPr>
        <p:spPr>
          <a:xfrm>
            <a:off x="3262204" y="4542281"/>
            <a:ext cx="54832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写看戏后的余波。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33813" descr="中国教育出版网"/>
          <p:cNvSpPr/>
          <p:nvPr>
            <p:custDataLst>
              <p:tags r:id="rId19"/>
            </p:custDataLst>
          </p:nvPr>
        </p:nvSpPr>
        <p:spPr>
          <a:xfrm>
            <a:off x="723792" y="1765744"/>
            <a:ext cx="2282825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</a:t>
            </a:r>
            <a:endParaRPr sz="2000" b="1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33814" descr="中国教育出版网"/>
          <p:cNvSpPr/>
          <p:nvPr>
            <p:custDataLst>
              <p:tags r:id="rId20"/>
            </p:custDataLst>
          </p:nvPr>
        </p:nvSpPr>
        <p:spPr>
          <a:xfrm>
            <a:off x="1666767" y="1765744"/>
            <a:ext cx="239395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 — 3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33815" descr="中国教育出版网"/>
          <p:cNvSpPr/>
          <p:nvPr>
            <p:custDataLst>
              <p:tags r:id="rId21"/>
            </p:custDataLst>
          </p:nvPr>
        </p:nvSpPr>
        <p:spPr>
          <a:xfrm>
            <a:off x="3149492" y="1765744"/>
            <a:ext cx="44196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spcBef>
                <a:spcPct val="50000"/>
              </a:spcBef>
            </a:pPr>
            <a:r>
              <a:rPr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写平桥村是“我” 的乐土。</a:t>
            </a:r>
            <a:endParaRPr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10"/>
          <p:cNvSpPr/>
          <p:nvPr>
            <p:custDataLst>
              <p:tags r:id="rId22"/>
            </p:custDataLst>
          </p:nvPr>
        </p:nvSpPr>
        <p:spPr>
          <a:xfrm>
            <a:off x="1654067" y="4542281"/>
            <a:ext cx="1790700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31—40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）：</a:t>
            </a:r>
            <a:endParaRPr lang="en-US" altLang="zh-CN" sz="2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2987" y="1192192"/>
            <a:ext cx="8228467" cy="41501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1278</Words>
  <Application>Microsoft Office PowerPoint</Application>
  <PresentationFormat>宽屏</PresentationFormat>
  <Paragraphs>158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2020-12-16T07:42:00Z</dcterms:created>
  <dcterms:modified xsi:type="dcterms:W3CDTF">2023-01-11T01:20:34Z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3328F91564F043888937BC2E787118CF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