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01CCD-EC42-4417-B2CF-EFD667838549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6F72B7-2CBF-4B8A-8960-275799B5C6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F72B7-2CBF-4B8A-8960-275799B5C69F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455B1B-9721-497E-8251-E940F38F285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F42578-BCCA-4E63-9D8C-885DB34C3E2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B9663E-831E-4F54-8B34-6F777493146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A4EA3-858C-4BE9-BE08-94CF05FE3EF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93CAD-D86D-413C-A50E-648D0394330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0D8E35-4AEA-4770-B4B3-2E3F6B6EA33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4C3774-1E04-4BDD-9457-FD6BE666BA4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5D04B3-7EAA-4D94-9461-2384CC9A762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C2799-4645-4FA6-8911-EFFF02392E4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3CA188-4811-4C35-B7E6-12BD4C418EC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7F9113-BF7B-4AF7-90BC-5821E820140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53F8135-BEBC-4FA1-8289-F471F57BDE93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143000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000" b="1" kern="10" dirty="0" smtClean="0">
                <a:ln w="12700">
                  <a:solidFill>
                    <a:srgbClr val="FF0066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Unit 3</a:t>
            </a:r>
          </a:p>
          <a:p>
            <a:r>
              <a:rPr lang="en-US" altLang="zh-CN" sz="8000" b="1" kern="10" dirty="0" smtClean="0">
                <a:ln w="12700">
                  <a:solidFill>
                    <a:srgbClr val="FF0066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Online tours</a:t>
            </a:r>
            <a:endParaRPr lang="zh-CN" altLang="en-US" sz="8000" b="1" kern="10" dirty="0">
              <a:ln w="12700">
                <a:solidFill>
                  <a:srgbClr val="FF0066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716702" y="3575229"/>
            <a:ext cx="171059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kern="10" dirty="0" smtClean="0">
                <a:ln w="12700">
                  <a:solidFill>
                    <a:srgbClr val="FF0000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Task</a:t>
            </a:r>
            <a:endParaRPr lang="zh-CN" altLang="en-US" sz="5400" b="1" kern="10" dirty="0">
              <a:ln w="12700">
                <a:solidFill>
                  <a:srgbClr val="FF0000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924754" y="5562599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76250"/>
            <a:ext cx="4776788" cy="307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2924175"/>
            <a:ext cx="4895850" cy="366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827088" y="4365625"/>
            <a:ext cx="24479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CC00FF"/>
                </a:solidFill>
                <a:latin typeface="Times New Roman" panose="02020603050405020304" pitchFamily="18" charset="0"/>
              </a:rPr>
              <a:t>London </a:t>
            </a:r>
            <a:endParaRPr lang="en-US" sz="32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382588"/>
            <a:ext cx="4521200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636838"/>
            <a:ext cx="4248150" cy="323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5724525" y="4044950"/>
            <a:ext cx="24479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CC00FF"/>
                </a:solidFill>
                <a:latin typeface="Times New Roman" panose="02020603050405020304" pitchFamily="18" charset="0"/>
              </a:rPr>
              <a:t>London </a:t>
            </a:r>
            <a:endParaRPr lang="en-US" sz="32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620713"/>
            <a:ext cx="7777163" cy="455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2771775" y="5373688"/>
            <a:ext cx="42497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CC00FF"/>
                </a:solidFill>
                <a:latin typeface="Times New Roman" panose="02020603050405020304" pitchFamily="18" charset="0"/>
              </a:rPr>
              <a:t>the British Museum</a:t>
            </a:r>
            <a:endParaRPr lang="en-US" sz="32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" y="765175"/>
            <a:ext cx="8153400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2555875" y="5314950"/>
            <a:ext cx="36718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CC00FF"/>
                </a:solidFill>
                <a:latin typeface="Times New Roman" panose="02020603050405020304" pitchFamily="18" charset="0"/>
              </a:rPr>
              <a:t>the Lake District</a:t>
            </a:r>
            <a:endParaRPr lang="en-US" sz="32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611188" y="3049588"/>
            <a:ext cx="8061325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1. Which city is the capital of the UK?</a:t>
            </a:r>
          </a:p>
          <a:p>
            <a:pPr algn="l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35451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  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London.</a:t>
            </a:r>
          </a:p>
          <a:p>
            <a:pPr algn="l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2. When is the best time to visit the UK?</a:t>
            </a:r>
          </a:p>
          <a:p>
            <a:pPr algn="l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35451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  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From May to September.</a:t>
            </a:r>
            <a:endParaRPr lang="zh-CN" altLang="en-US" sz="3600" dirty="0"/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611188" y="836613"/>
            <a:ext cx="8137525" cy="206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0000FF"/>
                </a:solidFill>
              </a:rPr>
              <a:t>Amy has written an introduction to the UK. Listen to her article and answer the questions.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7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87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7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70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395288" y="549275"/>
            <a:ext cx="8443912" cy="72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400" b="1" dirty="0">
                <a:solidFill>
                  <a:srgbClr val="FF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Read </a:t>
            </a:r>
            <a:r>
              <a:rPr lang="en-US" sz="3400" b="1" dirty="0">
                <a:solidFill>
                  <a:srgbClr val="FF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again and answer more questions.</a:t>
            </a:r>
            <a:endParaRPr lang="en-US" sz="3400" dirty="0">
              <a:solidFill>
                <a:srgbClr val="FF0000"/>
              </a:solidFill>
            </a:endParaRP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395288" y="1389063"/>
            <a:ext cx="8443912" cy="470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tabLst>
                <a:tab pos="448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l">
              <a:tabLst>
                <a:tab pos="448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>
              <a:tabLst>
                <a:tab pos="448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>
              <a:tabLst>
                <a:tab pos="448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>
              <a:tabLst>
                <a:tab pos="448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8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8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8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8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1. What is the full name of the UK?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  <a:sym typeface="Arial" panose="020B0604020202020204" pitchFamily="34" charset="0"/>
              </a:rPr>
              <a:t>2. Which countries is the UK made up of?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  <a:sym typeface="Arial" panose="020B0604020202020204" pitchFamily="34" charset="0"/>
              </a:rPr>
              <a:t>3. Where is one of the most famous place 	in the UK?</a:t>
            </a:r>
            <a:endParaRPr lang="en-US" altLang="zh-CN" sz="3600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  <a:sym typeface="Arial" panose="020B0604020202020204" pitchFamily="34" charset="0"/>
              </a:rPr>
              <a:t>4. What has the UK always been famous 	for?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  <a:sym typeface="Arial" panose="020B0604020202020204" pitchFamily="34" charset="0"/>
              </a:rPr>
              <a:t>5. How is the weather in the UK?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325438" y="431800"/>
            <a:ext cx="8494712" cy="602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l"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1. What is the full name of the UK?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   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The United Kingdom of Great Britain 	and Northern Ireland.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2. Which countries is the UK made up of?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   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It is made up of England, Scotland, 	Wales and Northern Ireland.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3. Where is one of the most famous place 	in the UK?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   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Buckingham Palace.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90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90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90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395288" y="549275"/>
            <a:ext cx="8353425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l"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600" b="1">
                <a:latin typeface="Times New Roman" panose="02020603050405020304" pitchFamily="18" charset="0"/>
                <a:sym typeface="Arial" panose="020B0604020202020204" pitchFamily="34" charset="0"/>
              </a:rPr>
              <a:t>4. What has the UK always been famous 	for?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600" b="1">
                <a:latin typeface="Times New Roman" panose="02020603050405020304" pitchFamily="18" charset="0"/>
                <a:sym typeface="Arial" panose="020B0604020202020204" pitchFamily="34" charset="0"/>
              </a:rPr>
              <a:t>   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It has always been famous for its 	museums.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600" b="1">
                <a:latin typeface="Times New Roman" panose="02020603050405020304" pitchFamily="18" charset="0"/>
                <a:sym typeface="Arial" panose="020B0604020202020204" pitchFamily="34" charset="0"/>
              </a:rPr>
              <a:t>5. How is the weather in the UK?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600" b="1">
                <a:latin typeface="Times New Roman" panose="02020603050405020304" pitchFamily="18" charset="0"/>
                <a:sym typeface="Arial" panose="020B0604020202020204" pitchFamily="34" charset="0"/>
              </a:rPr>
              <a:t>   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It changes often. It is sunny one minute, 	but rainy the next.</a:t>
            </a:r>
            <a:endParaRPr lang="zh-CN" altLang="en-US" sz="3600" b="1">
              <a:solidFill>
                <a:srgbClr val="FF0000"/>
              </a:solidFill>
              <a:latin typeface="Times New Roman" panose="02020603050405020304" pitchFamily="18" charset="0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36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0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0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396875" y="1133475"/>
            <a:ext cx="8424863" cy="52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3230" indent="-44323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223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3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made up of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England, Scotland, Wales and Northern Ireland.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3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be made up of      </a:t>
            </a:r>
            <a:r>
              <a:rPr lang="zh-CN" altLang="en-US" sz="3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由</a:t>
            </a:r>
            <a:r>
              <a:rPr lang="en-US" altLang="zh-CN" sz="3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r>
              <a:rPr lang="zh-CN" altLang="en-US" sz="3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组成</a:t>
            </a:r>
            <a:r>
              <a:rPr lang="en-US" altLang="zh-CN" sz="3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en-US" sz="3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构成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 </a:t>
            </a:r>
            <a:r>
              <a:rPr lang="zh-CN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生活是由琐事构成的。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zh-CN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Life is ___________ little things.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3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zh-CN" altLang="en-US" sz="3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拓展</a:t>
            </a:r>
            <a:r>
              <a:rPr lang="en-US" sz="3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3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made of </a:t>
            </a:r>
            <a:r>
              <a:rPr lang="zh-CN" altLang="en-US" sz="3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由</a:t>
            </a:r>
            <a:r>
              <a:rPr lang="en-US" altLang="zh-CN" sz="3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r>
              <a:rPr lang="zh-CN" altLang="en-US" sz="3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制成</a:t>
            </a:r>
            <a:r>
              <a:rPr lang="en-US" sz="3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3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看得出原材料</a:t>
            </a:r>
            <a:r>
              <a:rPr lang="en-US" sz="3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3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made from </a:t>
            </a:r>
            <a:r>
              <a:rPr lang="zh-CN" altLang="en-US" sz="3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由</a:t>
            </a:r>
            <a:r>
              <a:rPr lang="en-US" altLang="zh-CN" sz="3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r>
              <a:rPr lang="zh-CN" altLang="en-US" sz="3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制成</a:t>
            </a:r>
            <a:r>
              <a:rPr lang="en-US" sz="3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3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看不出原材料</a:t>
            </a:r>
            <a:r>
              <a:rPr lang="en-US" sz="3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3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made in </a:t>
            </a:r>
            <a:r>
              <a:rPr lang="zh-CN" altLang="en-US" sz="3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在某地制造</a:t>
            </a: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2936875" y="3429000"/>
            <a:ext cx="235585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3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made up of </a:t>
            </a:r>
          </a:p>
        </p:txBody>
      </p:sp>
      <p:pic>
        <p:nvPicPr>
          <p:cNvPr id="91140" name="Picture 4" descr="language points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875" y="157163"/>
            <a:ext cx="4319588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1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1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1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1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1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1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1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11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ldLvl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539750" y="620713"/>
            <a:ext cx="8064500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3230" indent="-44323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223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2.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It has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been the home of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kings and queens for a long time.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   be the home of ... </a:t>
            </a:r>
            <a:r>
              <a:rPr lang="zh-CN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是</a:t>
            </a:r>
            <a:r>
              <a:rPr lang="en-US" altLang="zh-CN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/</a:t>
            </a:r>
            <a:r>
              <a:rPr lang="zh-CN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成为</a:t>
            </a:r>
            <a:r>
              <a:rPr lang="en-US" altLang="zh-CN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……</a:t>
            </a:r>
            <a:r>
              <a:rPr lang="zh-CN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的家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   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e.g. </a:t>
            </a: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自然保护区已经成为了很多罕见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          的鸟的家。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           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Nature reserves 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           _________________ of many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           rare birds.</a:t>
            </a: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922463" y="4606925"/>
            <a:ext cx="403225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have been the home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2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2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2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2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21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ldLvl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6088" y="2997200"/>
            <a:ext cx="8229600" cy="1541463"/>
          </a:xfrm>
        </p:spPr>
        <p:txBody>
          <a:bodyPr/>
          <a:lstStyle/>
          <a:p>
            <a:r>
              <a:rPr lang="en-US" altLang="zh-CN" sz="4400" b="1" dirty="0">
                <a:latin typeface="Times New Roman" panose="02020603050405020304" pitchFamily="18" charset="0"/>
              </a:rPr>
              <a:t>To use charts to organize ideas.</a:t>
            </a:r>
          </a:p>
          <a:p>
            <a:r>
              <a:rPr lang="en-US" altLang="zh-CN" sz="4400" b="1" dirty="0">
                <a:latin typeface="Times New Roman" panose="02020603050405020304" pitchFamily="18" charset="0"/>
              </a:rPr>
              <a:t>To know how to write an introduction.</a:t>
            </a:r>
          </a:p>
        </p:txBody>
      </p:sp>
      <p:sp>
        <p:nvSpPr>
          <p:cNvPr id="2" name="矩形 1"/>
          <p:cNvSpPr/>
          <p:nvPr/>
        </p:nvSpPr>
        <p:spPr>
          <a:xfrm>
            <a:off x="685800" y="1295400"/>
            <a:ext cx="388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kern="10" dirty="0" smtClean="0">
                <a:ln w="12700">
                  <a:solidFill>
                    <a:schemeClr val="tx1"/>
                  </a:solidFill>
                  <a:rou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Learning targets</a:t>
            </a:r>
            <a:endParaRPr lang="zh-CN" altLang="en-US" sz="3600" b="1" kern="10" dirty="0">
              <a:ln w="12700">
                <a:solidFill>
                  <a:schemeClr val="tx1"/>
                </a:solidFill>
                <a:round/>
              </a:ln>
              <a:solidFill>
                <a:srgbClr val="FF99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4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396875" y="260350"/>
            <a:ext cx="8280400" cy="602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3230" indent="-44323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19455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3.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The UK has always 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been famous for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its museums.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   </a:t>
            </a:r>
            <a:r>
              <a:rPr lang="en-US" altLang="zh-CN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be famous for</a:t>
            </a:r>
            <a:r>
              <a:rPr lang="zh-CN" altLang="en-US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意为“因为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……</a:t>
            </a:r>
            <a:r>
              <a:rPr lang="zh-CN" altLang="en-US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而出名”。当主语是人时，常表示以某种技能或特征而出名；当主语是地点名词时，常表示以某个名胜古迹或特产而出名。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e.g. </a:t>
            </a: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伦敦因大本钟而著名。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       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London is ___________ Big Ben.</a:t>
            </a:r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3448050" y="5516563"/>
            <a:ext cx="2419350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famous for </a:t>
            </a:r>
            <a:endParaRPr lang="zh-CN" altLang="en-US" sz="3600" b="1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3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3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3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ldLvl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609600" y="692150"/>
            <a:ext cx="8066088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[</a:t>
            </a:r>
            <a:r>
              <a:rPr lang="zh-CN" altLang="en-US" sz="36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拓展</a:t>
            </a:r>
            <a:r>
              <a:rPr lang="en-US" sz="36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]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be famous as </a:t>
            </a:r>
            <a:r>
              <a:rPr lang="zh-CN" altLang="en-US" sz="36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意为“作为</a:t>
            </a:r>
            <a:r>
              <a:rPr lang="en-US" sz="36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……</a:t>
            </a:r>
            <a:r>
              <a:rPr lang="zh-CN" altLang="en-US" sz="36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而出名”。当主语是人时，常表示以某个身份而出名；当主语是地点名词时，常表示作为某种东西的产地而出名。</a:t>
            </a:r>
            <a:r>
              <a:rPr lang="zh-CN" altLang="en-US" sz="3600" b="1" dirty="0">
                <a:latin typeface="Times New Roman" panose="02020603050405020304" pitchFamily="18" charset="0"/>
              </a:rPr>
              <a:t>如：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600" b="1" dirty="0">
                <a:latin typeface="Times New Roman" panose="02020603050405020304" pitchFamily="18" charset="0"/>
              </a:rPr>
              <a:t>His uncle </a:t>
            </a:r>
            <a:r>
              <a:rPr lang="en-US" sz="36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is famous as</a:t>
            </a:r>
            <a:r>
              <a:rPr lang="en-US" sz="3600" b="1" dirty="0">
                <a:latin typeface="Times New Roman" panose="02020603050405020304" pitchFamily="18" charset="0"/>
              </a:rPr>
              <a:t> an actor.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600" b="1" dirty="0">
                <a:latin typeface="Times New Roman" panose="02020603050405020304" pitchFamily="18" charset="0"/>
              </a:rPr>
              <a:t>This area </a:t>
            </a:r>
            <a:r>
              <a:rPr lang="en-US" sz="36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is famous as</a:t>
            </a:r>
            <a:r>
              <a:rPr lang="en-US" sz="3600" b="1" dirty="0">
                <a:latin typeface="Times New Roman" panose="02020603050405020304" pitchFamily="18" charset="0"/>
              </a:rPr>
              <a:t> a green tea producing place.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4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684213" y="1338263"/>
            <a:ext cx="7954962" cy="272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120000"/>
              </a:lnSpc>
              <a:buFont typeface="Arial" panose="020B0604020202020204" pitchFamily="34" charset="0"/>
              <a:buNone/>
              <a:tabLst>
                <a:tab pos="450850" algn="l"/>
              </a:tabLst>
            </a:pPr>
            <a:r>
              <a:rPr lang="en-US" sz="3600" b="1">
                <a:solidFill>
                  <a:srgbClr val="0066FF"/>
                </a:solidFill>
                <a:latin typeface="Times New Roman" panose="02020603050405020304" pitchFamily="18" charset="0"/>
              </a:rPr>
              <a:t>【</a:t>
            </a:r>
            <a:r>
              <a:rPr lang="zh-CN" altLang="en-US" sz="3600" b="1">
                <a:solidFill>
                  <a:srgbClr val="0066FF"/>
                </a:solidFill>
                <a:latin typeface="Times New Roman" panose="02020603050405020304" pitchFamily="18" charset="0"/>
              </a:rPr>
              <a:t>运用</a:t>
            </a:r>
            <a:r>
              <a:rPr lang="en-US" sz="3600" b="1">
                <a:solidFill>
                  <a:srgbClr val="0066FF"/>
                </a:solidFill>
                <a:latin typeface="Times New Roman" panose="02020603050405020304" pitchFamily="18" charset="0"/>
              </a:rPr>
              <a:t>】</a:t>
            </a:r>
            <a:r>
              <a:rPr lang="zh-CN" altLang="en-US" sz="3600" b="1">
                <a:solidFill>
                  <a:srgbClr val="0066FF"/>
                </a:solidFill>
                <a:latin typeface="Times New Roman" panose="02020603050405020304" pitchFamily="18" charset="0"/>
              </a:rPr>
              <a:t>根据句意选用</a:t>
            </a:r>
            <a:r>
              <a:rPr lang="en-US" sz="3600" b="1">
                <a:solidFill>
                  <a:srgbClr val="0066FF"/>
                </a:solidFill>
                <a:latin typeface="Times New Roman" panose="02020603050405020304" pitchFamily="18" charset="0"/>
              </a:rPr>
              <a:t>for</a:t>
            </a:r>
            <a:r>
              <a:rPr lang="zh-CN" altLang="en-US" sz="3600" b="1">
                <a:solidFill>
                  <a:srgbClr val="0066FF"/>
                </a:solidFill>
                <a:latin typeface="Times New Roman" panose="02020603050405020304" pitchFamily="18" charset="0"/>
              </a:rPr>
              <a:t>或</a:t>
            </a:r>
            <a:r>
              <a:rPr lang="en-US" sz="3600" b="1">
                <a:solidFill>
                  <a:srgbClr val="0066FF"/>
                </a:solidFill>
                <a:latin typeface="Times New Roman" panose="02020603050405020304" pitchFamily="18" charset="0"/>
              </a:rPr>
              <a:t>as</a:t>
            </a:r>
            <a:r>
              <a:rPr lang="zh-CN" altLang="en-US" sz="3600" b="1">
                <a:solidFill>
                  <a:srgbClr val="0066FF"/>
                </a:solidFill>
                <a:latin typeface="Times New Roman" panose="02020603050405020304" pitchFamily="18" charset="0"/>
              </a:rPr>
              <a:t>填空。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None/>
              <a:tabLst>
                <a:tab pos="450850" algn="l"/>
              </a:tabLst>
            </a:pPr>
            <a:r>
              <a:rPr lang="en-US" sz="3600" b="1">
                <a:latin typeface="Times New Roman" panose="02020603050405020304" pitchFamily="18" charset="0"/>
              </a:rPr>
              <a:t>1) George is famous ________ a writer.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None/>
              <a:tabLst>
                <a:tab pos="450850" algn="l"/>
              </a:tabLst>
            </a:pPr>
            <a:r>
              <a:rPr lang="en-US" sz="3600" b="1">
                <a:latin typeface="Times New Roman" panose="02020603050405020304" pitchFamily="18" charset="0"/>
              </a:rPr>
              <a:t>2) France is famous ________ its wine 	and food.</a:t>
            </a:r>
          </a:p>
        </p:txBody>
      </p:sp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5006975" y="2781300"/>
            <a:ext cx="768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for</a:t>
            </a:r>
          </a:p>
        </p:txBody>
      </p:sp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5038725" y="2066925"/>
            <a:ext cx="590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as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autoUpdateAnimBg="0"/>
      <p:bldP spid="95236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2"/>
          <p:cNvSpPr txBox="1">
            <a:spLocks noChangeArrowheads="1"/>
          </p:cNvSpPr>
          <p:nvPr/>
        </p:nvSpPr>
        <p:spPr bwMode="auto">
          <a:xfrm>
            <a:off x="323850" y="312738"/>
            <a:ext cx="8353425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3230" indent="-44323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19455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3400" b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4. </a:t>
            </a:r>
            <a:r>
              <a:rPr lang="en-US" sz="3400" b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The best time</a:t>
            </a:r>
            <a:r>
              <a:rPr lang="en-US" sz="3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to visit the UK</a:t>
            </a:r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is from May to September because its winter is wet and cold.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3400" b="1">
                <a:solidFill>
                  <a:srgbClr val="FF0066"/>
                </a:solidFill>
                <a:latin typeface="Times New Roman" panose="02020603050405020304" pitchFamily="18" charset="0"/>
              </a:rPr>
              <a:t>    </a:t>
            </a:r>
            <a:r>
              <a:rPr lang="zh-CN" altLang="en-US" sz="3400" b="1">
                <a:solidFill>
                  <a:srgbClr val="FF0066"/>
                </a:solidFill>
                <a:latin typeface="Times New Roman" panose="02020603050405020304" pitchFamily="18" charset="0"/>
              </a:rPr>
              <a:t>句中的</a:t>
            </a:r>
            <a:r>
              <a:rPr lang="en-US" sz="3400" b="1">
                <a:solidFill>
                  <a:srgbClr val="FF0066"/>
                </a:solidFill>
                <a:latin typeface="Times New Roman" panose="02020603050405020304" pitchFamily="18" charset="0"/>
              </a:rPr>
              <a:t>to visit the UK</a:t>
            </a:r>
            <a:r>
              <a:rPr lang="zh-CN" altLang="en-US" sz="3400" b="1">
                <a:solidFill>
                  <a:srgbClr val="FF0066"/>
                </a:solidFill>
                <a:latin typeface="Times New Roman" panose="02020603050405020304" pitchFamily="18" charset="0"/>
              </a:rPr>
              <a:t>是动词不定式短语作后置定语。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3400" b="1">
                <a:latin typeface="Times New Roman" panose="02020603050405020304" pitchFamily="18" charset="0"/>
              </a:rPr>
              <a:t>e.g. The best time </a:t>
            </a:r>
            <a:r>
              <a:rPr lang="en-US" sz="3400" b="1">
                <a:solidFill>
                  <a:srgbClr val="FF0066"/>
                </a:solidFill>
                <a:latin typeface="Times New Roman" panose="02020603050405020304" pitchFamily="18" charset="0"/>
              </a:rPr>
              <a:t>to travel</a:t>
            </a:r>
            <a:r>
              <a:rPr lang="en-US" sz="3400" b="1">
                <a:latin typeface="Times New Roman" panose="02020603050405020304" pitchFamily="18" charset="0"/>
              </a:rPr>
              <a:t> in the city is in 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3400" b="1">
                <a:latin typeface="Times New Roman" panose="02020603050405020304" pitchFamily="18" charset="0"/>
              </a:rPr>
              <a:t>       May. 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3400" b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the best time to do sth. </a:t>
            </a:r>
            <a:r>
              <a:rPr lang="zh-CN" altLang="en-US" sz="3400" b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做</a:t>
            </a:r>
            <a:r>
              <a:rPr lang="en-US" sz="3400" b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......</a:t>
            </a:r>
            <a:r>
              <a:rPr lang="zh-CN" altLang="en-US" sz="3400" b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最好的时间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3400" b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e.g. </a:t>
            </a:r>
            <a:r>
              <a:rPr lang="zh-CN" altLang="en-US" sz="3400" b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春天是放风筝最好的时间。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3400" b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       </a:t>
            </a:r>
            <a:r>
              <a:rPr lang="en-US" altLang="zh-CN" sz="3400" b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Spring is the _____________ kites.</a:t>
            </a:r>
            <a:endParaRPr lang="zh-CN" altLang="en-US" sz="3400" b="1"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3708400" y="5445125"/>
            <a:ext cx="2911475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3400" b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best time to fly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6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6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6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96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62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62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ldLvl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8280400" cy="567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3230" indent="-44323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223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400" b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5. </a:t>
            </a:r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It is sunny one minute, but rainy the next, so </a:t>
            </a:r>
            <a:r>
              <a:rPr lang="en-US" sz="3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prepare for</a:t>
            </a:r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it before you go there.</a:t>
            </a:r>
          </a:p>
          <a:p>
            <a:pPr eaLnBrk="0" hangingPunc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400" b="1">
                <a:solidFill>
                  <a:srgbClr val="FF0066"/>
                </a:solidFill>
                <a:latin typeface="Times New Roman" panose="02020603050405020304" pitchFamily="18" charset="0"/>
              </a:rPr>
              <a:t>    prepare </a:t>
            </a:r>
            <a:r>
              <a:rPr lang="zh-CN" altLang="en-US" sz="3400" b="1">
                <a:solidFill>
                  <a:srgbClr val="FF0066"/>
                </a:solidFill>
                <a:latin typeface="Times New Roman" panose="02020603050405020304" pitchFamily="18" charset="0"/>
              </a:rPr>
              <a:t>用作动词，意为“准备”，后面常跟名词、代词、不定式作宾语。</a:t>
            </a:r>
            <a:r>
              <a:rPr lang="en-US" sz="3400" b="1">
                <a:solidFill>
                  <a:srgbClr val="FF0066"/>
                </a:solidFill>
                <a:latin typeface="Times New Roman" panose="02020603050405020304" pitchFamily="18" charset="0"/>
              </a:rPr>
              <a:t>prepare</a:t>
            </a:r>
            <a:r>
              <a:rPr lang="zh-CN" altLang="en-US" sz="3400" b="1">
                <a:solidFill>
                  <a:srgbClr val="FF0066"/>
                </a:solidFill>
                <a:latin typeface="Times New Roman" panose="02020603050405020304" pitchFamily="18" charset="0"/>
              </a:rPr>
              <a:t>还常与</a:t>
            </a:r>
            <a:r>
              <a:rPr lang="en-US" sz="3400" b="1">
                <a:solidFill>
                  <a:srgbClr val="FF0066"/>
                </a:solidFill>
                <a:latin typeface="Times New Roman" panose="02020603050405020304" pitchFamily="18" charset="0"/>
              </a:rPr>
              <a:t>for</a:t>
            </a:r>
            <a:r>
              <a:rPr lang="zh-CN" altLang="en-US" sz="3400" b="1">
                <a:solidFill>
                  <a:srgbClr val="FF0066"/>
                </a:solidFill>
                <a:latin typeface="Times New Roman" panose="02020603050405020304" pitchFamily="18" charset="0"/>
              </a:rPr>
              <a:t>搭配构成短语</a:t>
            </a:r>
            <a:r>
              <a:rPr lang="en-US" sz="3400" b="1">
                <a:solidFill>
                  <a:srgbClr val="FF0066"/>
                </a:solidFill>
                <a:latin typeface="Times New Roman" panose="02020603050405020304" pitchFamily="18" charset="0"/>
              </a:rPr>
              <a:t>prepare for, </a:t>
            </a:r>
            <a:r>
              <a:rPr lang="zh-CN" altLang="en-US" sz="3400" b="1">
                <a:solidFill>
                  <a:srgbClr val="FF0066"/>
                </a:solidFill>
                <a:latin typeface="Times New Roman" panose="02020603050405020304" pitchFamily="18" charset="0"/>
              </a:rPr>
              <a:t>表示“为</a:t>
            </a:r>
            <a:r>
              <a:rPr lang="en-US" sz="3400" b="1">
                <a:solidFill>
                  <a:srgbClr val="FF0066"/>
                </a:solidFill>
                <a:latin typeface="Times New Roman" panose="02020603050405020304" pitchFamily="18" charset="0"/>
              </a:rPr>
              <a:t>……</a:t>
            </a:r>
            <a:r>
              <a:rPr lang="zh-CN" altLang="en-US" sz="3400" b="1">
                <a:solidFill>
                  <a:srgbClr val="FF0066"/>
                </a:solidFill>
                <a:latin typeface="Times New Roman" panose="02020603050405020304" pitchFamily="18" charset="0"/>
              </a:rPr>
              <a:t>作准备”。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3400" b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   </a:t>
            </a:r>
            <a:r>
              <a:rPr lang="en-US" altLang="zh-CN" sz="3400" b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e.g. </a:t>
            </a:r>
            <a:r>
              <a:rPr lang="zh-CN" altLang="en-US" sz="3400" b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期末考试要到了</a:t>
            </a:r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, </a:t>
            </a:r>
            <a:r>
              <a:rPr lang="zh-CN" altLang="en-US" sz="3400" b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你最好做好准备。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3400" b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          </a:t>
            </a:r>
            <a:r>
              <a:rPr lang="en-US" altLang="zh-CN" sz="3400" b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The final exam is coming. You</a:t>
            </a:r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’d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          better _____________it.</a:t>
            </a:r>
            <a:endParaRPr lang="zh-CN" altLang="en-US" sz="3400" b="1"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2911475" y="5815013"/>
            <a:ext cx="230822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3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prepare for</a:t>
            </a:r>
            <a:endParaRPr lang="zh-CN" altLang="en-US" sz="3400" b="1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7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7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7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7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7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7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7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7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ldLvl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2"/>
          <p:cNvSpPr txBox="1">
            <a:spLocks noChangeArrowheads="1"/>
          </p:cNvSpPr>
          <p:nvPr/>
        </p:nvSpPr>
        <p:spPr bwMode="auto">
          <a:xfrm>
            <a:off x="323850" y="1306513"/>
            <a:ext cx="8569325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l"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400" b="1" dirty="0">
                <a:solidFill>
                  <a:srgbClr val="0000FF"/>
                </a:solidFill>
                <a:cs typeface="Times New Roman" panose="02020603050405020304" pitchFamily="18" charset="0"/>
                <a:sym typeface="Arial" panose="020B0604020202020204" pitchFamily="34" charset="0"/>
              </a:rPr>
              <a:t>Translation.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400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1. </a:t>
            </a:r>
            <a:r>
              <a:rPr lang="zh-CN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我们班有</a:t>
            </a:r>
            <a:r>
              <a:rPr lang="en-US" altLang="zh-CN" sz="3400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15</a:t>
            </a:r>
            <a:r>
              <a:rPr lang="zh-CN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个男生和</a:t>
            </a:r>
            <a:r>
              <a:rPr lang="en-US" altLang="zh-CN" sz="3400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12</a:t>
            </a:r>
            <a:r>
              <a:rPr lang="zh-CN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个女生。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	</a:t>
            </a:r>
            <a:r>
              <a:rPr lang="en-US" altLang="zh-CN" sz="3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Our class is made up of 15 boys and 12 	girls.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400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2. </a:t>
            </a:r>
            <a:r>
              <a:rPr lang="zh-CN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白金汉宫已经成为国王和女王的家很久	了。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	</a:t>
            </a:r>
            <a:r>
              <a:rPr lang="en-US" altLang="zh-CN" sz="3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Buckingham Palace has been the home 	of kings and queens for a long time.</a:t>
            </a:r>
          </a:p>
        </p:txBody>
      </p:sp>
      <p:sp>
        <p:nvSpPr>
          <p:cNvPr id="98307" name="WordArt 3"/>
          <p:cNvSpPr>
            <a:spLocks noChangeArrowheads="1" noChangeShapeType="1"/>
          </p:cNvSpPr>
          <p:nvPr/>
        </p:nvSpPr>
        <p:spPr bwMode="auto">
          <a:xfrm>
            <a:off x="2771775" y="333375"/>
            <a:ext cx="3529013" cy="78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 dirty="0">
                <a:ln w="12700">
                  <a:solidFill>
                    <a:srgbClr val="FFCC00"/>
                  </a:solidFill>
                  <a:round/>
                </a:ln>
                <a:solidFill>
                  <a:srgbClr val="CC66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Exercises</a:t>
            </a:r>
            <a:endParaRPr lang="zh-CN" altLang="en-US" sz="3600" b="1" kern="10" dirty="0">
              <a:ln w="12700">
                <a:solidFill>
                  <a:srgbClr val="FFCC00"/>
                </a:solidFill>
                <a:round/>
              </a:ln>
              <a:solidFill>
                <a:srgbClr val="CC66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8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98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98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8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83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2"/>
          <p:cNvSpPr txBox="1">
            <a:spLocks noChangeArrowheads="1"/>
          </p:cNvSpPr>
          <p:nvPr/>
        </p:nvSpPr>
        <p:spPr bwMode="auto">
          <a:xfrm>
            <a:off x="322263" y="2205038"/>
            <a:ext cx="8642350" cy="408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l"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3400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4. </a:t>
            </a:r>
            <a:r>
              <a:rPr lang="zh-CN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这一分钟是晴朗的，下一分钟就会有雨。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3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	</a:t>
            </a:r>
            <a:r>
              <a:rPr lang="en-US" altLang="zh-CN" sz="3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It is sunny one minute, but rainy the next.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3400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5. </a:t>
            </a:r>
            <a:r>
              <a:rPr lang="zh-CN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春天和秋天是旅游的最好时间，因为既不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   太热也不太冷。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	</a:t>
            </a:r>
            <a:r>
              <a:rPr lang="en-US" altLang="zh-CN" sz="3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The best time to go travelling is spring 	and autumn</a:t>
            </a:r>
            <a:r>
              <a:rPr lang="en-US" sz="3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, because it is not too hot or 	too cold.</a:t>
            </a:r>
            <a:endParaRPr lang="zh-CN" altLang="en-US" sz="34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322263" y="333375"/>
            <a:ext cx="8424862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l"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3400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3. </a:t>
            </a:r>
            <a:r>
              <a:rPr lang="zh-CN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英国还有很多自然美景的地方。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3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	</a:t>
            </a:r>
            <a:r>
              <a:rPr lang="en-US" altLang="zh-CN" sz="3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The UK also has many places of natural 	beauty.</a:t>
            </a:r>
            <a:endParaRPr lang="zh-CN" altLang="en-US" sz="3400" dirty="0">
              <a:solidFill>
                <a:srgbClr val="0099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9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93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2"/>
          <p:cNvSpPr txBox="1">
            <a:spLocks noChangeArrowheads="1"/>
          </p:cNvSpPr>
          <p:nvPr/>
        </p:nvSpPr>
        <p:spPr bwMode="auto">
          <a:xfrm>
            <a:off x="395288" y="2882900"/>
            <a:ext cx="1581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Para. 1</a:t>
            </a:r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2308225" y="2882900"/>
            <a:ext cx="5886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600" b="1">
                <a:latin typeface="Times New Roman" panose="02020603050405020304" pitchFamily="18" charset="0"/>
                <a:sym typeface="Arial" panose="020B0604020202020204" pitchFamily="34" charset="0"/>
              </a:rPr>
              <a:t>Introduce the country simply</a:t>
            </a:r>
            <a:endParaRPr lang="zh-CN" altLang="en-US" sz="3600" b="1">
              <a:latin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395288" y="4044950"/>
            <a:ext cx="1593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Para.</a:t>
            </a:r>
            <a:r>
              <a:rPr lang="en-US" altLang="zh-CN" sz="3600">
                <a:solidFill>
                  <a:srgbClr val="FF0000"/>
                </a:solidFill>
              </a:rPr>
              <a:t>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2</a:t>
            </a:r>
            <a:endParaRPr lang="zh-CN" altLang="en-US" sz="3600" b="1">
              <a:solidFill>
                <a:srgbClr val="FF0000"/>
              </a:solidFill>
              <a:latin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2308225" y="3757613"/>
            <a:ext cx="6121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600" b="1">
                <a:latin typeface="Times New Roman" panose="02020603050405020304" pitchFamily="18" charset="0"/>
                <a:sym typeface="Arial" panose="020B0604020202020204" pitchFamily="34" charset="0"/>
              </a:rPr>
              <a:t>Introduce the views of the country</a:t>
            </a:r>
            <a:endParaRPr lang="zh-CN" altLang="en-US" sz="3600" b="1">
              <a:latin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395288" y="5270500"/>
            <a:ext cx="1581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Para. 3</a:t>
            </a:r>
            <a:endParaRPr lang="zh-CN" altLang="en-US" sz="3600" b="1">
              <a:solidFill>
                <a:srgbClr val="FF0000"/>
              </a:solidFill>
              <a:latin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00359" name="Text Box 7"/>
          <p:cNvSpPr txBox="1">
            <a:spLocks noChangeArrowheads="1"/>
          </p:cNvSpPr>
          <p:nvPr/>
        </p:nvSpPr>
        <p:spPr bwMode="auto">
          <a:xfrm>
            <a:off x="2308225" y="5213350"/>
            <a:ext cx="6121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600" b="1">
                <a:latin typeface="Times New Roman" panose="02020603050405020304" pitchFamily="18" charset="0"/>
                <a:sym typeface="Arial" panose="020B0604020202020204" pitchFamily="34" charset="0"/>
              </a:rPr>
              <a:t>Introduce the climate of the country</a:t>
            </a:r>
            <a:endParaRPr lang="zh-CN" altLang="en-US" sz="3600" b="1">
              <a:latin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00360" name="WordArt 8"/>
          <p:cNvSpPr>
            <a:spLocks noChangeArrowheads="1" noChangeShapeType="1"/>
          </p:cNvSpPr>
          <p:nvPr/>
        </p:nvSpPr>
        <p:spPr bwMode="auto">
          <a:xfrm>
            <a:off x="2700338" y="117475"/>
            <a:ext cx="3529012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 dirty="0">
                <a:ln w="12700">
                  <a:solidFill>
                    <a:schemeClr val="tx1"/>
                  </a:solidFill>
                  <a:rou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Writing</a:t>
            </a:r>
            <a:endParaRPr lang="zh-CN" altLang="en-US" sz="3600" b="1" kern="10" dirty="0">
              <a:ln w="12700">
                <a:solidFill>
                  <a:schemeClr val="tx1"/>
                </a:solidFill>
                <a:round/>
              </a:ln>
              <a:solidFill>
                <a:schemeClr val="bg1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100361" name="Rectangle 9"/>
          <p:cNvSpPr>
            <a:spLocks noChangeArrowheads="1"/>
          </p:cNvSpPr>
          <p:nvPr/>
        </p:nvSpPr>
        <p:spPr bwMode="auto">
          <a:xfrm>
            <a:off x="538163" y="1227138"/>
            <a:ext cx="7129462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 eaLnBrk="0" hangingPunc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FF9933"/>
                </a:solidFill>
              </a:rPr>
              <a:t>Find out the main idea of each paragraph.</a:t>
            </a: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 autoUpdateAnimBg="0"/>
      <p:bldP spid="100355" grpId="0" bldLvl="0" autoUpdateAnimBg="0"/>
      <p:bldP spid="100356" grpId="0" autoUpdateAnimBg="0"/>
      <p:bldP spid="100357" grpId="0" bldLvl="0" autoUpdateAnimBg="0"/>
      <p:bldP spid="100358" grpId="0" autoUpdateAnimBg="0"/>
      <p:bldP spid="100359" grpId="0" bldLvl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900113" y="1974850"/>
            <a:ext cx="7775575" cy="366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600" b="1" dirty="0"/>
              <a:t>Pick a country that interests you and make a chart to organize your ideas. Then write an introduction. </a:t>
            </a:r>
            <a:r>
              <a:rPr lang="en-US" sz="3600" b="1" dirty="0"/>
              <a:t>You can add some pictures to make it more interesting.</a:t>
            </a:r>
            <a:endParaRPr lang="zh-CN" altLang="en-US" sz="3600" b="1" dirty="0"/>
          </a:p>
        </p:txBody>
      </p:sp>
      <p:pic>
        <p:nvPicPr>
          <p:cNvPr id="101379" name="Picture 3" descr="writing tasjk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333375"/>
            <a:ext cx="4608512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r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2"/>
          <p:cNvSpPr txBox="1">
            <a:spLocks noChangeArrowheads="1"/>
          </p:cNvSpPr>
          <p:nvPr/>
        </p:nvSpPr>
        <p:spPr bwMode="auto">
          <a:xfrm>
            <a:off x="250825" y="2192338"/>
            <a:ext cx="8713788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It is a/an ... country.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..., the capital, is big and modern / beautiful.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It has always been famous for ...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There are/is ... </a:t>
            </a:r>
            <a:r>
              <a:rPr lang="en-US" sz="3600" b="1" dirty="0">
                <a:latin typeface="Times New Roman" panose="02020603050405020304" pitchFamily="18" charset="0"/>
              </a:rPr>
              <a:t>on / in ...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The best time to visit ... </a:t>
            </a:r>
            <a:r>
              <a:rPr lang="en-US" sz="3600" b="1" dirty="0">
                <a:latin typeface="Times New Roman" panose="02020603050405020304" pitchFamily="18" charset="0"/>
              </a:rPr>
              <a:t>is ...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The weather often / seldom changes ...</a:t>
            </a:r>
            <a:endParaRPr lang="zh-CN" altLang="en-US" sz="3600" b="1" dirty="0">
              <a:latin typeface="Times New Roman" panose="02020603050405020304" pitchFamily="18" charset="0"/>
            </a:endParaRPr>
          </a:p>
        </p:txBody>
      </p:sp>
      <p:sp>
        <p:nvSpPr>
          <p:cNvPr id="102403" name="WordArt 3"/>
          <p:cNvSpPr>
            <a:spLocks noChangeArrowheads="1" noChangeShapeType="1"/>
          </p:cNvSpPr>
          <p:nvPr/>
        </p:nvSpPr>
        <p:spPr bwMode="auto">
          <a:xfrm>
            <a:off x="468313" y="1268413"/>
            <a:ext cx="6696075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 dirty="0">
                <a:ln w="12700">
                  <a:solidFill>
                    <a:schemeClr val="tx1"/>
                  </a:solidFill>
                  <a:round/>
                </a:ln>
                <a:solidFill>
                  <a:srgbClr val="CC99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Useful expressions</a:t>
            </a:r>
            <a:endParaRPr lang="zh-CN" altLang="en-US" sz="3600" b="1" kern="10" dirty="0">
              <a:ln w="12700">
                <a:solidFill>
                  <a:schemeClr val="tx1"/>
                </a:solidFill>
                <a:round/>
              </a:ln>
              <a:solidFill>
                <a:srgbClr val="CC99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 spd="slow">
    <p:pull dir="r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WordArt 2"/>
          <p:cNvSpPr>
            <a:spLocks noChangeArrowheads="1" noChangeShapeType="1"/>
          </p:cNvSpPr>
          <p:nvPr/>
        </p:nvSpPr>
        <p:spPr bwMode="auto">
          <a:xfrm>
            <a:off x="611188" y="549275"/>
            <a:ext cx="7632700" cy="1155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 dirty="0">
                <a:ln w="19050">
                  <a:solidFill>
                    <a:schemeClr val="tx1"/>
                  </a:solidFill>
                  <a:round/>
                </a:ln>
                <a:solidFill>
                  <a:srgbClr val="CC99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Introducing a country</a:t>
            </a:r>
            <a:endParaRPr lang="zh-CN" altLang="en-US" sz="3600" b="1" kern="10" dirty="0">
              <a:ln w="19050">
                <a:solidFill>
                  <a:schemeClr val="tx1"/>
                </a:solidFill>
                <a:round/>
              </a:ln>
              <a:solidFill>
                <a:srgbClr val="CC99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900113" y="2133600"/>
            <a:ext cx="7343775" cy="294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600" b="1" dirty="0"/>
              <a:t>Amy wants to introduce the UK to her friends. She collected some information on the Internet and made a chart.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图片1;hu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7" name="WordArt 3"/>
          <p:cNvSpPr>
            <a:spLocks noChangeArrowheads="1" noChangeShapeType="1"/>
          </p:cNvSpPr>
          <p:nvPr/>
        </p:nvSpPr>
        <p:spPr bwMode="auto">
          <a:xfrm>
            <a:off x="179388" y="908050"/>
            <a:ext cx="5184775" cy="3024188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1023"/>
                <a:gd name="adj2" fmla="val 0"/>
              </a:avLst>
            </a:prstTxWarp>
          </a:bodyPr>
          <a:lstStyle/>
          <a:p>
            <a:r>
              <a:rPr lang="en-US" altLang="zh-CN" sz="3600" b="1">
                <a:ln w="9525">
                  <a:solidFill>
                    <a:srgbClr val="99CC00"/>
                  </a:solidFill>
                  <a:round/>
                </a:ln>
                <a:solidFill>
                  <a:srgbClr val="FF9900"/>
                </a:solidFill>
                <a:effectLst>
                  <a:outerShdw dist="53882" dir="2700000" algn="ctr" rotWithShape="0">
                    <a:srgbClr val="9999FF">
                      <a:alpha val="78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Show us your</a:t>
            </a:r>
          </a:p>
          <a:p>
            <a:r>
              <a:rPr lang="en-US" altLang="zh-CN" sz="3600" b="1">
                <a:ln w="9525">
                  <a:solidFill>
                    <a:srgbClr val="99CC00"/>
                  </a:solidFill>
                  <a:round/>
                </a:ln>
                <a:solidFill>
                  <a:srgbClr val="FF9900"/>
                </a:solidFill>
                <a:effectLst>
                  <a:outerShdw dist="53882" dir="2700000" algn="ctr" rotWithShape="0">
                    <a:srgbClr val="9999FF">
                      <a:alpha val="78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introduction!</a:t>
            </a:r>
            <a:endParaRPr lang="zh-CN" altLang="en-US" sz="3600" b="1">
              <a:ln w="9525">
                <a:solidFill>
                  <a:srgbClr val="99CC00"/>
                </a:solidFill>
                <a:round/>
              </a:ln>
              <a:solidFill>
                <a:srgbClr val="FF9900"/>
              </a:solidFill>
              <a:effectLst>
                <a:outerShdw dist="53882" dir="2700000" algn="ctr" rotWithShape="0">
                  <a:srgbClr val="9999FF">
                    <a:alpha val="78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 spd="slow">
    <p:pull dir="r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971550" y="2708275"/>
            <a:ext cx="7345363" cy="206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600" b="1" dirty="0"/>
              <a:t>1. Finish the exercises in the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600" b="1" dirty="0"/>
              <a:t>    workbook.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600" b="1" dirty="0"/>
              <a:t>2. Revise the whole unit.</a:t>
            </a:r>
            <a:endParaRPr lang="zh-CN" altLang="en-US" sz="3600" b="1" dirty="0"/>
          </a:p>
        </p:txBody>
      </p:sp>
      <p:pic>
        <p:nvPicPr>
          <p:cNvPr id="104451" name="Picture 3" descr="homework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96975"/>
            <a:ext cx="5592763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3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106363" y="2636838"/>
            <a:ext cx="827087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 The 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UK</a:t>
            </a:r>
            <a:endParaRPr lang="en-US" altLang="zh-CN" sz="3200" b="1">
              <a:latin typeface="Times New Roman" panose="02020603050405020304" pitchFamily="18" charset="0"/>
            </a:endParaRPr>
          </a:p>
        </p:txBody>
      </p:sp>
      <p:grpSp>
        <p:nvGrpSpPr>
          <p:cNvPr id="76803" name="Group 3"/>
          <p:cNvGrpSpPr/>
          <p:nvPr/>
        </p:nvGrpSpPr>
        <p:grpSpPr bwMode="auto">
          <a:xfrm>
            <a:off x="1116013" y="115888"/>
            <a:ext cx="7920037" cy="2160587"/>
            <a:chOff x="0" y="0"/>
            <a:chExt cx="4989" cy="1361"/>
          </a:xfrm>
        </p:grpSpPr>
        <p:sp>
          <p:nvSpPr>
            <p:cNvPr id="76804" name="Rectangle 4"/>
            <p:cNvSpPr>
              <a:spLocks noChangeArrowheads="1"/>
            </p:cNvSpPr>
            <p:nvPr/>
          </p:nvSpPr>
          <p:spPr bwMode="auto">
            <a:xfrm>
              <a:off x="0" y="91"/>
              <a:ext cx="816" cy="953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110000"/>
                </a:lnSpc>
                <a:buFont typeface="Arial" panose="020B0604020202020204" pitchFamily="34" charset="0"/>
                <a:buNone/>
              </a:pPr>
              <a:r>
                <a:rPr lang="en-US" sz="2800" b="1">
                  <a:latin typeface="Times New Roman" panose="02020603050405020304" pitchFamily="18" charset="0"/>
                </a:rPr>
                <a:t>About </a:t>
              </a:r>
            </a:p>
            <a:p>
              <a:pPr>
                <a:lnSpc>
                  <a:spcPct val="110000"/>
                </a:lnSpc>
                <a:buFont typeface="Arial" panose="020B0604020202020204" pitchFamily="34" charset="0"/>
                <a:buNone/>
              </a:pPr>
              <a:r>
                <a:rPr lang="en-US" sz="2800" b="1">
                  <a:latin typeface="Times New Roman" panose="02020603050405020304" pitchFamily="18" charset="0"/>
                </a:rPr>
                <a:t>the </a:t>
              </a:r>
            </a:p>
            <a:p>
              <a:pPr>
                <a:lnSpc>
                  <a:spcPct val="110000"/>
                </a:lnSpc>
                <a:buFont typeface="Arial" panose="020B0604020202020204" pitchFamily="34" charset="0"/>
                <a:buNone/>
              </a:pPr>
              <a:r>
                <a:rPr lang="en-US" sz="2800" b="1">
                  <a:latin typeface="Times New Roman" panose="02020603050405020304" pitchFamily="18" charset="0"/>
                </a:rPr>
                <a:t>country</a:t>
              </a:r>
            </a:p>
          </p:txBody>
        </p:sp>
        <p:sp>
          <p:nvSpPr>
            <p:cNvPr id="76805" name="Rectangle 5"/>
            <p:cNvSpPr>
              <a:spLocks noChangeArrowheads="1"/>
            </p:cNvSpPr>
            <p:nvPr/>
          </p:nvSpPr>
          <p:spPr bwMode="auto">
            <a:xfrm>
              <a:off x="997" y="1"/>
              <a:ext cx="1905" cy="36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110000"/>
                </a:lnSpc>
                <a:buFont typeface="Arial" panose="020B0604020202020204" pitchFamily="34" charset="0"/>
                <a:buNone/>
              </a:pPr>
              <a:r>
                <a:rPr lang="en-US" sz="2800" b="1">
                  <a:latin typeface="Times New Roman" panose="02020603050405020304" pitchFamily="18" charset="0"/>
                </a:rPr>
                <a:t>An island country</a:t>
              </a:r>
            </a:p>
          </p:txBody>
        </p:sp>
        <p:sp>
          <p:nvSpPr>
            <p:cNvPr id="76806" name="Rectangle 6"/>
            <p:cNvSpPr>
              <a:spLocks noChangeArrowheads="1"/>
            </p:cNvSpPr>
            <p:nvPr/>
          </p:nvSpPr>
          <p:spPr bwMode="auto">
            <a:xfrm>
              <a:off x="2994" y="0"/>
              <a:ext cx="1995" cy="363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110000"/>
                </a:lnSpc>
                <a:buFont typeface="Arial" panose="020B0604020202020204" pitchFamily="34" charset="0"/>
                <a:buNone/>
              </a:pPr>
              <a:r>
                <a:rPr lang="en-US" sz="2800" b="1">
                  <a:latin typeface="Times New Roman" panose="02020603050405020304" pitchFamily="18" charset="0"/>
                </a:rPr>
                <a:t>England, Wales ...</a:t>
              </a:r>
            </a:p>
          </p:txBody>
        </p:sp>
        <p:sp>
          <p:nvSpPr>
            <p:cNvPr id="76807" name="Rectangle 7"/>
            <p:cNvSpPr>
              <a:spLocks noChangeArrowheads="1"/>
            </p:cNvSpPr>
            <p:nvPr/>
          </p:nvSpPr>
          <p:spPr bwMode="auto">
            <a:xfrm>
              <a:off x="997" y="409"/>
              <a:ext cx="1905" cy="363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110000"/>
                </a:lnSpc>
                <a:buFont typeface="Arial" panose="020B0604020202020204" pitchFamily="34" charset="0"/>
                <a:buNone/>
              </a:pPr>
              <a:r>
                <a:rPr lang="en-US" sz="2800" b="1">
                  <a:latin typeface="Times New Roman" panose="02020603050405020304" pitchFamily="18" charset="0"/>
                </a:rPr>
                <a:t>London, the capital</a:t>
              </a:r>
            </a:p>
          </p:txBody>
        </p:sp>
        <p:sp>
          <p:nvSpPr>
            <p:cNvPr id="76808" name="Rectangle 8"/>
            <p:cNvSpPr>
              <a:spLocks noChangeArrowheads="1"/>
            </p:cNvSpPr>
            <p:nvPr/>
          </p:nvSpPr>
          <p:spPr bwMode="auto">
            <a:xfrm>
              <a:off x="2994" y="409"/>
              <a:ext cx="1995" cy="363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110000"/>
                </a:lnSpc>
                <a:buFont typeface="Arial" panose="020B0604020202020204" pitchFamily="34" charset="0"/>
                <a:buNone/>
              </a:pPr>
              <a:r>
                <a:rPr lang="en-US" sz="2800" b="1">
                  <a:latin typeface="Times New Roman" panose="02020603050405020304" pitchFamily="18" charset="0"/>
                </a:rPr>
                <a:t>Bid and modern</a:t>
              </a:r>
            </a:p>
          </p:txBody>
        </p:sp>
        <p:sp>
          <p:nvSpPr>
            <p:cNvPr id="76809" name="Rectangle 9"/>
            <p:cNvSpPr>
              <a:spLocks noChangeArrowheads="1"/>
            </p:cNvSpPr>
            <p:nvPr/>
          </p:nvSpPr>
          <p:spPr bwMode="auto">
            <a:xfrm>
              <a:off x="997" y="817"/>
              <a:ext cx="1905" cy="363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110000"/>
                </a:lnSpc>
                <a:buFont typeface="Arial" panose="020B0604020202020204" pitchFamily="34" charset="0"/>
                <a:buNone/>
              </a:pPr>
              <a:r>
                <a:rPr lang="en-US" sz="2800" b="1">
                  <a:latin typeface="Times New Roman" panose="02020603050405020304" pitchFamily="18" charset="0"/>
                </a:rPr>
                <a:t>Long history</a:t>
              </a:r>
            </a:p>
          </p:txBody>
        </p:sp>
        <p:sp>
          <p:nvSpPr>
            <p:cNvPr id="76810" name="Rectangle 10"/>
            <p:cNvSpPr>
              <a:spLocks noChangeArrowheads="1"/>
            </p:cNvSpPr>
            <p:nvPr/>
          </p:nvSpPr>
          <p:spPr bwMode="auto">
            <a:xfrm>
              <a:off x="2994" y="817"/>
              <a:ext cx="1995" cy="54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110000"/>
                </a:lnSpc>
                <a:buFont typeface="Arial" panose="020B0604020202020204" pitchFamily="34" charset="0"/>
                <a:buNone/>
              </a:pPr>
              <a:r>
                <a:rPr lang="en-US" sz="2800" b="1">
                  <a:latin typeface="Times New Roman" panose="02020603050405020304" pitchFamily="18" charset="0"/>
                </a:rPr>
                <a:t>Kings and queens </a:t>
              </a:r>
            </a:p>
            <a:p>
              <a:pPr>
                <a:lnSpc>
                  <a:spcPct val="110000"/>
                </a:lnSpc>
                <a:buFont typeface="Arial" panose="020B0604020202020204" pitchFamily="34" charset="0"/>
                <a:buNone/>
              </a:pPr>
              <a:r>
                <a:rPr lang="en-US" sz="2800" b="1">
                  <a:latin typeface="Times New Roman" panose="02020603050405020304" pitchFamily="18" charset="0"/>
                </a:rPr>
                <a:t>were once its rulers</a:t>
              </a:r>
            </a:p>
          </p:txBody>
        </p:sp>
        <p:sp>
          <p:nvSpPr>
            <p:cNvPr id="76811" name="Line 11"/>
            <p:cNvSpPr>
              <a:spLocks noChangeShapeType="1"/>
            </p:cNvSpPr>
            <p:nvPr/>
          </p:nvSpPr>
          <p:spPr bwMode="auto">
            <a:xfrm>
              <a:off x="816" y="590"/>
              <a:ext cx="18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12" name="Line 12"/>
            <p:cNvSpPr>
              <a:spLocks noChangeShapeType="1"/>
            </p:cNvSpPr>
            <p:nvPr/>
          </p:nvSpPr>
          <p:spPr bwMode="auto">
            <a:xfrm>
              <a:off x="2902" y="182"/>
              <a:ext cx="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13" name="Line 13"/>
            <p:cNvSpPr>
              <a:spLocks noChangeShapeType="1"/>
            </p:cNvSpPr>
            <p:nvPr/>
          </p:nvSpPr>
          <p:spPr bwMode="auto">
            <a:xfrm>
              <a:off x="2902" y="590"/>
              <a:ext cx="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14" name="Line 14"/>
            <p:cNvSpPr>
              <a:spLocks noChangeShapeType="1"/>
            </p:cNvSpPr>
            <p:nvPr/>
          </p:nvSpPr>
          <p:spPr bwMode="auto">
            <a:xfrm>
              <a:off x="2902" y="998"/>
              <a:ext cx="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15" name="AutoShape 15"/>
            <p:cNvSpPr/>
            <p:nvPr/>
          </p:nvSpPr>
          <p:spPr bwMode="auto">
            <a:xfrm>
              <a:off x="906" y="137"/>
              <a:ext cx="91" cy="907"/>
            </a:xfrm>
            <a:prstGeom prst="leftBracket">
              <a:avLst>
                <a:gd name="adj" fmla="val 83059"/>
              </a:avLst>
            </a:prstGeom>
            <a:noFill/>
            <a:ln w="444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6816" name="Group 16"/>
          <p:cNvGrpSpPr/>
          <p:nvPr/>
        </p:nvGrpSpPr>
        <p:grpSpPr bwMode="auto">
          <a:xfrm>
            <a:off x="1114425" y="2347913"/>
            <a:ext cx="7921625" cy="2378075"/>
            <a:chOff x="0" y="0"/>
            <a:chExt cx="4990" cy="1498"/>
          </a:xfrm>
        </p:grpSpPr>
        <p:sp>
          <p:nvSpPr>
            <p:cNvPr id="76817" name="Rectangle 17"/>
            <p:cNvSpPr>
              <a:spLocks noChangeArrowheads="1"/>
            </p:cNvSpPr>
            <p:nvPr/>
          </p:nvSpPr>
          <p:spPr bwMode="auto">
            <a:xfrm>
              <a:off x="0" y="318"/>
              <a:ext cx="816" cy="680"/>
            </a:xfrm>
            <a:prstGeom prst="rect">
              <a:avLst/>
            </a:prstGeom>
            <a:solidFill>
              <a:srgbClr val="FF66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110000"/>
                </a:lnSpc>
                <a:buFont typeface="Arial" panose="020B0604020202020204" pitchFamily="34" charset="0"/>
                <a:buNone/>
              </a:pPr>
              <a:r>
                <a:rPr lang="en-US" sz="2800" b="1">
                  <a:latin typeface="Times New Roman" panose="02020603050405020304" pitchFamily="18" charset="0"/>
                </a:rPr>
                <a:t>Places </a:t>
              </a:r>
            </a:p>
            <a:p>
              <a:pPr>
                <a:lnSpc>
                  <a:spcPct val="110000"/>
                </a:lnSpc>
                <a:buFont typeface="Arial" panose="020B0604020202020204" pitchFamily="34" charset="0"/>
                <a:buNone/>
              </a:pPr>
              <a:r>
                <a:rPr lang="en-US" sz="2800" b="1">
                  <a:latin typeface="Times New Roman" panose="02020603050405020304" pitchFamily="18" charset="0"/>
                </a:rPr>
                <a:t>to visit</a:t>
              </a:r>
            </a:p>
          </p:txBody>
        </p:sp>
        <p:sp>
          <p:nvSpPr>
            <p:cNvPr id="76818" name="Rectangle 18"/>
            <p:cNvSpPr>
              <a:spLocks noChangeArrowheads="1"/>
            </p:cNvSpPr>
            <p:nvPr/>
          </p:nvSpPr>
          <p:spPr bwMode="auto">
            <a:xfrm>
              <a:off x="998" y="1"/>
              <a:ext cx="1905" cy="362"/>
            </a:xfrm>
            <a:prstGeom prst="rect">
              <a:avLst/>
            </a:prstGeom>
            <a:solidFill>
              <a:srgbClr val="E3BAE4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110000"/>
                </a:lnSpc>
                <a:buFont typeface="Arial" panose="020B0604020202020204" pitchFamily="34" charset="0"/>
                <a:buNone/>
              </a:pPr>
              <a:r>
                <a:rPr lang="en-US" sz="2800" b="1">
                  <a:latin typeface="Times New Roman" panose="02020603050405020304" pitchFamily="18" charset="0"/>
                </a:rPr>
                <a:t>Palaces and castles</a:t>
              </a:r>
            </a:p>
          </p:txBody>
        </p:sp>
        <p:sp>
          <p:nvSpPr>
            <p:cNvPr id="76819" name="Rectangle 19"/>
            <p:cNvSpPr>
              <a:spLocks noChangeArrowheads="1"/>
            </p:cNvSpPr>
            <p:nvPr/>
          </p:nvSpPr>
          <p:spPr bwMode="auto">
            <a:xfrm>
              <a:off x="2995" y="0"/>
              <a:ext cx="1995" cy="363"/>
            </a:xfrm>
            <a:prstGeom prst="rect">
              <a:avLst/>
            </a:prstGeom>
            <a:solidFill>
              <a:srgbClr val="E3BAE4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110000"/>
                </a:lnSpc>
                <a:buFont typeface="Arial" panose="020B0604020202020204" pitchFamily="34" charset="0"/>
                <a:buNone/>
              </a:pPr>
              <a:r>
                <a:rPr lang="en-US" sz="2800" b="1">
                  <a:latin typeface="Times New Roman" panose="02020603050405020304" pitchFamily="18" charset="0"/>
                </a:rPr>
                <a:t>Buckingham Palace</a:t>
              </a:r>
            </a:p>
          </p:txBody>
        </p:sp>
        <p:sp>
          <p:nvSpPr>
            <p:cNvPr id="76820" name="Rectangle 20"/>
            <p:cNvSpPr>
              <a:spLocks noChangeArrowheads="1"/>
            </p:cNvSpPr>
            <p:nvPr/>
          </p:nvSpPr>
          <p:spPr bwMode="auto">
            <a:xfrm>
              <a:off x="998" y="454"/>
              <a:ext cx="1905" cy="363"/>
            </a:xfrm>
            <a:prstGeom prst="rect">
              <a:avLst/>
            </a:prstGeom>
            <a:solidFill>
              <a:srgbClr val="E3BAE4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110000"/>
                </a:lnSpc>
                <a:buFont typeface="Arial" panose="020B0604020202020204" pitchFamily="34" charset="0"/>
                <a:buNone/>
              </a:pPr>
              <a:r>
                <a:rPr lang="en-US" sz="2800" b="1">
                  <a:latin typeface="Times New Roman" panose="02020603050405020304" pitchFamily="18" charset="0"/>
                </a:rPr>
                <a:t>Museums</a:t>
              </a:r>
            </a:p>
          </p:txBody>
        </p:sp>
        <p:sp>
          <p:nvSpPr>
            <p:cNvPr id="76821" name="Rectangle 21"/>
            <p:cNvSpPr>
              <a:spLocks noChangeArrowheads="1"/>
            </p:cNvSpPr>
            <p:nvPr/>
          </p:nvSpPr>
          <p:spPr bwMode="auto">
            <a:xfrm>
              <a:off x="2995" y="409"/>
              <a:ext cx="1995" cy="363"/>
            </a:xfrm>
            <a:prstGeom prst="rect">
              <a:avLst/>
            </a:prstGeom>
            <a:solidFill>
              <a:srgbClr val="E3BAE4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110000"/>
                </a:lnSpc>
                <a:buFont typeface="Arial" panose="020B0604020202020204" pitchFamily="34" charset="0"/>
                <a:buNone/>
              </a:pPr>
              <a:r>
                <a:rPr lang="en-US" sz="2800" b="1">
                  <a:latin typeface="Times New Roman" panose="02020603050405020304" pitchFamily="18" charset="0"/>
                </a:rPr>
                <a:t>the British Museum</a:t>
              </a:r>
            </a:p>
          </p:txBody>
        </p:sp>
        <p:sp>
          <p:nvSpPr>
            <p:cNvPr id="76822" name="Rectangle 22"/>
            <p:cNvSpPr>
              <a:spLocks noChangeArrowheads="1"/>
            </p:cNvSpPr>
            <p:nvPr/>
          </p:nvSpPr>
          <p:spPr bwMode="auto">
            <a:xfrm>
              <a:off x="998" y="862"/>
              <a:ext cx="1905" cy="636"/>
            </a:xfrm>
            <a:prstGeom prst="rect">
              <a:avLst/>
            </a:prstGeom>
            <a:solidFill>
              <a:srgbClr val="E3BAE4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110000"/>
                </a:lnSpc>
                <a:buFont typeface="Arial" panose="020B0604020202020204" pitchFamily="34" charset="0"/>
                <a:buNone/>
              </a:pPr>
              <a:r>
                <a:rPr lang="en-US" sz="2800" b="1">
                  <a:latin typeface="Times New Roman" panose="02020603050405020304" pitchFamily="18" charset="0"/>
                </a:rPr>
                <a:t>Places of </a:t>
              </a:r>
            </a:p>
            <a:p>
              <a:pPr>
                <a:lnSpc>
                  <a:spcPct val="110000"/>
                </a:lnSpc>
                <a:buFont typeface="Arial" panose="020B0604020202020204" pitchFamily="34" charset="0"/>
                <a:buNone/>
              </a:pPr>
              <a:r>
                <a:rPr lang="en-US" sz="2800" b="1">
                  <a:latin typeface="Times New Roman" panose="02020603050405020304" pitchFamily="18" charset="0"/>
                </a:rPr>
                <a:t>natural beauty</a:t>
              </a:r>
            </a:p>
          </p:txBody>
        </p:sp>
        <p:sp>
          <p:nvSpPr>
            <p:cNvPr id="76823" name="Rectangle 23"/>
            <p:cNvSpPr>
              <a:spLocks noChangeArrowheads="1"/>
            </p:cNvSpPr>
            <p:nvPr/>
          </p:nvSpPr>
          <p:spPr bwMode="auto">
            <a:xfrm>
              <a:off x="2995" y="817"/>
              <a:ext cx="1995" cy="363"/>
            </a:xfrm>
            <a:prstGeom prst="rect">
              <a:avLst/>
            </a:prstGeom>
            <a:solidFill>
              <a:srgbClr val="E3BAE4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110000"/>
                </a:lnSpc>
                <a:buFont typeface="Arial" panose="020B0604020202020204" pitchFamily="34" charset="0"/>
                <a:buNone/>
              </a:pPr>
              <a:r>
                <a:rPr lang="en-US" sz="2800" b="1">
                  <a:latin typeface="Times New Roman" panose="02020603050405020304" pitchFamily="18" charset="0"/>
                </a:rPr>
                <a:t>the Lake District</a:t>
              </a:r>
            </a:p>
          </p:txBody>
        </p:sp>
        <p:sp>
          <p:nvSpPr>
            <p:cNvPr id="76824" name="Line 24"/>
            <p:cNvSpPr>
              <a:spLocks noChangeShapeType="1"/>
            </p:cNvSpPr>
            <p:nvPr/>
          </p:nvSpPr>
          <p:spPr bwMode="auto">
            <a:xfrm>
              <a:off x="2903" y="182"/>
              <a:ext cx="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25" name="Line 25"/>
            <p:cNvSpPr>
              <a:spLocks noChangeShapeType="1"/>
            </p:cNvSpPr>
            <p:nvPr/>
          </p:nvSpPr>
          <p:spPr bwMode="auto">
            <a:xfrm>
              <a:off x="2903" y="636"/>
              <a:ext cx="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26" name="Line 26"/>
            <p:cNvSpPr>
              <a:spLocks noChangeShapeType="1"/>
            </p:cNvSpPr>
            <p:nvPr/>
          </p:nvSpPr>
          <p:spPr bwMode="auto">
            <a:xfrm>
              <a:off x="2903" y="1044"/>
              <a:ext cx="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27" name="Line 27"/>
            <p:cNvSpPr>
              <a:spLocks noChangeShapeType="1"/>
            </p:cNvSpPr>
            <p:nvPr/>
          </p:nvSpPr>
          <p:spPr bwMode="auto">
            <a:xfrm>
              <a:off x="817" y="636"/>
              <a:ext cx="18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28" name="AutoShape 28"/>
            <p:cNvSpPr/>
            <p:nvPr/>
          </p:nvSpPr>
          <p:spPr bwMode="auto">
            <a:xfrm>
              <a:off x="907" y="182"/>
              <a:ext cx="91" cy="907"/>
            </a:xfrm>
            <a:prstGeom prst="leftBracket">
              <a:avLst>
                <a:gd name="adj" fmla="val 83059"/>
              </a:avLst>
            </a:prstGeom>
            <a:noFill/>
            <a:ln w="444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6829" name="Group 29"/>
          <p:cNvGrpSpPr/>
          <p:nvPr/>
        </p:nvGrpSpPr>
        <p:grpSpPr bwMode="auto">
          <a:xfrm>
            <a:off x="1116013" y="4797425"/>
            <a:ext cx="7920037" cy="1873250"/>
            <a:chOff x="0" y="0"/>
            <a:chExt cx="4989" cy="1180"/>
          </a:xfrm>
        </p:grpSpPr>
        <p:sp>
          <p:nvSpPr>
            <p:cNvPr id="76830" name="Rectangle 30"/>
            <p:cNvSpPr>
              <a:spLocks noChangeArrowheads="1"/>
            </p:cNvSpPr>
            <p:nvPr/>
          </p:nvSpPr>
          <p:spPr bwMode="auto">
            <a:xfrm>
              <a:off x="0" y="335"/>
              <a:ext cx="816" cy="500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110000"/>
                </a:lnSpc>
                <a:buFont typeface="Arial" panose="020B0604020202020204" pitchFamily="34" charset="0"/>
                <a:buNone/>
              </a:pPr>
              <a:r>
                <a:rPr lang="en-US" sz="2800" b="1">
                  <a:latin typeface="Times New Roman" panose="02020603050405020304" pitchFamily="18" charset="0"/>
                </a:rPr>
                <a:t>Others </a:t>
              </a:r>
            </a:p>
          </p:txBody>
        </p:sp>
        <p:sp>
          <p:nvSpPr>
            <p:cNvPr id="76831" name="Rectangle 31"/>
            <p:cNvSpPr>
              <a:spLocks noChangeArrowheads="1"/>
            </p:cNvSpPr>
            <p:nvPr/>
          </p:nvSpPr>
          <p:spPr bwMode="auto">
            <a:xfrm>
              <a:off x="997" y="1"/>
              <a:ext cx="1905" cy="362"/>
            </a:xfrm>
            <a:prstGeom prst="rect">
              <a:avLst/>
            </a:prstGeom>
            <a:solidFill>
              <a:srgbClr val="B1EDB2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110000"/>
                </a:lnSpc>
                <a:buFont typeface="Arial" panose="020B0604020202020204" pitchFamily="34" charset="0"/>
                <a:buNone/>
              </a:pPr>
              <a:r>
                <a:rPr lang="en-US" sz="2800" b="1">
                  <a:latin typeface="Times New Roman" panose="02020603050405020304" pitchFamily="18" charset="0"/>
                </a:rPr>
                <a:t>Best time to visit</a:t>
              </a:r>
            </a:p>
          </p:txBody>
        </p:sp>
        <p:sp>
          <p:nvSpPr>
            <p:cNvPr id="76832" name="Rectangle 32"/>
            <p:cNvSpPr>
              <a:spLocks noChangeArrowheads="1"/>
            </p:cNvSpPr>
            <p:nvPr/>
          </p:nvSpPr>
          <p:spPr bwMode="auto">
            <a:xfrm>
              <a:off x="2994" y="0"/>
              <a:ext cx="1995" cy="363"/>
            </a:xfrm>
            <a:prstGeom prst="rect">
              <a:avLst/>
            </a:prstGeom>
            <a:solidFill>
              <a:srgbClr val="B1EDB2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110000"/>
                </a:lnSpc>
                <a:buFont typeface="Arial" panose="020B0604020202020204" pitchFamily="34" charset="0"/>
                <a:buNone/>
              </a:pPr>
              <a:r>
                <a:rPr lang="en-US" sz="2800" b="1">
                  <a:latin typeface="Times New Roman" panose="02020603050405020304" pitchFamily="18" charset="0"/>
                </a:rPr>
                <a:t>May to September</a:t>
              </a:r>
            </a:p>
          </p:txBody>
        </p:sp>
        <p:sp>
          <p:nvSpPr>
            <p:cNvPr id="76833" name="Rectangle 33"/>
            <p:cNvSpPr>
              <a:spLocks noChangeArrowheads="1"/>
            </p:cNvSpPr>
            <p:nvPr/>
          </p:nvSpPr>
          <p:spPr bwMode="auto">
            <a:xfrm>
              <a:off x="997" y="409"/>
              <a:ext cx="1905" cy="363"/>
            </a:xfrm>
            <a:prstGeom prst="rect">
              <a:avLst/>
            </a:prstGeom>
            <a:solidFill>
              <a:srgbClr val="B1EDB2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110000"/>
                </a:lnSpc>
                <a:buFont typeface="Arial" panose="020B0604020202020204" pitchFamily="34" charset="0"/>
                <a:buNone/>
              </a:pPr>
              <a:r>
                <a:rPr lang="en-US" sz="2800" b="1">
                  <a:latin typeface="Times New Roman" panose="02020603050405020304" pitchFamily="18" charset="0"/>
                </a:rPr>
                <a:t>Weather </a:t>
              </a:r>
            </a:p>
          </p:txBody>
        </p:sp>
        <p:sp>
          <p:nvSpPr>
            <p:cNvPr id="76834" name="Rectangle 34"/>
            <p:cNvSpPr>
              <a:spLocks noChangeArrowheads="1"/>
            </p:cNvSpPr>
            <p:nvPr/>
          </p:nvSpPr>
          <p:spPr bwMode="auto">
            <a:xfrm>
              <a:off x="2994" y="409"/>
              <a:ext cx="1995" cy="363"/>
            </a:xfrm>
            <a:prstGeom prst="rect">
              <a:avLst/>
            </a:prstGeom>
            <a:solidFill>
              <a:srgbClr val="B1EDB2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110000"/>
                </a:lnSpc>
                <a:buFont typeface="Arial" panose="020B0604020202020204" pitchFamily="34" charset="0"/>
                <a:buNone/>
              </a:pPr>
              <a:r>
                <a:rPr lang="en-US" sz="2800" b="1">
                  <a:latin typeface="Times New Roman" panose="02020603050405020304" pitchFamily="18" charset="0"/>
                </a:rPr>
                <a:t>Changes often</a:t>
              </a:r>
            </a:p>
          </p:txBody>
        </p:sp>
        <p:sp>
          <p:nvSpPr>
            <p:cNvPr id="76835" name="Rectangle 35"/>
            <p:cNvSpPr>
              <a:spLocks noChangeArrowheads="1"/>
            </p:cNvSpPr>
            <p:nvPr/>
          </p:nvSpPr>
          <p:spPr bwMode="auto">
            <a:xfrm>
              <a:off x="997" y="817"/>
              <a:ext cx="1905" cy="363"/>
            </a:xfrm>
            <a:prstGeom prst="rect">
              <a:avLst/>
            </a:prstGeom>
            <a:solidFill>
              <a:srgbClr val="B1EDB2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110000"/>
                </a:lnSpc>
                <a:buFont typeface="Arial" panose="020B0604020202020204" pitchFamily="34" charset="0"/>
                <a:buNone/>
              </a:pPr>
              <a:r>
                <a:rPr lang="en-US" sz="2800" b="1">
                  <a:latin typeface="Times New Roman" panose="02020603050405020304" pitchFamily="18" charset="0"/>
                </a:rPr>
                <a:t>Money </a:t>
              </a:r>
            </a:p>
          </p:txBody>
        </p:sp>
        <p:sp>
          <p:nvSpPr>
            <p:cNvPr id="76836" name="Rectangle 36"/>
            <p:cNvSpPr>
              <a:spLocks noChangeArrowheads="1"/>
            </p:cNvSpPr>
            <p:nvPr/>
          </p:nvSpPr>
          <p:spPr bwMode="auto">
            <a:xfrm>
              <a:off x="2994" y="817"/>
              <a:ext cx="1995" cy="363"/>
            </a:xfrm>
            <a:prstGeom prst="rect">
              <a:avLst/>
            </a:prstGeom>
            <a:solidFill>
              <a:srgbClr val="B1EDB2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110000"/>
                </a:lnSpc>
                <a:buFont typeface="Arial" panose="020B0604020202020204" pitchFamily="34" charset="0"/>
                <a:buNone/>
              </a:pPr>
              <a:r>
                <a:rPr lang="en-US" sz="2800" b="1">
                  <a:latin typeface="Times New Roman" panose="02020603050405020304" pitchFamily="18" charset="0"/>
                </a:rPr>
                <a:t>Pounds </a:t>
              </a:r>
            </a:p>
          </p:txBody>
        </p:sp>
        <p:sp>
          <p:nvSpPr>
            <p:cNvPr id="76837" name="Line 37"/>
            <p:cNvSpPr>
              <a:spLocks noChangeShapeType="1"/>
            </p:cNvSpPr>
            <p:nvPr/>
          </p:nvSpPr>
          <p:spPr bwMode="auto">
            <a:xfrm>
              <a:off x="2902" y="153"/>
              <a:ext cx="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38" name="Line 38"/>
            <p:cNvSpPr>
              <a:spLocks noChangeShapeType="1"/>
            </p:cNvSpPr>
            <p:nvPr/>
          </p:nvSpPr>
          <p:spPr bwMode="auto">
            <a:xfrm>
              <a:off x="2902" y="607"/>
              <a:ext cx="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39" name="Line 39"/>
            <p:cNvSpPr>
              <a:spLocks noChangeShapeType="1"/>
            </p:cNvSpPr>
            <p:nvPr/>
          </p:nvSpPr>
          <p:spPr bwMode="auto">
            <a:xfrm>
              <a:off x="2902" y="1015"/>
              <a:ext cx="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40" name="Line 40"/>
            <p:cNvSpPr>
              <a:spLocks noChangeShapeType="1"/>
            </p:cNvSpPr>
            <p:nvPr/>
          </p:nvSpPr>
          <p:spPr bwMode="auto">
            <a:xfrm>
              <a:off x="816" y="607"/>
              <a:ext cx="18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41" name="AutoShape 41"/>
            <p:cNvSpPr/>
            <p:nvPr/>
          </p:nvSpPr>
          <p:spPr bwMode="auto">
            <a:xfrm>
              <a:off x="906" y="153"/>
              <a:ext cx="91" cy="907"/>
            </a:xfrm>
            <a:prstGeom prst="leftBracket">
              <a:avLst>
                <a:gd name="adj" fmla="val 83059"/>
              </a:avLst>
            </a:prstGeom>
            <a:noFill/>
            <a:ln w="444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6842" name="AutoShape 42"/>
          <p:cNvSpPr/>
          <p:nvPr/>
        </p:nvSpPr>
        <p:spPr bwMode="auto">
          <a:xfrm>
            <a:off x="1041400" y="979488"/>
            <a:ext cx="73025" cy="4826000"/>
          </a:xfrm>
          <a:prstGeom prst="leftBracket">
            <a:avLst>
              <a:gd name="adj" fmla="val 550725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6843" name="Line 43"/>
          <p:cNvSpPr>
            <a:spLocks noChangeShapeType="1"/>
          </p:cNvSpPr>
          <p:nvPr/>
        </p:nvSpPr>
        <p:spPr bwMode="auto">
          <a:xfrm>
            <a:off x="933450" y="3357563"/>
            <a:ext cx="1809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6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6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6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6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WordArt 2"/>
          <p:cNvSpPr>
            <a:spLocks noChangeArrowheads="1" noChangeShapeType="1"/>
          </p:cNvSpPr>
          <p:nvPr/>
        </p:nvSpPr>
        <p:spPr bwMode="auto">
          <a:xfrm>
            <a:off x="611188" y="908050"/>
            <a:ext cx="3816350" cy="9366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n-US" altLang="zh-CN" sz="3600" b="1" kern="10" spc="-360" dirty="0">
                <a:ln w="12700">
                  <a:solidFill>
                    <a:schemeClr val="tx1"/>
                  </a:solidFill>
                  <a:round/>
                </a:ln>
                <a:solidFill>
                  <a:srgbClr val="99CC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/>
                <a:cs typeface="Arial" panose="020B0604020202020204"/>
              </a:rPr>
              <a:t>Free talk</a:t>
            </a:r>
            <a:endParaRPr lang="zh-CN" altLang="en-US" sz="3600" b="1" kern="10" spc="-360" dirty="0">
              <a:ln w="12700">
                <a:solidFill>
                  <a:schemeClr val="tx1"/>
                </a:solidFill>
                <a:round/>
              </a:ln>
              <a:solidFill>
                <a:srgbClr val="99CC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77827" name="WordArt 3"/>
          <p:cNvSpPr>
            <a:spLocks noChangeArrowheads="1" noChangeShapeType="1"/>
          </p:cNvSpPr>
          <p:nvPr/>
        </p:nvSpPr>
        <p:spPr bwMode="auto">
          <a:xfrm>
            <a:off x="1116013" y="2528888"/>
            <a:ext cx="7129462" cy="1223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How much do you    </a:t>
            </a:r>
          </a:p>
          <a:p>
            <a:r>
              <a:rPr lang="en-US" altLang="zh-CN" sz="3600" b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know about the UK?</a:t>
            </a:r>
            <a:endParaRPr lang="zh-CN" altLang="en-US" sz="3600" b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419100"/>
            <a:ext cx="5111750" cy="256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3357563"/>
            <a:ext cx="3744912" cy="283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5651500" y="1409700"/>
            <a:ext cx="29781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CC00FF"/>
                </a:solidFill>
                <a:latin typeface="Times New Roman" panose="02020603050405020304" pitchFamily="18" charset="0"/>
              </a:rPr>
              <a:t>national flag </a:t>
            </a:r>
            <a:r>
              <a:rPr lang="zh-CN" altLang="en-US" sz="3600" b="1">
                <a:solidFill>
                  <a:srgbClr val="CC00FF"/>
                </a:solidFill>
                <a:latin typeface="Times New Roman" panose="02020603050405020304" pitchFamily="18" charset="0"/>
              </a:rPr>
              <a:t>国旗</a:t>
            </a:r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5181600" y="4170363"/>
            <a:ext cx="34480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CC00FF"/>
                </a:solidFill>
                <a:latin typeface="Times New Roman" panose="02020603050405020304" pitchFamily="18" charset="0"/>
              </a:rPr>
              <a:t>national emblem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CC00FF"/>
                </a:solidFill>
                <a:latin typeface="Times New Roman" panose="02020603050405020304" pitchFamily="18" charset="0"/>
              </a:rPr>
              <a:t>国徽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 autoUpdateAnimBg="0"/>
      <p:bldP spid="78853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88913"/>
            <a:ext cx="4791075" cy="626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6227763" y="3068638"/>
            <a:ext cx="19446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CC00FF"/>
                </a:solidFill>
                <a:latin typeface="Times New Roman" panose="02020603050405020304" pitchFamily="18" charset="0"/>
              </a:rPr>
              <a:t>map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333375"/>
            <a:ext cx="5616575" cy="494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2195513" y="5516563"/>
            <a:ext cx="49688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CC00FF"/>
                </a:solidFill>
                <a:latin typeface="Times New Roman" panose="02020603050405020304" pitchFamily="18" charset="0"/>
              </a:rPr>
              <a:t>Queen Elizabeth II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04813"/>
            <a:ext cx="8207375" cy="478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2195513" y="5516563"/>
            <a:ext cx="49688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CC00FF"/>
                </a:solidFill>
                <a:latin typeface="Times New Roman" panose="02020603050405020304" pitchFamily="18" charset="0"/>
              </a:rPr>
              <a:t>Buckingham Palace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autoUpdateAnimBg="0"/>
    </p:bld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910</Words>
  <Application>Microsoft Office PowerPoint</Application>
  <PresentationFormat>全屏显示(4:3)</PresentationFormat>
  <Paragraphs>151</Paragraphs>
  <Slides>31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7" baseType="lpstr">
      <vt:lpstr>宋体</vt:lpstr>
      <vt:lpstr>微软雅黑</vt:lpstr>
      <vt:lpstr>Arial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2113-01-01T00:00:00Z</cp:lastPrinted>
  <dcterms:created xsi:type="dcterms:W3CDTF">2113-01-01T00:00:00Z</dcterms:created>
  <dcterms:modified xsi:type="dcterms:W3CDTF">2023-01-17T00:14:52Z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6A9F34FB239B400E98B31F77E799157C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