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37" r:id="rId2"/>
    <p:sldId id="445" r:id="rId3"/>
    <p:sldId id="432" r:id="rId4"/>
    <p:sldId id="475" r:id="rId5"/>
    <p:sldId id="405" r:id="rId6"/>
    <p:sldId id="381" r:id="rId7"/>
    <p:sldId id="446" r:id="rId8"/>
    <p:sldId id="448" r:id="rId9"/>
    <p:sldId id="449" r:id="rId10"/>
    <p:sldId id="450" r:id="rId11"/>
    <p:sldId id="451" r:id="rId12"/>
    <p:sldId id="452" r:id="rId13"/>
    <p:sldId id="514" r:id="rId14"/>
    <p:sldId id="459" r:id="rId15"/>
    <p:sldId id="458" r:id="rId16"/>
    <p:sldId id="456" r:id="rId17"/>
    <p:sldId id="478" r:id="rId18"/>
    <p:sldId id="444" r:id="rId19"/>
    <p:sldId id="421" r:id="rId20"/>
    <p:sldId id="422" r:id="rId21"/>
    <p:sldId id="479" r:id="rId22"/>
    <p:sldId id="481" r:id="rId23"/>
    <p:sldId id="480" r:id="rId24"/>
    <p:sldId id="486" r:id="rId25"/>
    <p:sldId id="536" r:id="rId26"/>
    <p:sldId id="439" r:id="rId27"/>
    <p:sldId id="440" r:id="rId28"/>
    <p:sldId id="460" r:id="rId29"/>
    <p:sldId id="484" r:id="rId30"/>
    <p:sldId id="485" r:id="rId31"/>
    <p:sldId id="482" r:id="rId32"/>
    <p:sldId id="427" r:id="rId33"/>
    <p:sldId id="428" r:id="rId34"/>
  </p:sldIdLst>
  <p:sldSz cx="9144000" cy="6858000" type="screen4x3"/>
  <p:notesSz cx="6858000" cy="9144000"/>
  <p:embeddedFontLst>
    <p:embeddedFont>
      <p:font typeface="方正舒体" panose="02010601030101010101" pitchFamily="2" charset="-122"/>
      <p:regular r:id="rId37"/>
    </p:embeddedFont>
    <p:embeddedFont>
      <p:font typeface="Arial Black" panose="020B0A04020102020204" pitchFamily="34" charset="0"/>
      <p:bold r:id="rId38"/>
    </p:embeddedFont>
    <p:embeddedFont>
      <p:font typeface="Aharoni" panose="02010600030101010101" charset="-79"/>
      <p:bold r:id="rId39"/>
    </p:embeddedFont>
    <p:embeddedFont>
      <p:font typeface="楷体" panose="02010609060101010101" pitchFamily="49" charset="-122"/>
      <p:regular r:id="rId40"/>
    </p:embeddedFont>
    <p:embeddedFont>
      <p:font typeface="华文楷体" panose="02010600040101010101" pitchFamily="2" charset="-122"/>
      <p:regular r:id="rId41"/>
    </p:embeddedFont>
    <p:embeddedFont>
      <p:font typeface="华文隶书" panose="02010800040101010101" pitchFamily="2" charset="-122"/>
      <p:regular r:id="rId42"/>
    </p:embeddedFont>
    <p:embeddedFont>
      <p:font typeface="Arial Rounded MT Bold" panose="020F0704030504030204" pitchFamily="34" charset="0"/>
      <p:regular r:id="rId43"/>
    </p:embeddedFont>
    <p:embeddedFont>
      <p:font typeface="微软雅黑" panose="020B0503020204020204" pitchFamily="34" charset="-122"/>
      <p:regular r:id="rId44"/>
      <p:bold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黑体" panose="02010609060101010101" pitchFamily="49" charset="-122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Franklin Gothic Medium" panose="020B0603020102020204" pitchFamily="34" charset="0"/>
      <p:regular r:id="rId55"/>
      <p:italic r:id="rId56"/>
    </p:embeddedFont>
  </p:embeddedFontLst>
  <p:custDataLst>
    <p:tags r:id="rId5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0" autoAdjust="0"/>
    <p:restoredTop sz="93877" autoAdjust="0"/>
  </p:normalViewPr>
  <p:slideViewPr>
    <p:cSldViewPr>
      <p:cViewPr varScale="1">
        <p:scale>
          <a:sx n="108" d="100"/>
          <a:sy n="108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89091" name="日期占位符 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D09B2E6E-6F3B-4F47-9475-1CC4093902B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9092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89093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8236B34-7C84-494C-888B-BD7F4C312C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/>
          <a:lstStyle>
            <a:lvl1pPr algn="l" eaLnBrk="1" hangingPunct="1">
              <a:buSzTx/>
              <a:buFontTx/>
              <a:buNone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88067" name="日期占位符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ABC7F962-34D8-4153-B7B3-3FD9D0EB11DF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1268" name="幻灯片图像占位符 3"/>
          <p:cNvSpPr>
            <a:spLocks noGrp="1" noRot="1" noChangeAspect="1"/>
          </p:cNvSpPr>
          <p:nvPr>
            <p:ph type="sldImg" idx="1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 smtClean="0"/>
          </a:p>
        </p:txBody>
      </p:sp>
      <p:sp>
        <p:nvSpPr>
          <p:cNvPr id="88069" name="备注占位符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127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b"/>
          <a:lstStyle>
            <a:lvl1pPr algn="l" eaLnBrk="1" hangingPunct="1">
              <a:buSzTx/>
              <a:buFontTx/>
              <a:buNone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/>
              </a:defRPr>
            </a:lvl1pPr>
          </a:lstStyle>
          <a:p>
            <a:r>
              <a:rPr lang="zh-CN" altLang="en-US"/>
              <a:t> </a:t>
            </a:r>
          </a:p>
        </p:txBody>
      </p:sp>
      <p:sp>
        <p:nvSpPr>
          <p:cNvPr id="88071" name="灯片编号占位符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598C1F-8A9D-45C8-8B57-7A321B9AD0E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114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114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035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035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138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138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40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240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42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342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445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445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547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547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650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650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752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752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854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854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957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0957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216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216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059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059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162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162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264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264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366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366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469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469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571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571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674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674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776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776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878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878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1981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1981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318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318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2083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2083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2186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2186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2288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12288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421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421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5236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5237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626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626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7284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7285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830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830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备注占位符 2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defTabSz="914400"/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9332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  <p:sp>
        <p:nvSpPr>
          <p:cNvPr id="99333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>
              <a:buSzPct val="100000"/>
            </a:pPr>
            <a:r>
              <a:rPr lang="zh-CN" altLang="en-US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579A8F-DAB4-4E5B-AF8C-35AFAC7E40E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D6CD08-6BF4-4B0B-A1C6-AD1BE83E1E64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50AA6-226E-4142-BC95-3C6FC85B02EC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F816CA-3293-4FDC-BE0C-C866F1D6C364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37B2-31BF-4D40-A6E9-0282C3F211FE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5A4BD3-B254-4B50-892B-E0E3E89A668F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AE35C-406C-4BD9-B466-A54D203A5126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D8F12-A27F-4810-A8EE-913342EA7B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29AC8D-8389-437B-A99B-E0B18152ACD6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D1FD7-C87C-47FE-A950-CA1488F5BA50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DF624C4-ECDB-4A48-ACBB-B9C7DC92FC4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audio" Target="../media/audio9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slide" Target="slide12.xml"/><Relationship Id="rId10" Type="http://schemas.openxmlformats.org/officeDocument/2006/relationships/image" Target="../media/image33.png"/><Relationship Id="rId4" Type="http://schemas.openxmlformats.org/officeDocument/2006/relationships/image" Target="../media/image30.jpeg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6&#19979;%20Unit4(p3)%20&#20613;&#23195;&#20521;/The%20UK.p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audio" Target="../media/audio5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844824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SzTx/>
              <a:buFont typeface="Arial" panose="020B0604020202020204" pitchFamily="34" charset="0"/>
              <a:buNone/>
            </a:pPr>
            <a:r>
              <a:rPr lang="en-US" altLang="zh-CN" sz="6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/>
              </a:rPr>
              <a:t>Unit 4  Road Safety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472514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6"/>
          <p:cNvSpPr/>
          <p:nvPr/>
        </p:nvSpPr>
        <p:spPr>
          <a:xfrm>
            <a:off x="1187450" y="2420938"/>
            <a:ext cx="2160588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sym typeface="Wingdings" panose="05000000000000000000"/>
              </a:rPr>
              <a:t>Two.</a:t>
            </a:r>
            <a:endParaRPr lang="en-US" altLang="zh-CN" sz="4000" b="1">
              <a:solidFill>
                <a:srgbClr val="0000FF"/>
              </a:solidFill>
            </a:endParaRPr>
          </a:p>
        </p:txBody>
      </p:sp>
      <p:sp>
        <p:nvSpPr>
          <p:cNvPr id="31747" name="TextBox 27"/>
          <p:cNvSpPr/>
          <p:nvPr/>
        </p:nvSpPr>
        <p:spPr>
          <a:xfrm>
            <a:off x="1079500" y="3144838"/>
            <a:ext cx="8172450" cy="860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Why does it stop?</a:t>
            </a:r>
            <a:endParaRPr lang="en-US" altLang="zh-CN" sz="3600" b="1"/>
          </a:p>
        </p:txBody>
      </p:sp>
      <p:sp>
        <p:nvSpPr>
          <p:cNvPr id="62468" name="AutoShape 29"/>
          <p:cNvSpPr>
            <a:spLocks noChangeArrowheads="1"/>
          </p:cNvSpPr>
          <p:nvPr/>
        </p:nvSpPr>
        <p:spPr bwMode="auto">
          <a:xfrm>
            <a:off x="1189038" y="4076700"/>
            <a:ext cx="1943100" cy="576263"/>
          </a:xfrm>
          <a:prstGeom prst="horizontalScroll">
            <a:avLst>
              <a:gd name="adj" fmla="val 12500"/>
            </a:avLst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zh-CN" altLang="en-US" sz="2800" b="1">
                <a:solidFill>
                  <a:srgbClr val="0000FF"/>
                </a:solidFill>
              </a:rPr>
              <a:t>“</a:t>
            </a:r>
            <a:r>
              <a:rPr lang="zh-CN" altLang="en-US" sz="2800" b="1" u="sng">
                <a:solidFill>
                  <a:srgbClr val="0000FF"/>
                </a:solidFill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</a:rPr>
              <a:t>”划出</a:t>
            </a:r>
          </a:p>
        </p:txBody>
      </p:sp>
      <p:sp>
        <p:nvSpPr>
          <p:cNvPr id="62469" name="Rectangle 32"/>
          <p:cNvSpPr>
            <a:spLocks noChangeArrowheads="1"/>
          </p:cNvSpPr>
          <p:nvPr/>
        </p:nvSpPr>
        <p:spPr bwMode="auto">
          <a:xfrm>
            <a:off x="179388" y="1484313"/>
            <a:ext cx="899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 b="1"/>
              <a:t>Q2: How many times does the bus stop?</a:t>
            </a:r>
          </a:p>
        </p:txBody>
      </p:sp>
      <p:sp>
        <p:nvSpPr>
          <p:cNvPr id="62470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Read and answer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 fill="hold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624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0"/>
          <p:cNvSpPr>
            <a:spLocks noChangeArrowheads="1"/>
          </p:cNvSpPr>
          <p:nvPr/>
        </p:nvSpPr>
        <p:spPr bwMode="auto">
          <a:xfrm>
            <a:off x="1042988" y="981075"/>
            <a:ext cx="7777162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There is a red light. The bus stops.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Bobby: Why does the bus stop here?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Bear: Look at the red light.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         It means we must stop.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Comic Sans MS" panose="030F0702030302020204" pitchFamily="66" charset="0"/>
              </a:rPr>
              <a:t>Bobby: Oh, I see.</a:t>
            </a:r>
          </a:p>
        </p:txBody>
      </p:sp>
      <p:pic>
        <p:nvPicPr>
          <p:cNvPr id="63491" name="Picture 11" descr="8[VOF~I67{[$4{187J~Z[Q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3905250"/>
            <a:ext cx="28082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AutoShape 14"/>
          <p:cNvSpPr/>
          <p:nvPr/>
        </p:nvSpPr>
        <p:spPr>
          <a:xfrm rot="21120000">
            <a:off x="401638" y="4610100"/>
            <a:ext cx="5249862" cy="1176338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762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Follow the rules on the road</a:t>
            </a: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.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grpSp>
        <p:nvGrpSpPr>
          <p:cNvPr id="63493" name="Group 17"/>
          <p:cNvGrpSpPr/>
          <p:nvPr/>
        </p:nvGrpSpPr>
        <p:grpSpPr bwMode="auto">
          <a:xfrm>
            <a:off x="1116013" y="1557338"/>
            <a:ext cx="5111750" cy="2232025"/>
            <a:chOff x="703" y="981"/>
            <a:chExt cx="3220" cy="1406"/>
          </a:xfrm>
        </p:grpSpPr>
        <p:sp>
          <p:nvSpPr>
            <p:cNvPr id="63494" name="Line 8"/>
            <p:cNvSpPr>
              <a:spLocks noChangeShapeType="1"/>
            </p:cNvSpPr>
            <p:nvPr/>
          </p:nvSpPr>
          <p:spPr bwMode="auto">
            <a:xfrm>
              <a:off x="703" y="981"/>
              <a:ext cx="2404" cy="0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495" name="Line 8"/>
            <p:cNvSpPr>
              <a:spLocks noChangeShapeType="1"/>
            </p:cNvSpPr>
            <p:nvPr/>
          </p:nvSpPr>
          <p:spPr bwMode="auto">
            <a:xfrm>
              <a:off x="1429" y="1933"/>
              <a:ext cx="2404" cy="0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1519" y="2387"/>
              <a:ext cx="2404" cy="0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497" name="Oval 18"/>
          <p:cNvSpPr>
            <a:spLocks noChangeArrowheads="1"/>
          </p:cNvSpPr>
          <p:nvPr/>
        </p:nvSpPr>
        <p:spPr bwMode="auto">
          <a:xfrm>
            <a:off x="2411413" y="1700213"/>
            <a:ext cx="5832475" cy="720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3498" name="Picture 2" descr="u=448784762,1343410407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9" name="WordArt 12"/>
          <p:cNvSpPr>
            <a:spLocks noChangeArrowheads="1" noChangeShapeType="1" noTextEdit="1"/>
          </p:cNvSpPr>
          <p:nvPr/>
        </p:nvSpPr>
        <p:spPr bwMode="auto">
          <a:xfrm>
            <a:off x="2411413" y="0"/>
            <a:ext cx="4176712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2800" b="1" kern="10" dirty="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 panose="030F0702030302020204"/>
              </a:rPr>
              <a:t>the first time</a:t>
            </a:r>
            <a:endParaRPr lang="zh-CN" altLang="en-US" sz="2800" b="1" kern="10" dirty="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/>
          <p:nvPr/>
        </p:nvSpPr>
        <p:spPr>
          <a:xfrm>
            <a:off x="755650" y="1196975"/>
            <a:ext cx="7416800" cy="2767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The bus goes on, but soon it stops again.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Bobby: There aren’t any traffic lights here. 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Why is the bus stopping again?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Bear: Look! Some elephants are crossing the road. We must stop and wait.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pic>
        <p:nvPicPr>
          <p:cNvPr id="64515" name="Picture 7" descr="%LYZJS~A4)N6TM5LT`HI{IJ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40497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8"/>
          <p:cNvSpPr/>
          <p:nvPr/>
        </p:nvSpPr>
        <p:spPr>
          <a:xfrm rot="21120000">
            <a:off x="982663" y="4532313"/>
            <a:ext cx="4527550" cy="108108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76200">
            <a:solidFill>
              <a:srgbClr val="FF0000"/>
            </a:solidFill>
            <a:prstDash val="sysDot"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800" b="1">
                <a:latin typeface="Comic Sans MS" panose="030F0702030302020204" pitchFamily="66" charset="0"/>
              </a:rPr>
              <a:t>Give way to pedestrians.</a:t>
            </a:r>
          </a:p>
          <a:p>
            <a:pPr algn="ctr"/>
            <a:r>
              <a:rPr lang="zh-CN" altLang="en-US" sz="2800" b="1">
                <a:latin typeface="Comic Sans MS" panose="030F0702030302020204" pitchFamily="66" charset="0"/>
              </a:rPr>
              <a:t>礼让行人。</a:t>
            </a:r>
          </a:p>
        </p:txBody>
      </p:sp>
      <p:cxnSp>
        <p:nvCxnSpPr>
          <p:cNvPr id="64517" name="Line 8"/>
          <p:cNvCxnSpPr>
            <a:cxnSpLocks noChangeShapeType="1"/>
          </p:cNvCxnSpPr>
          <p:nvPr/>
        </p:nvCxnSpPr>
        <p:spPr bwMode="auto">
          <a:xfrm>
            <a:off x="2700338" y="3500438"/>
            <a:ext cx="4897437" cy="0"/>
          </a:xfrm>
          <a:prstGeom prst="line">
            <a:avLst/>
          </a:prstGeom>
          <a:noFill/>
          <a:ln w="508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8" name="Line 8"/>
          <p:cNvCxnSpPr>
            <a:cxnSpLocks noChangeShapeType="1"/>
          </p:cNvCxnSpPr>
          <p:nvPr/>
        </p:nvCxnSpPr>
        <p:spPr bwMode="auto">
          <a:xfrm flipV="1">
            <a:off x="827088" y="4005263"/>
            <a:ext cx="5545137" cy="0"/>
          </a:xfrm>
          <a:prstGeom prst="line">
            <a:avLst/>
          </a:prstGeom>
          <a:noFill/>
          <a:ln w="508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9" name="Oval 11"/>
          <p:cNvSpPr>
            <a:spLocks noChangeArrowheads="1"/>
          </p:cNvSpPr>
          <p:nvPr/>
        </p:nvSpPr>
        <p:spPr bwMode="auto">
          <a:xfrm>
            <a:off x="755650" y="2349500"/>
            <a:ext cx="5688013" cy="647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20" name="WordArt 12"/>
          <p:cNvSpPr>
            <a:spLocks noChangeArrowheads="1" noChangeShapeType="1" noTextEdit="1"/>
          </p:cNvSpPr>
          <p:nvPr/>
        </p:nvSpPr>
        <p:spPr bwMode="auto">
          <a:xfrm>
            <a:off x="2771775" y="0"/>
            <a:ext cx="3816350" cy="836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2800" b="1" kern="10"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Comic Sans MS" panose="030F0702030302020204"/>
              </a:rPr>
              <a:t>the second time</a:t>
            </a:r>
            <a:endParaRPr lang="zh-CN" altLang="en-US" sz="2800" b="1" kern="1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pic>
        <p:nvPicPr>
          <p:cNvPr id="64521" name="Picture 2" descr="u=448784762,1343410407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}N0A87U{]W17GS@VA4J$7G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 rot="240000">
            <a:off x="381000" y="1339850"/>
            <a:ext cx="3455988" cy="21161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5539" name="Picture 3" descr="[}83Y)ZLU8G%AKWOGT6S}1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80000">
            <a:off x="4956175" y="1339850"/>
            <a:ext cx="33131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8[VOF~I67{[$4{187J~Z[Q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20000">
            <a:off x="425450" y="4132263"/>
            <a:ext cx="3495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%LYZJS~A4)N6TM5LT`HI{IJ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20000">
            <a:off x="4951413" y="4005263"/>
            <a:ext cx="331311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/>
          <p:cNvSpPr>
            <a:spLocks noChangeArrowheads="1"/>
          </p:cNvSpPr>
          <p:nvPr/>
        </p:nvSpPr>
        <p:spPr bwMode="auto">
          <a:xfrm>
            <a:off x="1476375" y="2708275"/>
            <a:ext cx="5761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65543" name="Text Box 9"/>
          <p:cNvSpPr>
            <a:spLocks noChangeArrowheads="1"/>
          </p:cNvSpPr>
          <p:nvPr/>
        </p:nvSpPr>
        <p:spPr bwMode="auto">
          <a:xfrm>
            <a:off x="80963" y="-19050"/>
            <a:ext cx="3727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Give a</a:t>
            </a:r>
            <a:r>
              <a:rPr lang="en-US" altLang="zh-CN" sz="3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 ending</a:t>
            </a:r>
            <a:endParaRPr lang="en-US" altLang="zh-CN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6" name="AutoShape 11"/>
          <p:cNvSpPr/>
          <p:nvPr/>
        </p:nvSpPr>
        <p:spPr>
          <a:xfrm>
            <a:off x="827088" y="625475"/>
            <a:ext cx="7921625" cy="5545138"/>
          </a:xfrm>
          <a:prstGeom prst="irregularSeal1">
            <a:avLst/>
          </a:prstGeom>
          <a:solidFill>
            <a:srgbClr val="CCFFCC"/>
          </a:solidFill>
          <a:ln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zh-CN" sz="2400">
                <a:latin typeface="Comic Sans MS" panose="030F0702030302020204" pitchFamily="66" charset="0"/>
              </a:rPr>
              <a:t>The bus stops again. What happened?</a:t>
            </a:r>
          </a:p>
          <a:p>
            <a:pPr algn="ctr"/>
            <a:r>
              <a:rPr lang="zh-CN" altLang="zh-CN" sz="2400">
                <a:latin typeface="Comic Sans MS" panose="030F0702030302020204" pitchFamily="66" charset="0"/>
              </a:rPr>
              <a:t>(</a:t>
            </a:r>
            <a:r>
              <a:rPr lang="zh-CN" altLang="en-US" sz="2400">
                <a:latin typeface="Comic Sans MS" panose="030F0702030302020204" pitchFamily="66" charset="0"/>
              </a:rPr>
              <a:t>展开大胆的想象，续编故事。</a:t>
            </a:r>
            <a:r>
              <a:rPr lang="zh-CN" altLang="zh-CN" sz="2400">
                <a:latin typeface="Comic Sans MS" panose="030F0702030302020204" pitchFamily="66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fill="hold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idx="1"/>
          </p:nvPr>
        </p:nvSpPr>
        <p:spPr>
          <a:xfrm>
            <a:off x="395288" y="3860800"/>
            <a:ext cx="5338762" cy="3489325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   </a:t>
            </a: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Comic Sans MS" panose="030F0702030302020204" pitchFamily="66" charset="0"/>
                <a:sym typeface="Wingdings" panose="05000000000000000000"/>
              </a:rPr>
              <a:t>They get on the bus.</a:t>
            </a:r>
          </a:p>
          <a:p>
            <a:pPr eaLnBrk="1" hangingPunct="1"/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Bobby: Look! There are</a:t>
            </a: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 so many</a:t>
            </a: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    cars on the road. </a:t>
            </a:r>
          </a:p>
          <a:p>
            <a:pPr eaLnBrk="1" hangingPunct="1"/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Tina: Yes. They’re going </a:t>
            </a: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fast</a:t>
            </a:r>
            <a:r>
              <a:rPr lang="en-US" altLang="zh-CN" sz="2400" kern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.</a:t>
            </a:r>
            <a:endParaRPr lang="en-US" altLang="zh-CN" sz="2400">
              <a:latin typeface="Comic Sans MS" panose="030F0702030302020204" pitchFamily="66" charset="0"/>
            </a:endParaRPr>
          </a:p>
        </p:txBody>
      </p:sp>
      <p:pic>
        <p:nvPicPr>
          <p:cNvPr id="66563" name="Picture 3" descr="}N0A87U{]W17GS@VA4J$7G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260350"/>
            <a:ext cx="27368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[}83Y)ZLU8G%AKWOGT6S}1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3716338"/>
            <a:ext cx="27368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/>
          <p:cNvSpPr>
            <a:spLocks noChangeArrowheads="1"/>
          </p:cNvSpPr>
          <p:nvPr/>
        </p:nvSpPr>
        <p:spPr bwMode="auto">
          <a:xfrm>
            <a:off x="611188" y="549275"/>
            <a:ext cx="56165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333399"/>
                </a:solidFill>
                <a:latin typeface="Comic Sans MS" panose="030F0702030302020204" pitchFamily="66" charset="0"/>
              </a:rPr>
              <a:t>Bobby and Tina go to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  <a:r>
              <a:rPr lang="en-US" altLang="zh-CN" sz="2400">
                <a:solidFill>
                  <a:srgbClr val="333399"/>
                </a:solidFill>
                <a:latin typeface="Comic Sans MS" panose="030F0702030302020204" pitchFamily="66" charset="0"/>
              </a:rPr>
              <a:t> their aunt.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Tina: Hello, Aunt Alice.  This is Tina.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         How do we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 get to</a:t>
            </a:r>
            <a:r>
              <a:rPr lang="en-US" altLang="zh-CN" sz="2400">
                <a:latin typeface="Comic Sans MS" panose="030F0702030302020204" pitchFamily="66" charset="0"/>
              </a:rPr>
              <a:t> your house?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Alice: You can take the </a:t>
            </a:r>
            <a:r>
              <a:rPr lang="en-US" altLang="zh-CN" sz="2400">
                <a:solidFill>
                  <a:srgbClr val="FF0000"/>
                </a:solidFill>
                <a:latin typeface="Comic Sans MS" panose="030F0702030302020204" pitchFamily="66" charset="0"/>
              </a:rPr>
              <a:t>bus</a:t>
            </a:r>
            <a:r>
              <a:rPr lang="en-US" altLang="zh-CN" sz="2400">
                <a:latin typeface="Comic Sans MS" panose="030F0702030302020204" pitchFamily="66" charset="0"/>
              </a:rPr>
              <a:t>, Tina.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>
                <a:latin typeface="Comic Sans MS" panose="030F0702030302020204" pitchFamily="66" charset="0"/>
              </a:rPr>
              <a:t>Tina: OK.</a:t>
            </a:r>
          </a:p>
        </p:txBody>
      </p:sp>
      <p:sp>
        <p:nvSpPr>
          <p:cNvPr id="66566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Listen and repeat</a:t>
            </a:r>
            <a:endParaRPr lang="en-US" altLang="zh-CN" sz="4000" b="1">
              <a:latin typeface="方正兰亭粗黑简体" pitchFamily="2" charset="-122"/>
            </a:endParaRPr>
          </a:p>
        </p:txBody>
      </p:sp>
      <p:cxnSp>
        <p:nvCxnSpPr>
          <p:cNvPr id="66567" name="Line 8"/>
          <p:cNvCxnSpPr>
            <a:cxnSpLocks noChangeShapeType="1"/>
          </p:cNvCxnSpPr>
          <p:nvPr/>
        </p:nvCxnSpPr>
        <p:spPr bwMode="auto">
          <a:xfrm flipV="1">
            <a:off x="1635125" y="4365625"/>
            <a:ext cx="874713" cy="0"/>
          </a:xfrm>
          <a:prstGeom prst="line">
            <a:avLst/>
          </a:prstGeom>
          <a:noFill/>
          <a:ln w="508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6568" name="组合 4"/>
          <p:cNvGrpSpPr/>
          <p:nvPr/>
        </p:nvGrpSpPr>
        <p:grpSpPr bwMode="auto">
          <a:xfrm>
            <a:off x="1562100" y="3109913"/>
            <a:ext cx="2222500" cy="798512"/>
            <a:chOff x="2347" y="5036"/>
            <a:chExt cx="3500" cy="1258"/>
          </a:xfrm>
        </p:grpSpPr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2347" y="5036"/>
              <a:ext cx="3500" cy="1258"/>
            </a:xfrm>
            <a:prstGeom prst="rect">
              <a:avLst/>
            </a:prstGeom>
            <a:gradFill rotWithShape="1">
              <a:gsLst>
                <a:gs pos="0">
                  <a:srgbClr val="F8B430"/>
                </a:gs>
                <a:gs pos="100000">
                  <a:srgbClr val="E27A0A"/>
                </a:gs>
              </a:gsLst>
              <a:lin ang="5400000"/>
            </a:gradFill>
            <a:ln w="38100" algn="ctr">
              <a:solidFill>
                <a:schemeClr val="tx1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70" name="文本框 3"/>
            <p:cNvSpPr>
              <a:spLocks noChangeArrowheads="1"/>
            </p:cNvSpPr>
            <p:nvPr/>
          </p:nvSpPr>
          <p:spPr bwMode="auto">
            <a:xfrm>
              <a:off x="2598" y="5326"/>
              <a:ext cx="207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get off </a:t>
              </a:r>
            </a:p>
          </p:txBody>
        </p:sp>
      </p:grpSp>
      <p:sp>
        <p:nvSpPr>
          <p:cNvPr id="39945" name="文本框 2"/>
          <p:cNvSpPr/>
          <p:nvPr/>
        </p:nvSpPr>
        <p:spPr>
          <a:xfrm>
            <a:off x="3041650" y="3340100"/>
            <a:ext cx="742950" cy="395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/>
              <a:t>下车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8[VOF~I67{[$4{187J~Z[Q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188913"/>
            <a:ext cx="2808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%LYZJS~A4)N6TM5LT`HI{IJ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364490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>
            <a:spLocks noChangeArrowheads="1"/>
          </p:cNvSpPr>
          <p:nvPr/>
        </p:nvSpPr>
        <p:spPr bwMode="auto">
          <a:xfrm>
            <a:off x="395288" y="836613"/>
            <a:ext cx="53990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There is a red light. The bus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stops</a:t>
            </a:r>
            <a:r>
              <a:rPr lang="en-US" altLang="zh-CN" sz="2400" dirty="0">
                <a:solidFill>
                  <a:srgbClr val="333399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</a:rPr>
              <a:t>Bobby: Why does the bus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stop</a:t>
            </a:r>
            <a:r>
              <a:rPr lang="en-US" altLang="zh-CN" sz="2400" dirty="0">
                <a:latin typeface="Comic Sans MS" panose="030F0702030302020204" pitchFamily="66" charset="0"/>
              </a:rPr>
              <a:t> here?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</a:rPr>
              <a:t>Bear: Look at the red light.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</a:rPr>
              <a:t>         It means we 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must</a:t>
            </a:r>
            <a:r>
              <a:rPr lang="en-US" altLang="zh-CN" sz="2400" dirty="0">
                <a:latin typeface="Comic Sans MS" panose="030F0702030302020204" pitchFamily="66" charset="0"/>
              </a:rPr>
              <a:t> stop.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Comic Sans MS" panose="030F0702030302020204" pitchFamily="66" charset="0"/>
              </a:rPr>
              <a:t>Bobby: Oh, I see.</a:t>
            </a:r>
          </a:p>
        </p:txBody>
      </p:sp>
      <p:sp>
        <p:nvSpPr>
          <p:cNvPr id="41989" name="Text Box 5"/>
          <p:cNvSpPr/>
          <p:nvPr/>
        </p:nvSpPr>
        <p:spPr>
          <a:xfrm>
            <a:off x="357188" y="3500438"/>
            <a:ext cx="5903912" cy="2195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Comic Sans MS" panose="030F0702030302020204" pitchFamily="66" charset="0"/>
                <a:sym typeface="Wingdings" panose="05000000000000000000"/>
              </a:rPr>
              <a:t>The bus goes on, but soon it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stops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Comic Sans MS" panose="030F0702030302020204" pitchFamily="66" charset="0"/>
                <a:sym typeface="Wingdings" panose="05000000000000000000"/>
              </a:rPr>
              <a:t> again.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Bobby: There aren’t any traffic lights here.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Why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is the bus stopping again?</a:t>
            </a:r>
          </a:p>
          <a:p>
            <a:pPr marL="0" indent="0" eaLnBrk="1" hangingPunct="1">
              <a:lnSpc>
                <a:spcPct val="95000"/>
              </a:lnSpc>
              <a:spcBef>
                <a:spcPct val="50000"/>
              </a:spcBef>
              <a:buFontTx/>
              <a:buNone/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Bear: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Look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! Some elephants are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cross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ing the road. We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/>
              </a:rPr>
              <a:t>must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/>
              </a:rPr>
              <a:t> stop and wait.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67590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Listen and repeat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  <p:grpSp>
        <p:nvGrpSpPr>
          <p:cNvPr id="67591" name="组合 13"/>
          <p:cNvGrpSpPr/>
          <p:nvPr/>
        </p:nvGrpSpPr>
        <p:grpSpPr bwMode="auto">
          <a:xfrm>
            <a:off x="5794375" y="269875"/>
            <a:ext cx="3330575" cy="2849563"/>
            <a:chOff x="9125" y="443"/>
            <a:chExt cx="5125" cy="4469"/>
          </a:xfrm>
        </p:grpSpPr>
        <p:sp>
          <p:nvSpPr>
            <p:cNvPr id="42002" name="Rectangle 11"/>
            <p:cNvSpPr>
              <a:spLocks noChangeArrowheads="1"/>
            </p:cNvSpPr>
            <p:nvPr/>
          </p:nvSpPr>
          <p:spPr bwMode="auto">
            <a:xfrm>
              <a:off x="9125" y="443"/>
              <a:ext cx="5125" cy="4469"/>
            </a:xfrm>
            <a:prstGeom prst="rect">
              <a:avLst/>
            </a:prstGeom>
            <a:gradFill rotWithShape="1">
              <a:gsLst>
                <a:gs pos="0">
                  <a:srgbClr val="F8B430"/>
                </a:gs>
                <a:gs pos="100000">
                  <a:srgbClr val="E27A0A"/>
                </a:gs>
              </a:gsLst>
              <a:lin ang="5400000"/>
            </a:gradFill>
            <a:ln w="38100" algn="ctr">
              <a:solidFill>
                <a:schemeClr val="tx1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593" name="文本框 10"/>
            <p:cNvSpPr>
              <a:spLocks noChangeArrowheads="1"/>
            </p:cNvSpPr>
            <p:nvPr/>
          </p:nvSpPr>
          <p:spPr bwMode="auto">
            <a:xfrm>
              <a:off x="9529" y="757"/>
              <a:ext cx="1510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stop</a:t>
              </a:r>
              <a:r>
                <a:rPr lang="zh-CN" altLang="en-US" sz="24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：</a:t>
              </a:r>
            </a:p>
          </p:txBody>
        </p:sp>
        <p:sp>
          <p:nvSpPr>
            <p:cNvPr id="67594" name="文本框 11"/>
            <p:cNvSpPr>
              <a:spLocks noChangeArrowheads="1"/>
            </p:cNvSpPr>
            <p:nvPr/>
          </p:nvSpPr>
          <p:spPr bwMode="auto">
            <a:xfrm>
              <a:off x="9860" y="1524"/>
              <a:ext cx="187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latin typeface="宋体" panose="02010600030101010101" pitchFamily="2" charset="-122"/>
                </a:rPr>
                <a:t>1</a:t>
              </a:r>
              <a:r>
                <a:rPr lang="zh-CN" altLang="en-US" sz="2000" b="1">
                  <a:latin typeface="宋体" panose="02010600030101010101" pitchFamily="2" charset="-122"/>
                </a:rPr>
                <a:t>、停止 </a:t>
              </a:r>
              <a:endParaRPr lang="en-US" altLang="zh-CN" sz="2000" b="1">
                <a:latin typeface="宋体" panose="02010600030101010101" pitchFamily="2" charset="-122"/>
              </a:endParaRPr>
            </a:p>
          </p:txBody>
        </p:sp>
        <p:sp>
          <p:nvSpPr>
            <p:cNvPr id="67595" name="文本框 12"/>
            <p:cNvSpPr>
              <a:spLocks noChangeArrowheads="1"/>
            </p:cNvSpPr>
            <p:nvPr/>
          </p:nvSpPr>
          <p:spPr bwMode="auto">
            <a:xfrm>
              <a:off x="9858" y="3052"/>
              <a:ext cx="1873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>
                  <a:latin typeface="宋体" panose="02010600030101010101" pitchFamily="2" charset="-122"/>
                </a:rPr>
                <a:t>2</a:t>
              </a:r>
              <a:r>
                <a:rPr lang="zh-CN" altLang="en-US" sz="2000" b="1">
                  <a:latin typeface="宋体" panose="02010600030101010101" pitchFamily="2" charset="-122"/>
                </a:rPr>
                <a:t>、车站 </a:t>
              </a:r>
              <a:endParaRPr lang="en-US" altLang="zh-CN" sz="2000" b="1">
                <a:latin typeface="宋体" panose="02010600030101010101" pitchFamily="2" charset="-122"/>
              </a:endParaRPr>
            </a:p>
          </p:txBody>
        </p:sp>
      </p:grpSp>
      <p:sp>
        <p:nvSpPr>
          <p:cNvPr id="41992" name="文本框 14"/>
          <p:cNvSpPr txBox="1"/>
          <p:nvPr/>
        </p:nvSpPr>
        <p:spPr>
          <a:xfrm>
            <a:off x="5937250" y="1482725"/>
            <a:ext cx="1185863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停止尖叫</a:t>
            </a:r>
          </a:p>
        </p:txBody>
      </p:sp>
      <p:sp>
        <p:nvSpPr>
          <p:cNvPr id="41993" name="文本框 15"/>
          <p:cNvSpPr txBox="1"/>
          <p:nvPr/>
        </p:nvSpPr>
        <p:spPr>
          <a:xfrm>
            <a:off x="5907088" y="2492375"/>
            <a:ext cx="1639887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一个公交车站</a:t>
            </a:r>
          </a:p>
        </p:txBody>
      </p:sp>
      <p:sp>
        <p:nvSpPr>
          <p:cNvPr id="41994" name="文本框 16"/>
          <p:cNvSpPr/>
          <p:nvPr/>
        </p:nvSpPr>
        <p:spPr>
          <a:xfrm>
            <a:off x="7618413" y="936625"/>
            <a:ext cx="10144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Ving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41995" name="文本框 17"/>
          <p:cNvSpPr/>
          <p:nvPr/>
        </p:nvSpPr>
        <p:spPr>
          <a:xfrm>
            <a:off x="7286625" y="895350"/>
            <a:ext cx="4032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+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1996" name="文本框 18"/>
          <p:cNvSpPr txBox="1"/>
          <p:nvPr/>
        </p:nvSpPr>
        <p:spPr>
          <a:xfrm>
            <a:off x="7615238" y="2492375"/>
            <a:ext cx="1433512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 sz="1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/>
              </a:rPr>
              <a:t>a bus stop</a:t>
            </a:r>
          </a:p>
        </p:txBody>
      </p:sp>
      <p:sp>
        <p:nvSpPr>
          <p:cNvPr id="41997" name="文本框 19"/>
          <p:cNvSpPr txBox="1"/>
          <p:nvPr/>
        </p:nvSpPr>
        <p:spPr>
          <a:xfrm>
            <a:off x="7123113" y="1482725"/>
            <a:ext cx="1831975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 sz="18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/>
              </a:rPr>
              <a:t>stop shouting</a:t>
            </a:r>
          </a:p>
        </p:txBody>
      </p:sp>
      <p:cxnSp>
        <p:nvCxnSpPr>
          <p:cNvPr id="67602" name="Line 8"/>
          <p:cNvCxnSpPr>
            <a:cxnSpLocks noChangeShapeType="1"/>
          </p:cNvCxnSpPr>
          <p:nvPr/>
        </p:nvCxnSpPr>
        <p:spPr bwMode="auto">
          <a:xfrm flipV="1">
            <a:off x="2073275" y="3467100"/>
            <a:ext cx="876300" cy="0"/>
          </a:xfrm>
          <a:prstGeom prst="line">
            <a:avLst/>
          </a:prstGeom>
          <a:noFill/>
          <a:ln w="508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9" name="AutoShape 60"/>
          <p:cNvSpPr>
            <a:spLocks noChangeArrowheads="1"/>
          </p:cNvSpPr>
          <p:nvPr/>
        </p:nvSpPr>
        <p:spPr bwMode="auto">
          <a:xfrm flipH="1">
            <a:off x="107950" y="1604963"/>
            <a:ext cx="2527300" cy="1409700"/>
          </a:xfrm>
          <a:prstGeom prst="cloudCallout">
            <a:avLst>
              <a:gd name="adj1" fmla="val -41662"/>
              <a:gd name="adj2" fmla="val 52306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我看见了。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42000" name="AutoShape 60"/>
          <p:cNvSpPr/>
          <p:nvPr/>
        </p:nvSpPr>
        <p:spPr>
          <a:xfrm>
            <a:off x="2716213" y="1755775"/>
            <a:ext cx="2519362" cy="1363663"/>
          </a:xfrm>
          <a:prstGeom prst="cloudCallout">
            <a:avLst>
              <a:gd name="adj1" fmla="val -41662"/>
              <a:gd name="adj2" fmla="val 52306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14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我明白了。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cxnSp>
        <p:nvCxnSpPr>
          <p:cNvPr id="67605" name="Line 8"/>
          <p:cNvCxnSpPr>
            <a:cxnSpLocks noChangeShapeType="1"/>
          </p:cNvCxnSpPr>
          <p:nvPr/>
        </p:nvCxnSpPr>
        <p:spPr bwMode="auto">
          <a:xfrm flipV="1">
            <a:off x="4592638" y="1355725"/>
            <a:ext cx="874712" cy="0"/>
          </a:xfrm>
          <a:prstGeom prst="line">
            <a:avLst/>
          </a:prstGeom>
          <a:noFill/>
          <a:ln w="50800" algn="ctr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6"/>
          <p:cNvSpPr>
            <a:spLocks noChangeArrowheads="1"/>
          </p:cNvSpPr>
          <p:nvPr/>
        </p:nvSpPr>
        <p:spPr bwMode="auto">
          <a:xfrm>
            <a:off x="1476375" y="2708275"/>
            <a:ext cx="5761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44035" name="Text Box 11"/>
          <p:cNvSpPr/>
          <p:nvPr/>
        </p:nvSpPr>
        <p:spPr>
          <a:xfrm>
            <a:off x="1619250" y="836613"/>
            <a:ext cx="5832475" cy="1079500"/>
          </a:xfrm>
          <a:prstGeom prst="rect">
            <a:avLst/>
          </a:prstGeom>
          <a:solidFill>
            <a:schemeClr val="bg1"/>
          </a:solidFill>
          <a:ln w="63500">
            <a:solidFill>
              <a:srgbClr val="FF66FF"/>
            </a:solidFill>
            <a:prstDash val="dash"/>
            <a:miter lim="800000"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四人一组，选择一种你们喜欢的方式朗读课文吧！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612" name="Group 11"/>
          <p:cNvGrpSpPr/>
          <p:nvPr/>
        </p:nvGrpSpPr>
        <p:grpSpPr bwMode="auto">
          <a:xfrm>
            <a:off x="0" y="2349500"/>
            <a:ext cx="2520950" cy="3095625"/>
            <a:chOff x="-131" y="0"/>
            <a:chExt cx="3402" cy="3970"/>
          </a:xfrm>
        </p:grpSpPr>
        <p:pic>
          <p:nvPicPr>
            <p:cNvPr id="68613" name="Picture 12" descr="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" y="0"/>
              <a:ext cx="2640" cy="3300"/>
            </a:xfrm>
            <a:prstGeom prst="rect">
              <a:avLst/>
            </a:prstGeom>
            <a:noFill/>
            <a:ln w="57150" algn="ctr">
              <a:solidFill>
                <a:srgbClr val="FF66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4" name="AutoShape 13"/>
            <p:cNvSpPr>
              <a:spLocks noChangeArrowheads="1"/>
            </p:cNvSpPr>
            <p:nvPr/>
          </p:nvSpPr>
          <p:spPr bwMode="auto">
            <a:xfrm flipV="1">
              <a:off x="-131" y="2382"/>
              <a:ext cx="3402" cy="1588"/>
            </a:xfrm>
            <a:prstGeom prst="flowChartAlternateProcess">
              <a:avLst/>
            </a:prstGeom>
            <a:solidFill>
              <a:srgbClr val="FF99CC"/>
            </a:solidFill>
            <a:ln w="57150" algn="ctr">
              <a:solidFill>
                <a:srgbClr val="FF66FF"/>
              </a:solidFill>
              <a:prstDash val="sysDot"/>
              <a:miter lim="800000"/>
            </a:ln>
          </p:spPr>
          <p:txBody>
            <a:bodyPr rot="10800000" wrap="none" anchor="ctr"/>
            <a:lstStyle/>
            <a:p>
              <a:pPr algn="ctr"/>
              <a:r>
                <a:rPr lang="en-US" altLang="zh-CN" sz="2800" b="1"/>
                <a:t>Read in </a:t>
              </a:r>
            </a:p>
            <a:p>
              <a:pPr algn="ctr"/>
              <a:r>
                <a:rPr lang="en-US" altLang="zh-CN" sz="2800" b="1"/>
                <a:t>paragraphs</a:t>
              </a:r>
            </a:p>
            <a:p>
              <a:pPr algn="ctr"/>
              <a:r>
                <a:rPr lang="en-US" altLang="zh-CN" sz="2800" b="1"/>
                <a:t> </a:t>
              </a:r>
              <a:r>
                <a:rPr lang="zh-CN" altLang="en-US" sz="2800" b="1"/>
                <a:t>分段读</a:t>
              </a:r>
            </a:p>
          </p:txBody>
        </p:sp>
      </p:grpSp>
      <p:grpSp>
        <p:nvGrpSpPr>
          <p:cNvPr id="68615" name="Group 8"/>
          <p:cNvGrpSpPr/>
          <p:nvPr/>
        </p:nvGrpSpPr>
        <p:grpSpPr bwMode="auto">
          <a:xfrm>
            <a:off x="2987675" y="2420938"/>
            <a:ext cx="2659063" cy="3067050"/>
            <a:chOff x="0" y="0"/>
            <a:chExt cx="3489" cy="3856"/>
          </a:xfrm>
        </p:grpSpPr>
        <p:pic>
          <p:nvPicPr>
            <p:cNvPr id="68616" name="Picture 9" descr="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" y="0"/>
              <a:ext cx="2640" cy="3300"/>
            </a:xfrm>
            <a:prstGeom prst="rect">
              <a:avLst/>
            </a:prstGeom>
            <a:noFill/>
            <a:ln w="57150" algn="ctr">
              <a:solidFill>
                <a:srgbClr val="FF66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17" name="AutoShape 10"/>
            <p:cNvSpPr>
              <a:spLocks noChangeArrowheads="1"/>
            </p:cNvSpPr>
            <p:nvPr/>
          </p:nvSpPr>
          <p:spPr bwMode="auto">
            <a:xfrm flipV="1">
              <a:off x="0" y="2268"/>
              <a:ext cx="3489" cy="1588"/>
            </a:xfrm>
            <a:prstGeom prst="flowChartAlternateProcess">
              <a:avLst/>
            </a:prstGeom>
            <a:solidFill>
              <a:srgbClr val="CCFFFF"/>
            </a:solidFill>
            <a:ln w="57150" algn="ctr">
              <a:solidFill>
                <a:srgbClr val="FF66FF"/>
              </a:solidFill>
              <a:prstDash val="sysDot"/>
              <a:miter lim="800000"/>
            </a:ln>
          </p:spPr>
          <p:txBody>
            <a:bodyPr rot="10800000" wrap="none" anchor="ctr"/>
            <a:lstStyle/>
            <a:p>
              <a:r>
                <a:rPr lang="en-US" altLang="zh-CN" sz="2800" b="1"/>
                <a:t>Read together</a:t>
              </a:r>
            </a:p>
            <a:p>
              <a:r>
                <a:rPr lang="en-US" altLang="zh-CN" sz="2800" b="1"/>
                <a:t>        </a:t>
              </a:r>
            </a:p>
            <a:p>
              <a:r>
                <a:rPr lang="en-US" altLang="zh-CN" sz="2800" b="1"/>
                <a:t>       </a:t>
              </a:r>
              <a:r>
                <a:rPr lang="zh-CN" altLang="en-US" sz="2800" b="1"/>
                <a:t>一起读</a:t>
              </a:r>
            </a:p>
          </p:txBody>
        </p:sp>
      </p:grpSp>
      <p:grpSp>
        <p:nvGrpSpPr>
          <p:cNvPr id="68618" name="Group 4"/>
          <p:cNvGrpSpPr/>
          <p:nvPr/>
        </p:nvGrpSpPr>
        <p:grpSpPr bwMode="auto">
          <a:xfrm>
            <a:off x="-900113" y="-892175"/>
            <a:ext cx="10361613" cy="8199438"/>
            <a:chOff x="0" y="0"/>
            <a:chExt cx="5693" cy="4247"/>
          </a:xfrm>
        </p:grpSpPr>
        <p:pic>
          <p:nvPicPr>
            <p:cNvPr id="68619" name="Picture 5" descr="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29" y="1700"/>
              <a:ext cx="1056" cy="1271"/>
            </a:xfrm>
            <a:prstGeom prst="rect">
              <a:avLst/>
            </a:prstGeom>
            <a:noFill/>
            <a:ln w="57150" algn="ctr">
              <a:solidFill>
                <a:srgbClr val="FF66FF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0" name="AutoShape 6"/>
            <p:cNvSpPr>
              <a:spLocks noChangeArrowheads="1"/>
            </p:cNvSpPr>
            <p:nvPr/>
          </p:nvSpPr>
          <p:spPr bwMode="auto">
            <a:xfrm>
              <a:off x="3805" y="2607"/>
              <a:ext cx="1544" cy="671"/>
            </a:xfrm>
            <a:prstGeom prst="flowChartAlternateProcess">
              <a:avLst/>
            </a:prstGeom>
            <a:solidFill>
              <a:srgbClr val="FFFF99"/>
            </a:solidFill>
            <a:ln w="57150" algn="ctr">
              <a:solidFill>
                <a:srgbClr val="FF66FF"/>
              </a:solidFill>
              <a:prstDash val="sysDot"/>
              <a:miter lim="800000"/>
            </a:ln>
          </p:spPr>
          <p:txBody>
            <a:bodyPr wrap="none" anchor="ctr"/>
            <a:lstStyle/>
            <a:p>
              <a:r>
                <a:rPr lang="en-US" altLang="zh-CN" sz="2800" b="1"/>
                <a:t>  Read in roles</a:t>
              </a:r>
            </a:p>
            <a:p>
              <a:r>
                <a:rPr lang="en-US" altLang="zh-CN" sz="2800" b="1"/>
                <a:t>          </a:t>
              </a:r>
            </a:p>
            <a:p>
              <a:r>
                <a:rPr lang="en-US" altLang="zh-CN" sz="2800" b="1"/>
                <a:t>      </a:t>
              </a:r>
              <a:r>
                <a:rPr lang="zh-CN" altLang="en-US" sz="2800" b="1"/>
                <a:t>分角色读</a:t>
              </a:r>
            </a:p>
          </p:txBody>
        </p:sp>
        <p:sp>
          <p:nvSpPr>
            <p:cNvPr id="68621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693" cy="4247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68622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Happy reading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6" descr="}N0A87U{]W17GS@VA4J$7G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3863" y="1609725"/>
            <a:ext cx="3895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7" descr="[}83Y)ZLU8G%AKWOGT6S}1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4513" y="1617663"/>
            <a:ext cx="44005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8" descr="8[VOF~I67{[$4{187J~Z[Q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3863" y="3813175"/>
            <a:ext cx="3895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%LYZJS~A4)N6TM5LT`HI{IJ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54513" y="3813175"/>
            <a:ext cx="43957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矩形 9"/>
          <p:cNvSpPr/>
          <p:nvPr/>
        </p:nvSpPr>
        <p:spPr>
          <a:xfrm>
            <a:off x="0" y="-6350"/>
            <a:ext cx="9144000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639" name="矩形 1"/>
          <p:cNvSpPr>
            <a:spLocks noChangeArrowheads="1"/>
          </p:cNvSpPr>
          <p:nvPr/>
        </p:nvSpPr>
        <p:spPr bwMode="auto">
          <a:xfrm>
            <a:off x="179388" y="76200"/>
            <a:ext cx="4392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rgbClr val="FFFFFF"/>
                </a:solidFill>
                <a:latin typeface="方正兰亭粗黑简体" pitchFamily="2" charset="-122"/>
              </a:rPr>
              <a:t>Dub in roles</a:t>
            </a:r>
            <a:endParaRPr lang="en-US" altLang="zh-CN" sz="4000"/>
          </a:p>
        </p:txBody>
      </p:sp>
      <p:sp>
        <p:nvSpPr>
          <p:cNvPr id="46088" name="AutoShape 11"/>
          <p:cNvSpPr/>
          <p:nvPr/>
        </p:nvSpPr>
        <p:spPr>
          <a:xfrm>
            <a:off x="0" y="720725"/>
            <a:ext cx="9144000" cy="519113"/>
          </a:xfrm>
          <a:prstGeom prst="roundRect">
            <a:avLst>
              <a:gd name="adj" fmla="val 0"/>
            </a:avLst>
          </a:prstGeom>
          <a:solidFill>
            <a:srgbClr val="05573E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小组合作，选择其中一幅图，分角色配音。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椭圆 2"/>
          <p:cNvSpPr/>
          <p:nvPr/>
        </p:nvSpPr>
        <p:spPr>
          <a:xfrm>
            <a:off x="3535363" y="3019425"/>
            <a:ext cx="1517650" cy="1516063"/>
          </a:xfrm>
          <a:prstGeom prst="ellipse">
            <a:avLst/>
          </a:prstGeom>
          <a:solidFill>
            <a:srgbClr val="EA475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90" name="矩形 3"/>
          <p:cNvSpPr/>
          <p:nvPr/>
        </p:nvSpPr>
        <p:spPr>
          <a:xfrm>
            <a:off x="4256088" y="1609725"/>
            <a:ext cx="98425" cy="46037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091" name="矩形 4"/>
          <p:cNvSpPr/>
          <p:nvPr/>
        </p:nvSpPr>
        <p:spPr>
          <a:xfrm>
            <a:off x="423863" y="3765550"/>
            <a:ext cx="8440737" cy="1016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9644" name="文本框 5"/>
          <p:cNvSpPr>
            <a:spLocks noChangeArrowheads="1"/>
          </p:cNvSpPr>
          <p:nvPr/>
        </p:nvSpPr>
        <p:spPr bwMode="auto">
          <a:xfrm>
            <a:off x="3738563" y="2879725"/>
            <a:ext cx="6842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1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  <p:sp>
        <p:nvSpPr>
          <p:cNvPr id="69645" name="文本框 17"/>
          <p:cNvSpPr>
            <a:spLocks noChangeArrowheads="1"/>
          </p:cNvSpPr>
          <p:nvPr/>
        </p:nvSpPr>
        <p:spPr bwMode="auto">
          <a:xfrm>
            <a:off x="3738563" y="3521075"/>
            <a:ext cx="668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3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  <p:sp>
        <p:nvSpPr>
          <p:cNvPr id="69646" name="文本框 18"/>
          <p:cNvSpPr>
            <a:spLocks noChangeArrowheads="1"/>
          </p:cNvSpPr>
          <p:nvPr/>
        </p:nvSpPr>
        <p:spPr bwMode="auto">
          <a:xfrm>
            <a:off x="4319588" y="2874963"/>
            <a:ext cx="682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2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  <p:sp>
        <p:nvSpPr>
          <p:cNvPr id="69647" name="文本框 19"/>
          <p:cNvSpPr>
            <a:spLocks noChangeArrowheads="1"/>
          </p:cNvSpPr>
          <p:nvPr/>
        </p:nvSpPr>
        <p:spPr bwMode="auto">
          <a:xfrm>
            <a:off x="4306888" y="3516313"/>
            <a:ext cx="682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4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571500"/>
            <a:ext cx="9132888" cy="50006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lnSpc>
                <a:spcPts val="5000"/>
              </a:lnSpc>
              <a:buFontTx/>
              <a:buNone/>
            </a:pPr>
            <a:r>
              <a:rPr lang="en-US" altLang="zh-CN" sz="2800" dirty="0" smtClean="0"/>
              <a:t>   Bobby and Tina wanted______(see) their aunt. They ____(get)there by bus. When they got on the bus, they ___(see) so____(much) cars. The cars are going ____(fast). But the bus _______(stop) because there___(be) a red light. They must ____(stop).Then the bus stopped again. There ______(be not) any traffic lights, but some elephants were ________(cross) the road.</a:t>
            </a:r>
            <a:endParaRPr lang="zh-CN" altLang="en-US" sz="2800" dirty="0" smtClean="0"/>
          </a:p>
        </p:txBody>
      </p:sp>
      <p:sp>
        <p:nvSpPr>
          <p:cNvPr id="48131" name="TextBox 4"/>
          <p:cNvSpPr/>
          <p:nvPr/>
        </p:nvSpPr>
        <p:spPr>
          <a:xfrm>
            <a:off x="4143375" y="714375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to see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2" name="TextBox 5"/>
          <p:cNvSpPr/>
          <p:nvPr/>
        </p:nvSpPr>
        <p:spPr>
          <a:xfrm>
            <a:off x="428625" y="1335088"/>
            <a:ext cx="10001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got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3" name="TextBox 6"/>
          <p:cNvSpPr/>
          <p:nvPr/>
        </p:nvSpPr>
        <p:spPr>
          <a:xfrm>
            <a:off x="330200" y="2000250"/>
            <a:ext cx="928688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saw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4" name="TextBox 7"/>
          <p:cNvSpPr/>
          <p:nvPr/>
        </p:nvSpPr>
        <p:spPr>
          <a:xfrm>
            <a:off x="2222500" y="2000250"/>
            <a:ext cx="11430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many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5" name="TextBox 8"/>
          <p:cNvSpPr/>
          <p:nvPr/>
        </p:nvSpPr>
        <p:spPr>
          <a:xfrm>
            <a:off x="330200" y="2616200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fast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6" name="TextBox 9"/>
          <p:cNvSpPr/>
          <p:nvPr/>
        </p:nvSpPr>
        <p:spPr>
          <a:xfrm>
            <a:off x="4071938" y="2616200"/>
            <a:ext cx="171450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stopped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7" name="TextBox 10"/>
          <p:cNvSpPr/>
          <p:nvPr/>
        </p:nvSpPr>
        <p:spPr>
          <a:xfrm>
            <a:off x="1071563" y="3236913"/>
            <a:ext cx="928687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was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8" name="TextBox 11"/>
          <p:cNvSpPr/>
          <p:nvPr/>
        </p:nvSpPr>
        <p:spPr>
          <a:xfrm>
            <a:off x="6040438" y="3236913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stop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39" name="TextBox 12"/>
          <p:cNvSpPr/>
          <p:nvPr/>
        </p:nvSpPr>
        <p:spPr>
          <a:xfrm>
            <a:off x="5064125" y="3854450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weren’t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8140" name="TextBox 13"/>
          <p:cNvSpPr/>
          <p:nvPr/>
        </p:nvSpPr>
        <p:spPr>
          <a:xfrm>
            <a:off x="428625" y="5191125"/>
            <a:ext cx="15716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crossing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0669" name="矩形 6"/>
          <p:cNvSpPr>
            <a:spLocks noChangeArrowheads="1"/>
          </p:cNvSpPr>
          <p:nvPr/>
        </p:nvSpPr>
        <p:spPr bwMode="auto">
          <a:xfrm>
            <a:off x="34925" y="-82550"/>
            <a:ext cx="55165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Complete and retell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 fill="hold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 fill="hold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 fill="hold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 fill="hold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 fill="hold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h_id=H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18864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QQ截图201503112248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8000"/>
          </a:blip>
          <a:srcRect/>
          <a:stretch>
            <a:fillRect/>
          </a:stretch>
        </p:blipFill>
        <p:spPr bwMode="auto">
          <a:xfrm rot="21180000">
            <a:off x="6588125" y="4638675"/>
            <a:ext cx="23526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剪刀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3830638"/>
            <a:ext cx="19812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2" descr="u=448784762,1343410407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0.22222 L 2.5E-06 1.38778E-17">
                                      <p:cBhvr>
                                        <p:cTn id="9" dur="2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6"/>
          <p:cNvSpPr>
            <a:spLocks noChangeArrowheads="1"/>
          </p:cNvSpPr>
          <p:nvPr/>
        </p:nvSpPr>
        <p:spPr bwMode="auto">
          <a:xfrm rot="540000">
            <a:off x="3049588" y="2708275"/>
            <a:ext cx="3108325" cy="2085975"/>
          </a:xfrm>
          <a:prstGeom prst="cloudCallout">
            <a:avLst>
              <a:gd name="adj1" fmla="val -14278"/>
              <a:gd name="adj2" fmla="val -11458"/>
            </a:avLst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132138" y="3429000"/>
            <a:ext cx="358298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zh-CN" altLang="en-US" sz="4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宋体" panose="02010600030101010101" pitchFamily="2" charset="-122"/>
                <a:sym typeface="Wingdings" panose="05000000000000000000"/>
              </a:rPr>
              <a:t>Road safety</a:t>
            </a:r>
          </a:p>
        </p:txBody>
      </p:sp>
      <p:pic>
        <p:nvPicPr>
          <p:cNvPr id="54276" name="Picture 8" descr="318754-13061304145547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997200"/>
            <a:ext cx="1497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Arc 9"/>
          <p:cNvSpPr/>
          <p:nvPr/>
        </p:nvSpPr>
        <p:spPr bwMode="auto">
          <a:xfrm rot="600000" flipH="1" flipV="1">
            <a:off x="2795588" y="2984500"/>
            <a:ext cx="555625" cy="290513"/>
          </a:xfrm>
          <a:custGeom>
            <a:avLst/>
            <a:gdLst>
              <a:gd name="T0" fmla="*/ 3741 w 21156"/>
              <a:gd name="T1" fmla="*/ -1 h 21273"/>
              <a:gd name="T2" fmla="*/ 21156 w 21156"/>
              <a:gd name="T3" fmla="*/ 16915 h 21273"/>
              <a:gd name="T4" fmla="*/ 3741 w 21156"/>
              <a:gd name="T5" fmla="*/ -1 h 21273"/>
              <a:gd name="T6" fmla="*/ 21156 w 21156"/>
              <a:gd name="T7" fmla="*/ 16915 h 21273"/>
              <a:gd name="T8" fmla="*/ 0 w 21156"/>
              <a:gd name="T9" fmla="*/ 21273 h 21273"/>
              <a:gd name="T10" fmla="*/ 3741 w 21156"/>
              <a:gd name="T11" fmla="*/ -1 h 2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56" h="21273" fill="none">
                <a:moveTo>
                  <a:pt x="3741" y="-1"/>
                </a:moveTo>
                <a:cubicBezTo>
                  <a:pt x="12465" y="1533"/>
                  <a:pt x="19369" y="8239"/>
                  <a:pt x="21156" y="16915"/>
                </a:cubicBezTo>
              </a:path>
              <a:path w="21156" h="21273" stroke="0">
                <a:moveTo>
                  <a:pt x="3741" y="-1"/>
                </a:moveTo>
                <a:cubicBezTo>
                  <a:pt x="12465" y="1533"/>
                  <a:pt x="19369" y="8239"/>
                  <a:pt x="21156" y="16915"/>
                </a:cubicBezTo>
                <a:lnTo>
                  <a:pt x="0" y="21273"/>
                </a:lnTo>
                <a:lnTo>
                  <a:pt x="3741" y="-1"/>
                </a:lnTo>
                <a:close/>
              </a:path>
            </a:pathLst>
          </a:custGeom>
          <a:noFill/>
          <a:ln w="76200" algn="ctr">
            <a:solidFill>
              <a:srgbClr val="CC99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8" name="Arc 10"/>
          <p:cNvSpPr/>
          <p:nvPr/>
        </p:nvSpPr>
        <p:spPr bwMode="auto">
          <a:xfrm rot="4260000" flipH="1" flipV="1">
            <a:off x="2805907" y="3661569"/>
            <a:ext cx="323850" cy="731837"/>
          </a:xfrm>
          <a:custGeom>
            <a:avLst/>
            <a:gdLst>
              <a:gd name="T0" fmla="*/ -1 w 21156"/>
              <a:gd name="T1" fmla="*/ 0 h 21600"/>
              <a:gd name="T2" fmla="*/ 21156 w 21156"/>
              <a:gd name="T3" fmla="*/ 17242 h 21600"/>
              <a:gd name="T4" fmla="*/ -1 w 21156"/>
              <a:gd name="T5" fmla="*/ 0 h 21600"/>
              <a:gd name="T6" fmla="*/ 21156 w 21156"/>
              <a:gd name="T7" fmla="*/ 17242 h 21600"/>
              <a:gd name="T8" fmla="*/ 0 w 21156"/>
              <a:gd name="T9" fmla="*/ 21600 h 21600"/>
              <a:gd name="T10" fmla="*/ -1 w 21156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56" h="21600" fill="none">
                <a:moveTo>
                  <a:pt x="-1" y="0"/>
                </a:moveTo>
                <a:cubicBezTo>
                  <a:pt x="10249" y="0"/>
                  <a:pt x="19088" y="7203"/>
                  <a:pt x="21156" y="17242"/>
                </a:cubicBezTo>
              </a:path>
              <a:path w="21156" h="21600" stroke="0">
                <a:moveTo>
                  <a:pt x="-1" y="0"/>
                </a:moveTo>
                <a:cubicBezTo>
                  <a:pt x="10249" y="0"/>
                  <a:pt x="19088" y="7203"/>
                  <a:pt x="21156" y="1724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algn="ctr">
            <a:solidFill>
              <a:srgbClr val="CC99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79" name="Arc 11"/>
          <p:cNvSpPr/>
          <p:nvPr/>
        </p:nvSpPr>
        <p:spPr bwMode="auto">
          <a:xfrm flipV="1">
            <a:off x="5843588" y="2808288"/>
            <a:ext cx="277812" cy="342900"/>
          </a:xfrm>
          <a:custGeom>
            <a:avLst/>
            <a:gdLst>
              <a:gd name="T0" fmla="*/ -1 w 21156"/>
              <a:gd name="T1" fmla="*/ 0 h 21600"/>
              <a:gd name="T2" fmla="*/ 21156 w 21156"/>
              <a:gd name="T3" fmla="*/ 17242 h 21600"/>
              <a:gd name="T4" fmla="*/ -1 w 21156"/>
              <a:gd name="T5" fmla="*/ 0 h 21600"/>
              <a:gd name="T6" fmla="*/ 21156 w 21156"/>
              <a:gd name="T7" fmla="*/ 17242 h 21600"/>
              <a:gd name="T8" fmla="*/ 0 w 21156"/>
              <a:gd name="T9" fmla="*/ 21600 h 21600"/>
              <a:gd name="T10" fmla="*/ -1 w 21156"/>
              <a:gd name="T11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56" h="21600" fill="none">
                <a:moveTo>
                  <a:pt x="-1" y="0"/>
                </a:moveTo>
                <a:cubicBezTo>
                  <a:pt x="10249" y="0"/>
                  <a:pt x="19088" y="7203"/>
                  <a:pt x="21156" y="17242"/>
                </a:cubicBezTo>
              </a:path>
              <a:path w="21156" h="21600" stroke="0">
                <a:moveTo>
                  <a:pt x="-1" y="0"/>
                </a:moveTo>
                <a:cubicBezTo>
                  <a:pt x="10249" y="0"/>
                  <a:pt x="19088" y="7203"/>
                  <a:pt x="21156" y="1724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 algn="ctr">
            <a:solidFill>
              <a:srgbClr val="CC99F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0" name="Arc 12"/>
          <p:cNvSpPr/>
          <p:nvPr/>
        </p:nvSpPr>
        <p:spPr bwMode="auto">
          <a:xfrm rot="15720000" flipV="1">
            <a:off x="6088063" y="3738563"/>
            <a:ext cx="492125" cy="619125"/>
          </a:xfrm>
          <a:custGeom>
            <a:avLst/>
            <a:gdLst>
              <a:gd name="T0" fmla="*/ 0 w 23201"/>
              <a:gd name="T1" fmla="*/ 97 h 21600"/>
              <a:gd name="T2" fmla="*/ 2045 w 23201"/>
              <a:gd name="T3" fmla="*/ 0 h 21600"/>
              <a:gd name="T4" fmla="*/ 23201 w 23201"/>
              <a:gd name="T5" fmla="*/ 17242 h 21600"/>
              <a:gd name="T6" fmla="*/ 0 w 23201"/>
              <a:gd name="T7" fmla="*/ 97 h 21600"/>
              <a:gd name="T8" fmla="*/ 2045 w 23201"/>
              <a:gd name="T9" fmla="*/ 0 h 21600"/>
              <a:gd name="T10" fmla="*/ 23201 w 23201"/>
              <a:gd name="T11" fmla="*/ 17242 h 21600"/>
              <a:gd name="T12" fmla="*/ 2045 w 23201"/>
              <a:gd name="T13" fmla="*/ 21600 h 21600"/>
              <a:gd name="T14" fmla="*/ 0 w 23201"/>
              <a:gd name="T15" fmla="*/ 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201" h="21600" fill="none">
                <a:moveTo>
                  <a:pt x="0" y="97"/>
                </a:moveTo>
                <a:cubicBezTo>
                  <a:pt x="679" y="32"/>
                  <a:pt x="1362" y="-1"/>
                  <a:pt x="2045" y="0"/>
                </a:cubicBezTo>
                <a:cubicBezTo>
                  <a:pt x="12294" y="0"/>
                  <a:pt x="21133" y="7203"/>
                  <a:pt x="23201" y="17242"/>
                </a:cubicBezTo>
              </a:path>
              <a:path w="23201" h="21600" stroke="0">
                <a:moveTo>
                  <a:pt x="0" y="97"/>
                </a:moveTo>
                <a:cubicBezTo>
                  <a:pt x="679" y="32"/>
                  <a:pt x="1362" y="-1"/>
                  <a:pt x="2045" y="0"/>
                </a:cubicBezTo>
                <a:cubicBezTo>
                  <a:pt x="12294" y="0"/>
                  <a:pt x="21133" y="7203"/>
                  <a:pt x="23201" y="17242"/>
                </a:cubicBezTo>
                <a:lnTo>
                  <a:pt x="2045" y="21600"/>
                </a:lnTo>
                <a:lnTo>
                  <a:pt x="0" y="97"/>
                </a:lnTo>
                <a:close/>
              </a:path>
            </a:pathLst>
          </a:custGeom>
          <a:noFill/>
          <a:ln w="76200" algn="ctr">
            <a:solidFill>
              <a:srgbClr val="CC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1" name="AutoShape 13"/>
          <p:cNvSpPr>
            <a:spLocks noChangeArrowheads="1"/>
          </p:cNvSpPr>
          <p:nvPr/>
        </p:nvSpPr>
        <p:spPr bwMode="auto">
          <a:xfrm rot="540000">
            <a:off x="973138" y="3836988"/>
            <a:ext cx="1701800" cy="720725"/>
          </a:xfrm>
          <a:prstGeom prst="cloudCallout">
            <a:avLst>
              <a:gd name="adj1" fmla="val 31505"/>
              <a:gd name="adj2" fmla="val 26005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1331913" y="3933825"/>
            <a:ext cx="923925" cy="579438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/>
          <a:p>
            <a:pPr>
              <a:buSzTx/>
              <a:buFont typeface="Arial" panose="020B0604020202020204" pitchFamily="34" charset="0"/>
              <a:buNone/>
            </a:pPr>
            <a:r>
              <a:rPr lang="zh-CN" altLang="en-US" sz="32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宋体" panose="02010600030101010101" pitchFamily="2" charset="-122"/>
                <a:sym typeface="Wingdings" panose="05000000000000000000"/>
              </a:rPr>
              <a:t>can</a:t>
            </a:r>
          </a:p>
        </p:txBody>
      </p:sp>
      <p:sp>
        <p:nvSpPr>
          <p:cNvPr id="54283" name="AutoShape 15"/>
          <p:cNvSpPr>
            <a:spLocks noChangeArrowheads="1"/>
          </p:cNvSpPr>
          <p:nvPr/>
        </p:nvSpPr>
        <p:spPr bwMode="auto">
          <a:xfrm rot="540000">
            <a:off x="6248400" y="4022725"/>
            <a:ext cx="1635125" cy="800100"/>
          </a:xfrm>
          <a:prstGeom prst="cloudCallout">
            <a:avLst>
              <a:gd name="adj1" fmla="val -16421"/>
              <a:gd name="adj2" fmla="val 7421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6443663" y="4076700"/>
            <a:ext cx="15113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can't</a:t>
            </a:r>
            <a:endParaRPr lang="zh-CN" altLang="en-US" b="1"/>
          </a:p>
        </p:txBody>
      </p:sp>
      <p:sp>
        <p:nvSpPr>
          <p:cNvPr id="54285" name="AutoShape 17"/>
          <p:cNvSpPr>
            <a:spLocks noChangeArrowheads="1"/>
          </p:cNvSpPr>
          <p:nvPr/>
        </p:nvSpPr>
        <p:spPr bwMode="auto">
          <a:xfrm rot="540000">
            <a:off x="1404938" y="2178050"/>
            <a:ext cx="1711325" cy="847725"/>
          </a:xfrm>
          <a:prstGeom prst="cloudCallout">
            <a:avLst>
              <a:gd name="adj1" fmla="val 2505"/>
              <a:gd name="adj2" fmla="val 1287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1619250" y="2205038"/>
            <a:ext cx="1641475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must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4287" name="AutoShape 19"/>
          <p:cNvSpPr>
            <a:spLocks noChangeArrowheads="1"/>
          </p:cNvSpPr>
          <p:nvPr/>
        </p:nvSpPr>
        <p:spPr bwMode="auto">
          <a:xfrm rot="540000">
            <a:off x="5697538" y="2133600"/>
            <a:ext cx="1854200" cy="788988"/>
          </a:xfrm>
          <a:prstGeom prst="cloudCallout">
            <a:avLst>
              <a:gd name="adj1" fmla="val -12028"/>
              <a:gd name="adj2" fmla="val 5060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76" name="Text Box 20"/>
          <p:cNvSpPr txBox="1">
            <a:spLocks noChangeArrowheads="1"/>
          </p:cNvSpPr>
          <p:nvPr/>
        </p:nvSpPr>
        <p:spPr bwMode="auto">
          <a:xfrm>
            <a:off x="5795963" y="2133600"/>
            <a:ext cx="1914525" cy="579438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mustn't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4289" name="Text Box 53"/>
          <p:cNvSpPr>
            <a:spLocks noChangeArrowheads="1"/>
          </p:cNvSpPr>
          <p:nvPr/>
        </p:nvSpPr>
        <p:spPr bwMode="auto">
          <a:xfrm>
            <a:off x="225425" y="-338138"/>
            <a:ext cx="2905125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15378" name="Text Box 4"/>
          <p:cNvSpPr txBox="1">
            <a:spLocks noChangeArrowheads="1"/>
          </p:cNvSpPr>
          <p:nvPr/>
        </p:nvSpPr>
        <p:spPr bwMode="auto">
          <a:xfrm>
            <a:off x="1763713" y="1341438"/>
            <a:ext cx="637222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微软雅黑" panose="020B0503020204020204" pitchFamily="34" charset="-122"/>
              </a:rPr>
              <a:t>开动脑筋，用以下单词说一说交通规则吧！</a:t>
            </a:r>
          </a:p>
        </p:txBody>
      </p:sp>
      <p:sp>
        <p:nvSpPr>
          <p:cNvPr id="54291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Brain storm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 fill="hold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 fill="hold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 fill="hold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 fill="hold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  <p:bldP spid="15372" grpId="0" animBg="1"/>
      <p:bldP spid="15374" grpId="0" animBg="1"/>
      <p:bldP spid="153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AutoShape 6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6394450" cy="1223963"/>
          </a:xfrm>
          <a:prstGeom prst="wedgeRoundRectCallout">
            <a:avLst>
              <a:gd name="adj1" fmla="val 19903"/>
              <a:gd name="adj2" fmla="val 93727"/>
              <a:gd name="adj3" fmla="val 16667"/>
            </a:avLst>
          </a:prstGeom>
          <a:solidFill>
            <a:srgbClr val="FFCC99"/>
          </a:solidFill>
          <a:ln algn="ctr">
            <a:solidFill>
              <a:srgbClr val="FF6600"/>
            </a:solidFill>
            <a:prstDash val="dashDot"/>
            <a:miter lim="800000"/>
          </a:ln>
        </p:spPr>
        <p:txBody>
          <a:bodyPr/>
          <a:lstStyle/>
          <a:p>
            <a:pPr eaLnBrk="1" hangingPunct="1"/>
            <a:r>
              <a:rPr lang="en-US" altLang="zh-CN" sz="2000" b="1" dirty="0" smtClean="0"/>
              <a:t>I have been to many places. She found different countries has different traffic rules .</a:t>
            </a:r>
          </a:p>
        </p:txBody>
      </p:sp>
      <p:pic>
        <p:nvPicPr>
          <p:cNvPr id="72706" name="Picture 2" descr="book2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428750" y="1357313"/>
            <a:ext cx="6408738" cy="45259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2707" name="Picture 3" descr="剪刀手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00000" flipH="1">
            <a:off x="4722813" y="1366838"/>
            <a:ext cx="17891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 rot="20700000">
            <a:off x="4973638" y="3324225"/>
            <a:ext cx="2678112" cy="592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buSzTx/>
            </a:pPr>
            <a:r>
              <a:rPr sz="3600" b="1" kern="10" spc="72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>
                  <a:outerShdw dist="45791" dir="3378596" algn="ctr">
                    <a:srgbClr val="4D4D4D">
                      <a:alpha val="78824"/>
                    </a:srgbClr>
                  </a:outerShdw>
                </a:effectLst>
                <a:latin typeface="Franklin Gothic Medium" panose="020B0603020102020204"/>
                <a:sym typeface="Wingdings" panose="05000000000000000000"/>
              </a:rPr>
              <a:t>culture time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组合 40"/>
          <p:cNvGrpSpPr/>
          <p:nvPr/>
        </p:nvGrpSpPr>
        <p:grpSpPr bwMode="auto">
          <a:xfrm>
            <a:off x="4746625" y="-1027113"/>
            <a:ext cx="4167188" cy="7204076"/>
            <a:chOff x="423295" y="-2115616"/>
            <a:chExt cx="4168057" cy="7202883"/>
          </a:xfrm>
        </p:grpSpPr>
        <p:pic>
          <p:nvPicPr>
            <p:cNvPr id="73731" name="图片 4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3295" y="1261640"/>
              <a:ext cx="4168057" cy="38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2" name="图片 4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295" y="-2115616"/>
              <a:ext cx="4168057" cy="351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3" name="图片 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1425" y="-661988"/>
            <a:ext cx="1366838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图片 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85125" y="3519488"/>
            <a:ext cx="1063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5" name="组合 13"/>
          <p:cNvGrpSpPr/>
          <p:nvPr/>
        </p:nvGrpSpPr>
        <p:grpSpPr bwMode="auto">
          <a:xfrm>
            <a:off x="423863" y="-1030288"/>
            <a:ext cx="4167187" cy="7202488"/>
            <a:chOff x="423295" y="-2115616"/>
            <a:chExt cx="4168057" cy="7202883"/>
          </a:xfrm>
        </p:grpSpPr>
        <p:pic>
          <p:nvPicPr>
            <p:cNvPr id="73736" name="图片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3295" y="1261640"/>
              <a:ext cx="4168057" cy="38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7" name="图片 3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295" y="-2115616"/>
              <a:ext cx="4168057" cy="351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8" name="图片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5888" y="-665163"/>
            <a:ext cx="1366837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图片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525" y="3546475"/>
            <a:ext cx="10620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矩形 9"/>
          <p:cNvSpPr/>
          <p:nvPr/>
        </p:nvSpPr>
        <p:spPr bwMode="auto">
          <a:xfrm>
            <a:off x="2165350" y="4924425"/>
            <a:ext cx="715963" cy="779463"/>
          </a:xfrm>
          <a:prstGeom prst="rect">
            <a:avLst/>
          </a:prstGeom>
          <a:solidFill>
            <a:srgbClr val="EA475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741" name="文本框 13"/>
          <p:cNvSpPr>
            <a:spLocks noChangeArrowheads="1"/>
          </p:cNvSpPr>
          <p:nvPr/>
        </p:nvSpPr>
        <p:spPr bwMode="auto">
          <a:xfrm>
            <a:off x="2224088" y="4673600"/>
            <a:ext cx="6635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1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  <p:grpSp>
        <p:nvGrpSpPr>
          <p:cNvPr id="73742" name="组合 4"/>
          <p:cNvGrpSpPr/>
          <p:nvPr/>
        </p:nvGrpSpPr>
        <p:grpSpPr bwMode="auto">
          <a:xfrm>
            <a:off x="6418263" y="4759325"/>
            <a:ext cx="792162" cy="1108075"/>
            <a:chOff x="6418174" y="4100427"/>
            <a:chExt cx="792162" cy="1107996"/>
          </a:xfrm>
        </p:grpSpPr>
        <p:sp>
          <p:nvSpPr>
            <p:cNvPr id="54289" name="矩形 11"/>
            <p:cNvSpPr/>
            <p:nvPr/>
          </p:nvSpPr>
          <p:spPr>
            <a:xfrm>
              <a:off x="6418174" y="4292501"/>
              <a:ext cx="715962" cy="795280"/>
            </a:xfrm>
            <a:prstGeom prst="rect">
              <a:avLst/>
            </a:prstGeom>
            <a:solidFill>
              <a:srgbClr val="039B6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3744" name="文本框 14"/>
            <p:cNvSpPr>
              <a:spLocks noChangeArrowheads="1"/>
            </p:cNvSpPr>
            <p:nvPr/>
          </p:nvSpPr>
          <p:spPr bwMode="auto">
            <a:xfrm>
              <a:off x="6527076" y="4100427"/>
              <a:ext cx="68326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2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4283" name="矩形 7"/>
          <p:cNvSpPr/>
          <p:nvPr/>
        </p:nvSpPr>
        <p:spPr>
          <a:xfrm>
            <a:off x="0" y="-6350"/>
            <a:ext cx="9159875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3746" name="矩形 8"/>
          <p:cNvSpPr>
            <a:spLocks noChangeArrowheads="1"/>
          </p:cNvSpPr>
          <p:nvPr/>
        </p:nvSpPr>
        <p:spPr bwMode="auto">
          <a:xfrm>
            <a:off x="195263" y="76200"/>
            <a:ext cx="409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find</a:t>
            </a:r>
            <a:endParaRPr lang="en-US" altLang="zh-CN" sz="4000" b="1">
              <a:latin typeface="方正兰亭粗黑简体" pitchFamily="2" charset="-122"/>
            </a:endParaRPr>
          </a:p>
        </p:txBody>
      </p:sp>
      <p:sp>
        <p:nvSpPr>
          <p:cNvPr id="54285" name="矩形 14"/>
          <p:cNvSpPr/>
          <p:nvPr/>
        </p:nvSpPr>
        <p:spPr>
          <a:xfrm>
            <a:off x="0" y="866775"/>
            <a:ext cx="9144000" cy="7715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286" name="矩形 37"/>
          <p:cNvSpPr/>
          <p:nvPr/>
        </p:nvSpPr>
        <p:spPr>
          <a:xfrm>
            <a:off x="19050" y="5715000"/>
            <a:ext cx="9144000" cy="1143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3749" name="3632"/>
          <p:cNvPicPr>
            <a:picLocks noRot="1"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4524375" y="3649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0" name="矩形 8"/>
          <p:cNvSpPr>
            <a:spLocks noChangeArrowheads="1"/>
          </p:cNvSpPr>
          <p:nvPr/>
        </p:nvSpPr>
        <p:spPr bwMode="auto">
          <a:xfrm>
            <a:off x="782638" y="5792788"/>
            <a:ext cx="77898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0070C0"/>
                </a:solidFill>
                <a:latin typeface="方正兰亭粗黑简体" pitchFamily="2" charset="-122"/>
              </a:rPr>
              <a:t>Find the difference between them.</a:t>
            </a:r>
          </a:p>
          <a:p>
            <a:r>
              <a:rPr lang="en-US" altLang="zh-CN" sz="2000" b="1">
                <a:solidFill>
                  <a:srgbClr val="0070C0"/>
                </a:solidFill>
                <a:latin typeface="方正兰亭粗黑简体" pitchFamily="2" charset="-122"/>
              </a:rPr>
              <a:t>(</a:t>
            </a:r>
            <a:r>
              <a:rPr lang="zh-CN" altLang="en-US" sz="2000" b="1">
                <a:solidFill>
                  <a:srgbClr val="0070C0"/>
                </a:solidFill>
                <a:latin typeface="方正兰亭粗黑简体" pitchFamily="2" charset="-122"/>
              </a:rPr>
              <a:t>找出不同之处</a:t>
            </a:r>
            <a:r>
              <a:rPr lang="en-US" altLang="zh-CN" sz="2000" b="1">
                <a:solidFill>
                  <a:srgbClr val="0070C0"/>
                </a:solidFill>
                <a:latin typeface="方正兰亭粗黑简体" pitchFamily="2" charset="-122"/>
              </a:rPr>
              <a:t>) </a:t>
            </a:r>
            <a:endParaRPr lang="zh-CN" altLang="en-US" sz="2000" b="1">
              <a:solidFill>
                <a:srgbClr val="0070C0"/>
              </a:solidFill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0115 L 0.01545 -0.87384">
                                      <p:cBhvr>
                                        <p:cTn id="6" dur="20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81481E-06 L -4.16667E-06 0.81436">
                                      <p:cBhvr>
                                        <p:cTn id="8" dur="6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6 -0.00116 L 0.01546 -0.87384">
                                      <p:cBhvr>
                                        <p:cTn id="10" dur="20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2.22222E-06 L -3.33333E-06 0.81435">
                                      <p:cBhvr>
                                        <p:cTn id="12" dur="6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84" fill="hold"/>
                                        <p:tgtEl>
                                          <p:spTgt spid="73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组合 18"/>
          <p:cNvGrpSpPr/>
          <p:nvPr/>
        </p:nvGrpSpPr>
        <p:grpSpPr bwMode="auto">
          <a:xfrm>
            <a:off x="1985963" y="-1030288"/>
            <a:ext cx="4167187" cy="7202488"/>
            <a:chOff x="423295" y="-2115616"/>
            <a:chExt cx="4168057" cy="7202883"/>
          </a:xfrm>
        </p:grpSpPr>
        <p:pic>
          <p:nvPicPr>
            <p:cNvPr id="74755" name="图片 1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3295" y="1261640"/>
              <a:ext cx="4168057" cy="38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6" name="图片 2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295" y="-2115616"/>
              <a:ext cx="4168057" cy="351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757" name="图片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6563" y="-665163"/>
            <a:ext cx="1366837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图片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00200" y="3546475"/>
            <a:ext cx="106203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矩形 16"/>
          <p:cNvSpPr/>
          <p:nvPr/>
        </p:nvSpPr>
        <p:spPr bwMode="auto">
          <a:xfrm>
            <a:off x="3679825" y="4222750"/>
            <a:ext cx="715963" cy="779463"/>
          </a:xfrm>
          <a:prstGeom prst="rect">
            <a:avLst/>
          </a:prstGeom>
          <a:solidFill>
            <a:srgbClr val="EA475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760" name="文本框 13"/>
          <p:cNvSpPr>
            <a:spLocks noChangeArrowheads="1"/>
          </p:cNvSpPr>
          <p:nvPr/>
        </p:nvSpPr>
        <p:spPr bwMode="auto">
          <a:xfrm>
            <a:off x="3702050" y="4044950"/>
            <a:ext cx="66357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6600">
                <a:solidFill>
                  <a:srgbClr val="FFFFFF"/>
                </a:solidFill>
                <a:latin typeface="Arial Rounded MT Bold" panose="020F0704030504030204" pitchFamily="34" charset="0"/>
              </a:rPr>
              <a:t>1</a:t>
            </a:r>
            <a:endParaRPr lang="zh-CN" altLang="en-US" sz="6600">
              <a:latin typeface="Arial Rounded MT Bold" panose="020F0704030504030204" pitchFamily="34" charset="0"/>
            </a:endParaRPr>
          </a:p>
        </p:txBody>
      </p:sp>
      <p:sp>
        <p:nvSpPr>
          <p:cNvPr id="56327" name="矩形 21"/>
          <p:cNvSpPr/>
          <p:nvPr/>
        </p:nvSpPr>
        <p:spPr>
          <a:xfrm>
            <a:off x="0" y="866775"/>
            <a:ext cx="9144000" cy="5381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28" name="矩形 22"/>
          <p:cNvSpPr/>
          <p:nvPr/>
        </p:nvSpPr>
        <p:spPr>
          <a:xfrm>
            <a:off x="-4763" y="4962525"/>
            <a:ext cx="9144001" cy="18923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6329" name="矩形 23"/>
          <p:cNvSpPr/>
          <p:nvPr/>
        </p:nvSpPr>
        <p:spPr>
          <a:xfrm>
            <a:off x="0" y="-6350"/>
            <a:ext cx="9159875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4764" name="矩形 8"/>
          <p:cNvSpPr>
            <a:spLocks noChangeArrowheads="1"/>
          </p:cNvSpPr>
          <p:nvPr/>
        </p:nvSpPr>
        <p:spPr bwMode="auto">
          <a:xfrm>
            <a:off x="195263" y="762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say</a:t>
            </a:r>
            <a:endParaRPr lang="en-US" altLang="zh-CN" sz="4000" b="1">
              <a:latin typeface="方正兰亭粗黑简体" pitchFamily="2" charset="-122"/>
            </a:endParaRPr>
          </a:p>
        </p:txBody>
      </p:sp>
      <p:sp>
        <p:nvSpPr>
          <p:cNvPr id="56331" name="Text Box 6"/>
          <p:cNvSpPr/>
          <p:nvPr/>
        </p:nvSpPr>
        <p:spPr>
          <a:xfrm>
            <a:off x="314325" y="5607050"/>
            <a:ext cx="871378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 People walk _____________ of the road.</a:t>
            </a:r>
            <a:endParaRPr lang="en-US" altLang="zh-CN" sz="2800" b="1"/>
          </a:p>
        </p:txBody>
      </p:sp>
      <p:sp>
        <p:nvSpPr>
          <p:cNvPr id="56332" name="Text Box 6"/>
          <p:cNvSpPr/>
          <p:nvPr/>
        </p:nvSpPr>
        <p:spPr>
          <a:xfrm>
            <a:off x="3108325" y="5605463"/>
            <a:ext cx="33147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en-US" altLang="zh-CN" sz="2800" b="1"/>
              <a:t>  on the </a:t>
            </a:r>
            <a:r>
              <a:rPr lang="en-US" altLang="zh-CN" sz="2800" b="1">
                <a:solidFill>
                  <a:srgbClr val="FF0000"/>
                </a:solidFill>
              </a:rPr>
              <a:t>left</a:t>
            </a:r>
            <a:r>
              <a:rPr lang="en-US" altLang="zh-CN" sz="2800" b="1"/>
              <a:t> side </a:t>
            </a:r>
            <a:endParaRPr lang="en-US" altLang="zh-CN" sz="2800"/>
          </a:p>
        </p:txBody>
      </p:sp>
      <p:sp>
        <p:nvSpPr>
          <p:cNvPr id="56333" name="Text Box 6"/>
          <p:cNvSpPr/>
          <p:nvPr/>
        </p:nvSpPr>
        <p:spPr>
          <a:xfrm>
            <a:off x="85725" y="5607050"/>
            <a:ext cx="89646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  People drive ______________ of the road .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</a:t>
            </a:r>
            <a:endParaRPr lang="en-US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0115 L 0.01545 -0.87384">
                                      <p:cBhvr>
                                        <p:cTn id="6" dur="2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4.81481E-06 L -4.16667E-06 0.81436">
                                      <p:cBhvr>
                                        <p:cTn id="8" dur="6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 fill="hold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fill="hold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fill="hold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fill="hold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animBg="1"/>
      <p:bldP spid="56331" grpId="1" animBg="1"/>
      <p:bldP spid="56332" grpId="0" animBg="1"/>
      <p:bldP spid="56332" grpId="1" animBg="1"/>
      <p:bldP spid="56332" grpId="2" animBg="1"/>
      <p:bldP spid="563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组合 40"/>
          <p:cNvGrpSpPr/>
          <p:nvPr/>
        </p:nvGrpSpPr>
        <p:grpSpPr bwMode="auto">
          <a:xfrm>
            <a:off x="2384425" y="-1027113"/>
            <a:ext cx="4167188" cy="7204076"/>
            <a:chOff x="423295" y="-2115616"/>
            <a:chExt cx="4168057" cy="7202883"/>
          </a:xfrm>
        </p:grpSpPr>
        <p:pic>
          <p:nvPicPr>
            <p:cNvPr id="75779" name="图片 4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3295" y="1261640"/>
              <a:ext cx="4168057" cy="3825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0" name="图片 4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23295" y="-2115616"/>
              <a:ext cx="4168057" cy="351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781" name="图片 4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9225" y="-661988"/>
            <a:ext cx="1366838" cy="23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图片 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64213" y="2546350"/>
            <a:ext cx="1063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3" name="组合 4"/>
          <p:cNvGrpSpPr/>
          <p:nvPr/>
        </p:nvGrpSpPr>
        <p:grpSpPr bwMode="auto">
          <a:xfrm>
            <a:off x="4056063" y="4149725"/>
            <a:ext cx="792162" cy="1108075"/>
            <a:chOff x="6418174" y="4100427"/>
            <a:chExt cx="792162" cy="1107996"/>
          </a:xfrm>
        </p:grpSpPr>
        <p:sp>
          <p:nvSpPr>
            <p:cNvPr id="58382" name="矩形 11"/>
            <p:cNvSpPr/>
            <p:nvPr/>
          </p:nvSpPr>
          <p:spPr>
            <a:xfrm>
              <a:off x="6418174" y="4292501"/>
              <a:ext cx="715962" cy="795280"/>
            </a:xfrm>
            <a:prstGeom prst="rect">
              <a:avLst/>
            </a:prstGeom>
            <a:solidFill>
              <a:srgbClr val="039B6E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5785" name="文本框 14"/>
            <p:cNvSpPr>
              <a:spLocks noChangeArrowheads="1"/>
            </p:cNvSpPr>
            <p:nvPr/>
          </p:nvSpPr>
          <p:spPr bwMode="auto">
            <a:xfrm>
              <a:off x="6527076" y="4100427"/>
              <a:ext cx="68326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2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58374" name="矩形 7"/>
          <p:cNvSpPr/>
          <p:nvPr/>
        </p:nvSpPr>
        <p:spPr>
          <a:xfrm>
            <a:off x="0" y="-6350"/>
            <a:ext cx="9159875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5787" name="矩形 8"/>
          <p:cNvSpPr>
            <a:spLocks noChangeArrowheads="1"/>
          </p:cNvSpPr>
          <p:nvPr/>
        </p:nvSpPr>
        <p:spPr bwMode="auto">
          <a:xfrm>
            <a:off x="195263" y="762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say</a:t>
            </a:r>
            <a:endParaRPr lang="en-US" altLang="zh-CN" sz="4000" b="1">
              <a:latin typeface="方正兰亭粗黑简体" pitchFamily="2" charset="-122"/>
            </a:endParaRPr>
          </a:p>
        </p:txBody>
      </p:sp>
      <p:sp>
        <p:nvSpPr>
          <p:cNvPr id="58376" name="矩形 14"/>
          <p:cNvSpPr/>
          <p:nvPr/>
        </p:nvSpPr>
        <p:spPr>
          <a:xfrm>
            <a:off x="0" y="866775"/>
            <a:ext cx="9144000" cy="53816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377" name="矩形 37"/>
          <p:cNvSpPr/>
          <p:nvPr/>
        </p:nvSpPr>
        <p:spPr>
          <a:xfrm>
            <a:off x="15875" y="4968875"/>
            <a:ext cx="9144000" cy="17208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8378" name="Text Box 6"/>
          <p:cNvSpPr/>
          <p:nvPr/>
        </p:nvSpPr>
        <p:spPr>
          <a:xfrm>
            <a:off x="192088" y="5537200"/>
            <a:ext cx="89646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  People drive ______________ of the road .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</a:t>
            </a:r>
            <a:endParaRPr lang="en-US" altLang="zh-CN" sz="2800"/>
          </a:p>
        </p:txBody>
      </p:sp>
      <p:sp>
        <p:nvSpPr>
          <p:cNvPr id="58379" name="Text Box 6"/>
          <p:cNvSpPr/>
          <p:nvPr/>
        </p:nvSpPr>
        <p:spPr>
          <a:xfrm>
            <a:off x="1882775" y="5537200"/>
            <a:ext cx="7113588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      on the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right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side 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</a:t>
            </a:r>
            <a:endParaRPr lang="en-US" altLang="zh-CN" sz="2800"/>
          </a:p>
        </p:txBody>
      </p:sp>
      <p:sp>
        <p:nvSpPr>
          <p:cNvPr id="58380" name="Text Box 6"/>
          <p:cNvSpPr/>
          <p:nvPr/>
        </p:nvSpPr>
        <p:spPr>
          <a:xfrm>
            <a:off x="927100" y="5505450"/>
            <a:ext cx="76374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People walk _______________ of the road.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</a:t>
            </a:r>
            <a:endParaRPr lang="en-US" altLang="zh-CN" sz="2800"/>
          </a:p>
        </p:txBody>
      </p:sp>
      <p:sp>
        <p:nvSpPr>
          <p:cNvPr id="58381" name="Text Box 6"/>
          <p:cNvSpPr/>
          <p:nvPr/>
        </p:nvSpPr>
        <p:spPr>
          <a:xfrm>
            <a:off x="1895475" y="5505450"/>
            <a:ext cx="71120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            on the 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right</a:t>
            </a:r>
            <a:r>
              <a:rPr lang="en-US" altLang="zh-CN"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side </a:t>
            </a:r>
            <a:r>
              <a:rPr lang="en-US" altLang="zh-CN" sz="28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</a:t>
            </a:r>
            <a:endParaRPr lang="en-US" altLang="zh-CN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0116 L 0.01545 -0.87384">
                                      <p:cBhvr>
                                        <p:cTn id="6" dur="20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06 L 0 0.81435">
                                      <p:cBhvr>
                                        <p:cTn id="8" dur="6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fill="hold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fill="hold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 fill="hold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fill="hold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fill="hold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fill="hold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nimBg="1"/>
      <p:bldP spid="58379" grpId="0" animBg="1"/>
      <p:bldP spid="58379" grpId="1" animBg="1"/>
      <p:bldP spid="58380" grpId="0" animBg="1"/>
      <p:bldP spid="58380" grpId="1" animBg="1"/>
      <p:bldP spid="583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13"/>
          <p:cNvSpPr/>
          <p:nvPr/>
        </p:nvSpPr>
        <p:spPr>
          <a:xfrm>
            <a:off x="0" y="-6350"/>
            <a:ext cx="9159875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6803" name="矩形 6"/>
          <p:cNvSpPr>
            <a:spLocks noChangeArrowheads="1"/>
          </p:cNvSpPr>
          <p:nvPr/>
        </p:nvSpPr>
        <p:spPr bwMode="auto">
          <a:xfrm>
            <a:off x="195263" y="128588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Listen and say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  <p:pic>
        <p:nvPicPr>
          <p:cNvPr id="76804" name="Picture 8" descr="英国国旗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81075"/>
            <a:ext cx="223361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6"/>
          <p:cNvSpPr>
            <a:spLocks noChangeArrowheads="1"/>
          </p:cNvSpPr>
          <p:nvPr/>
        </p:nvSpPr>
        <p:spPr bwMode="auto">
          <a:xfrm>
            <a:off x="250825" y="2493963"/>
            <a:ext cx="8713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/>
              <a:t>In the UK, people drive on the left side of the road.</a:t>
            </a:r>
            <a:endParaRPr lang="en-US" altLang="zh-CN" sz="2800"/>
          </a:p>
        </p:txBody>
      </p:sp>
      <p:pic>
        <p:nvPicPr>
          <p:cNvPr id="76806" name="图片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998788"/>
            <a:ext cx="23272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6"/>
          <p:cNvSpPr>
            <a:spLocks noChangeArrowheads="1"/>
          </p:cNvSpPr>
          <p:nvPr/>
        </p:nvSpPr>
        <p:spPr bwMode="auto">
          <a:xfrm>
            <a:off x="195263" y="4716463"/>
            <a:ext cx="896461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800" b="1"/>
              <a:t>In China, </a:t>
            </a:r>
            <a:r>
              <a:rPr lang="en-US" altLang="zh-CN" sz="2800" b="1">
                <a:solidFill>
                  <a:srgbClr val="FF0000"/>
                </a:solidFill>
              </a:rPr>
              <a:t>exc</a:t>
            </a:r>
            <a:r>
              <a:rPr lang="en-US" altLang="zh-CN" sz="2800" b="1" u="sng">
                <a:solidFill>
                  <a:srgbClr val="FF0000"/>
                </a:solidFill>
              </a:rPr>
              <a:t>e</a:t>
            </a:r>
            <a:r>
              <a:rPr lang="en-US" altLang="zh-CN" sz="2800" b="1">
                <a:solidFill>
                  <a:srgbClr val="FF0000"/>
                </a:solidFill>
              </a:rPr>
              <a:t>pt</a:t>
            </a:r>
            <a:r>
              <a:rPr lang="zh-CN" altLang="en-US" b="1">
                <a:solidFill>
                  <a:srgbClr val="FF0000"/>
                </a:solidFill>
              </a:rPr>
              <a:t>（除了）</a:t>
            </a:r>
            <a:r>
              <a:rPr lang="en-US" altLang="zh-CN" sz="2800" b="1">
                <a:solidFill>
                  <a:srgbClr val="FF0000"/>
                </a:solidFill>
              </a:rPr>
              <a:t> </a:t>
            </a:r>
            <a:r>
              <a:rPr lang="en-US" altLang="zh-CN" sz="2800" b="1"/>
              <a:t>Hong Kong and </a:t>
            </a:r>
            <a:r>
              <a:rPr lang="en-US" altLang="zh-CN" sz="2800" b="1">
                <a:solidFill>
                  <a:srgbClr val="FF0000"/>
                </a:solidFill>
              </a:rPr>
              <a:t>M</a:t>
            </a:r>
            <a:r>
              <a:rPr lang="en-US" altLang="zh-CN" sz="2800" b="1" u="sng">
                <a:solidFill>
                  <a:srgbClr val="FF0000"/>
                </a:solidFill>
              </a:rPr>
              <a:t>a</a:t>
            </a:r>
            <a:r>
              <a:rPr lang="en-US" altLang="zh-CN" sz="2800" b="1">
                <a:solidFill>
                  <a:srgbClr val="FF0000"/>
                </a:solidFill>
              </a:rPr>
              <a:t>c</a:t>
            </a:r>
            <a:r>
              <a:rPr lang="en-US" altLang="zh-CN" sz="2800" b="1" u="sng">
                <a:solidFill>
                  <a:srgbClr val="FF0000"/>
                </a:solidFill>
              </a:rPr>
              <a:t>au</a:t>
            </a:r>
            <a:r>
              <a:rPr lang="zh-CN" altLang="en-US" b="1">
                <a:solidFill>
                  <a:srgbClr val="FF0000"/>
                </a:solidFill>
              </a:rPr>
              <a:t>（澳门）</a:t>
            </a:r>
            <a:r>
              <a:rPr lang="en-US" altLang="zh-CN" sz="2800" b="1"/>
              <a:t> ,</a:t>
            </a:r>
            <a:endParaRPr lang="zh-CN" altLang="en-US" sz="2800" b="1"/>
          </a:p>
          <a:p>
            <a:pPr algn="just"/>
            <a:r>
              <a:rPr lang="en-US" altLang="zh-CN" sz="2800" b="1"/>
              <a:t>people drive on the right side of the road.</a:t>
            </a:r>
            <a:endParaRPr lang="en-US" altLang="zh-CN" sz="2800"/>
          </a:p>
        </p:txBody>
      </p:sp>
      <p:cxnSp>
        <p:nvCxnSpPr>
          <p:cNvPr id="76808" name="直接连接符 9"/>
          <p:cNvCxnSpPr>
            <a:cxnSpLocks noChangeShapeType="1"/>
          </p:cNvCxnSpPr>
          <p:nvPr/>
        </p:nvCxnSpPr>
        <p:spPr bwMode="auto">
          <a:xfrm>
            <a:off x="227013" y="2484438"/>
            <a:ext cx="8774112" cy="0"/>
          </a:xfrm>
          <a:prstGeom prst="line">
            <a:avLst/>
          </a:prstGeom>
          <a:noFill/>
          <a:ln w="9525" algn="ctr">
            <a:solidFill>
              <a:srgbClr val="3A93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09" name="直接连接符 10"/>
          <p:cNvCxnSpPr>
            <a:cxnSpLocks noChangeShapeType="1"/>
          </p:cNvCxnSpPr>
          <p:nvPr/>
        </p:nvCxnSpPr>
        <p:spPr bwMode="auto">
          <a:xfrm>
            <a:off x="227013" y="2998788"/>
            <a:ext cx="8774112" cy="0"/>
          </a:xfrm>
          <a:prstGeom prst="line">
            <a:avLst/>
          </a:prstGeom>
          <a:noFill/>
          <a:ln w="9525" algn="ctr">
            <a:solidFill>
              <a:srgbClr val="3A93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直接连接符 11"/>
          <p:cNvCxnSpPr>
            <a:cxnSpLocks noChangeShapeType="1"/>
          </p:cNvCxnSpPr>
          <p:nvPr/>
        </p:nvCxnSpPr>
        <p:spPr bwMode="auto">
          <a:xfrm>
            <a:off x="334963" y="4654550"/>
            <a:ext cx="8774112" cy="0"/>
          </a:xfrm>
          <a:prstGeom prst="line">
            <a:avLst/>
          </a:prstGeom>
          <a:noFill/>
          <a:ln w="9525" algn="ctr">
            <a:solidFill>
              <a:srgbClr val="3A93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直接连接符 12"/>
          <p:cNvCxnSpPr>
            <a:cxnSpLocks noChangeShapeType="1"/>
          </p:cNvCxnSpPr>
          <p:nvPr/>
        </p:nvCxnSpPr>
        <p:spPr bwMode="auto">
          <a:xfrm>
            <a:off x="322263" y="5734050"/>
            <a:ext cx="8774112" cy="0"/>
          </a:xfrm>
          <a:prstGeom prst="line">
            <a:avLst/>
          </a:prstGeom>
          <a:noFill/>
          <a:ln w="9525" algn="ctr">
            <a:solidFill>
              <a:srgbClr val="3A93C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文本框 3"/>
          <p:cNvSpPr txBox="1"/>
          <p:nvPr/>
        </p:nvSpPr>
        <p:spPr>
          <a:xfrm>
            <a:off x="2336800" y="4427538"/>
            <a:ext cx="95885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CN" sz="24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/>
              </a:rPr>
              <a:t>/e/</a:t>
            </a:r>
          </a:p>
        </p:txBody>
      </p:sp>
      <p:sp>
        <p:nvSpPr>
          <p:cNvPr id="60429" name="文本框 4"/>
          <p:cNvSpPr txBox="1"/>
          <p:nvPr/>
        </p:nvSpPr>
        <p:spPr>
          <a:xfrm>
            <a:off x="6948488" y="4427538"/>
            <a:ext cx="59055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/ə/</a:t>
            </a:r>
          </a:p>
        </p:txBody>
      </p:sp>
      <p:sp>
        <p:nvSpPr>
          <p:cNvPr id="60430" name="文本框 5"/>
          <p:cNvSpPr txBox="1"/>
          <p:nvPr/>
        </p:nvSpPr>
        <p:spPr>
          <a:xfrm>
            <a:off x="7464425" y="4427538"/>
            <a:ext cx="73025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/aʊ/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fill="hold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 animBg="1"/>
      <p:bldP spid="60429" grpId="0" animBg="1"/>
      <p:bldP spid="604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7"/>
          <p:cNvSpPr>
            <a:spLocks noChangeArrowheads="1"/>
          </p:cNvSpPr>
          <p:nvPr/>
        </p:nvSpPr>
        <p:spPr bwMode="auto">
          <a:xfrm>
            <a:off x="1739900" y="2011363"/>
            <a:ext cx="57594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ts val="4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E98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世界上大部分的国家实行的是右行制，而实行左行制的国家以英联邦国家居多，如：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Australia , New Zealand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</a:p>
        </p:txBody>
      </p:sp>
      <p:sp>
        <p:nvSpPr>
          <p:cNvPr id="62468" name="矩形 5"/>
          <p:cNvSpPr/>
          <p:nvPr/>
        </p:nvSpPr>
        <p:spPr>
          <a:xfrm>
            <a:off x="2538413" y="1052513"/>
            <a:ext cx="4067175" cy="708025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altLang="zh-CN" sz="4000" b="1" dirty="0"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 Black" panose="020B0A04020102020204" pitchFamily="34" charset="0"/>
                <a:sym typeface="Wingdings" panose="05000000000000000000"/>
              </a:rPr>
              <a:t>Do you know?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04813"/>
            <a:ext cx="91090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/>
            <a:r>
              <a:rPr lang="en-US" altLang="zh-CN" sz="2800" b="1" smtClean="0"/>
              <a:t>Where is it and how do people drive?</a:t>
            </a:r>
            <a:r>
              <a:rPr lang="en-US" altLang="zh-CN" sz="2800" b="1" smtClean="0">
                <a:solidFill>
                  <a:srgbClr val="FF3300"/>
                </a:solidFill>
              </a:rPr>
              <a:t/>
            </a:r>
            <a:br>
              <a:rPr lang="en-US" altLang="zh-CN" sz="2800" b="1" smtClean="0">
                <a:solidFill>
                  <a:srgbClr val="FF3300"/>
                </a:solidFill>
              </a:rPr>
            </a:br>
            <a:r>
              <a:rPr lang="zh-CN" altLang="en-US" sz="2800" b="1" smtClean="0">
                <a:solidFill>
                  <a:srgbClr val="FF3300"/>
                </a:solidFill>
              </a:rPr>
              <a:t>看看</a:t>
            </a:r>
            <a:r>
              <a:rPr lang="zh-CN" altLang="en-US" sz="2800" b="1" smtClean="0"/>
              <a:t>下面是哪个国家</a:t>
            </a:r>
            <a:r>
              <a:rPr lang="en-US" altLang="zh-CN" sz="2800" b="1" smtClean="0"/>
              <a:t>,</a:t>
            </a:r>
            <a:r>
              <a:rPr lang="zh-CN" altLang="en-US" sz="2800" b="1" smtClean="0"/>
              <a:t>说说人们是如何开车的？</a:t>
            </a:r>
          </a:p>
        </p:txBody>
      </p:sp>
      <p:sp>
        <p:nvSpPr>
          <p:cNvPr id="78851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say</a:t>
            </a:r>
            <a:endParaRPr lang="en-US" altLang="zh-CN" sz="4000" b="1">
              <a:latin typeface="方正兰亭粗黑简体" pitchFamily="2" charset="-122"/>
            </a:endParaRPr>
          </a:p>
        </p:txBody>
      </p:sp>
      <p:grpSp>
        <p:nvGrpSpPr>
          <p:cNvPr id="78852" name="组合 2"/>
          <p:cNvGrpSpPr/>
          <p:nvPr/>
        </p:nvGrpSpPr>
        <p:grpSpPr bwMode="auto">
          <a:xfrm>
            <a:off x="444500" y="1906588"/>
            <a:ext cx="4075113" cy="3201987"/>
            <a:chOff x="465" y="3003"/>
            <a:chExt cx="6418" cy="5042"/>
          </a:xfrm>
        </p:grpSpPr>
        <p:pic>
          <p:nvPicPr>
            <p:cNvPr id="78853" name="Picture 3" descr="Australi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460000">
              <a:off x="465" y="3005"/>
              <a:ext cx="6417" cy="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图片 1" descr="tim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20000">
              <a:off x="2175" y="3003"/>
              <a:ext cx="3561" cy="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5" name="组合 7"/>
          <p:cNvGrpSpPr/>
          <p:nvPr/>
        </p:nvGrpSpPr>
        <p:grpSpPr bwMode="auto">
          <a:xfrm>
            <a:off x="4445000" y="1679575"/>
            <a:ext cx="4400550" cy="3476625"/>
            <a:chOff x="7050" y="3194"/>
            <a:chExt cx="6932" cy="5475"/>
          </a:xfrm>
        </p:grpSpPr>
        <p:pic>
          <p:nvPicPr>
            <p:cNvPr id="78856" name="Picture 4" descr="Japan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980000">
              <a:off x="7050" y="4192"/>
              <a:ext cx="6932" cy="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7" name="图片 6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634" y="2843"/>
              <a:ext cx="3323" cy="3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sp>
        <p:nvSpPr>
          <p:cNvPr id="78858" name="AutoShape 5"/>
          <p:cNvSpPr>
            <a:spLocks noChangeArrowheads="1"/>
          </p:cNvSpPr>
          <p:nvPr/>
        </p:nvSpPr>
        <p:spPr bwMode="auto">
          <a:xfrm>
            <a:off x="34925" y="5116513"/>
            <a:ext cx="8820150" cy="13684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In Australia and Japan, people also drive</a:t>
            </a:r>
          </a:p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on the left side of the road.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/>
          <p:nvPr/>
        </p:nvGrpSpPr>
        <p:grpSpPr bwMode="auto">
          <a:xfrm>
            <a:off x="234950" y="1849438"/>
            <a:ext cx="5076825" cy="3159125"/>
            <a:chOff x="158" y="754"/>
            <a:chExt cx="3198" cy="1990"/>
          </a:xfrm>
        </p:grpSpPr>
        <p:pic>
          <p:nvPicPr>
            <p:cNvPr id="79875" name="Picture 3" descr="US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20460000">
              <a:off x="204" y="754"/>
              <a:ext cx="3152" cy="1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76" name="Picture 4" descr="USA fla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" y="1162"/>
              <a:ext cx="79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77" name="AutoShape 6"/>
          <p:cNvSpPr>
            <a:spLocks noChangeArrowheads="1"/>
          </p:cNvSpPr>
          <p:nvPr/>
        </p:nvSpPr>
        <p:spPr bwMode="auto">
          <a:xfrm>
            <a:off x="107950" y="5084763"/>
            <a:ext cx="9036050" cy="13684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In the USA and Canada, people also drive</a:t>
            </a:r>
          </a:p>
          <a:p>
            <a:pPr algn="ctr"/>
            <a:r>
              <a:rPr lang="en-US" altLang="zh-CN" sz="3200" b="1">
                <a:solidFill>
                  <a:srgbClr val="0000FF"/>
                </a:solidFill>
              </a:rPr>
              <a:t>on the right side of the road.</a:t>
            </a:r>
          </a:p>
        </p:txBody>
      </p:sp>
      <p:grpSp>
        <p:nvGrpSpPr>
          <p:cNvPr id="79878" name="Group 7"/>
          <p:cNvGrpSpPr/>
          <p:nvPr/>
        </p:nvGrpSpPr>
        <p:grpSpPr bwMode="auto">
          <a:xfrm>
            <a:off x="4429125" y="1643063"/>
            <a:ext cx="5021263" cy="3348037"/>
            <a:chOff x="2597" y="689"/>
            <a:chExt cx="3517" cy="2446"/>
          </a:xfrm>
        </p:grpSpPr>
        <p:pic>
          <p:nvPicPr>
            <p:cNvPr id="79879" name="Picture 8" descr="Canda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00000">
              <a:off x="2597" y="856"/>
              <a:ext cx="3039" cy="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0" name="Picture 9" descr="canada fla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1766A9"/>
                </a:clrFrom>
                <a:clrTo>
                  <a:srgbClr val="1766A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20000">
              <a:off x="4390" y="689"/>
              <a:ext cx="1724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1" name="Rectangle 14"/>
          <p:cNvSpPr>
            <a:spLocks noGrp="1" noChangeArrowheads="1"/>
          </p:cNvSpPr>
          <p:nvPr>
            <p:ph type="title"/>
          </p:nvPr>
        </p:nvSpPr>
        <p:spPr>
          <a:xfrm>
            <a:off x="34925" y="404813"/>
            <a:ext cx="9109075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/>
            <a:r>
              <a:rPr lang="en-US" altLang="zh-CN" sz="2800" b="1" smtClean="0"/>
              <a:t>Where is it and how do people drive?</a:t>
            </a:r>
            <a:br>
              <a:rPr lang="en-US" altLang="zh-CN" sz="2800" b="1" smtClean="0"/>
            </a:br>
            <a:r>
              <a:rPr lang="zh-CN" altLang="en-US" sz="2800" b="1" smtClean="0">
                <a:solidFill>
                  <a:srgbClr val="FF0000"/>
                </a:solidFill>
              </a:rPr>
              <a:t>看看</a:t>
            </a:r>
            <a:r>
              <a:rPr lang="zh-CN" altLang="en-US" sz="2800" b="1" smtClean="0"/>
              <a:t>下面是哪个国家</a:t>
            </a:r>
            <a:r>
              <a:rPr lang="en-US" altLang="zh-CN" sz="2800" b="1" smtClean="0"/>
              <a:t>,</a:t>
            </a:r>
            <a:r>
              <a:rPr lang="zh-CN" altLang="en-US" sz="2800" b="1" smtClean="0"/>
              <a:t>说说人们是如何开车的？</a:t>
            </a:r>
          </a:p>
        </p:txBody>
      </p:sp>
      <p:sp>
        <p:nvSpPr>
          <p:cNvPr id="79882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say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组合 1"/>
          <p:cNvGrpSpPr/>
          <p:nvPr/>
        </p:nvGrpSpPr>
        <p:grpSpPr bwMode="auto">
          <a:xfrm>
            <a:off x="-180975" y="777875"/>
            <a:ext cx="9353550" cy="4608513"/>
            <a:chOff x="0" y="0"/>
            <a:chExt cx="9144000" cy="4608512"/>
          </a:xfrm>
        </p:grpSpPr>
        <p:pic>
          <p:nvPicPr>
            <p:cNvPr id="80899" name="图片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460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0" name="矩形 8"/>
            <p:cNvSpPr>
              <a:spLocks noChangeArrowheads="1"/>
            </p:cNvSpPr>
            <p:nvPr/>
          </p:nvSpPr>
          <p:spPr bwMode="auto">
            <a:xfrm>
              <a:off x="0" y="268288"/>
              <a:ext cx="9144000" cy="4052886"/>
            </a:xfrm>
            <a:prstGeom prst="rect">
              <a:avLst/>
            </a:prstGeom>
            <a:solidFill>
              <a:schemeClr val="tx1"/>
            </a:solidFill>
            <a:ln w="25400" algn="ctr">
              <a:solidFill>
                <a:srgbClr val="385D8A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80901" name="Picture 20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21063" y="765175"/>
            <a:ext cx="10858501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22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24075" y="765175"/>
            <a:ext cx="109061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23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28675" y="836613"/>
            <a:ext cx="10858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Look and think</a:t>
            </a:r>
            <a:endParaRPr lang="en-US" altLang="zh-CN" sz="4000" b="1">
              <a:latin typeface="方正兰亭粗黑简体" pitchFamily="2" charset="-122"/>
            </a:endParaRPr>
          </a:p>
        </p:txBody>
      </p:sp>
      <p:sp>
        <p:nvSpPr>
          <p:cNvPr id="80905" name="AutoShape 11"/>
          <p:cNvSpPr>
            <a:spLocks noChangeArrowheads="1"/>
          </p:cNvSpPr>
          <p:nvPr/>
        </p:nvSpPr>
        <p:spPr bwMode="auto">
          <a:xfrm>
            <a:off x="4195763" y="-6350"/>
            <a:ext cx="4389437" cy="547688"/>
          </a:xfrm>
          <a:prstGeom prst="roundRect">
            <a:avLst>
              <a:gd name="adj" fmla="val 0"/>
            </a:avLst>
          </a:prstGeom>
          <a:solidFill>
            <a:srgbClr val="EA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they good drivers?</a:t>
            </a:r>
            <a:endParaRPr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组合 2"/>
          <p:cNvGrpSpPr/>
          <p:nvPr/>
        </p:nvGrpSpPr>
        <p:grpSpPr bwMode="auto">
          <a:xfrm>
            <a:off x="684213" y="538163"/>
            <a:ext cx="7761287" cy="6319837"/>
            <a:chOff x="658812" y="309800"/>
            <a:chExt cx="8064500" cy="6564313"/>
          </a:xfrm>
        </p:grpSpPr>
        <p:sp>
          <p:nvSpPr>
            <p:cNvPr id="70660" name="矩形 19"/>
            <p:cNvSpPr/>
            <p:nvPr/>
          </p:nvSpPr>
          <p:spPr>
            <a:xfrm>
              <a:off x="658812" y="309800"/>
              <a:ext cx="738985" cy="6549473"/>
            </a:xfrm>
            <a:prstGeom prst="rect">
              <a:avLst/>
            </a:prstGeom>
            <a:solidFill>
              <a:srgbClr val="00245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81924" name="组合 2"/>
            <p:cNvGrpSpPr/>
            <p:nvPr/>
          </p:nvGrpSpPr>
          <p:grpSpPr bwMode="auto">
            <a:xfrm>
              <a:off x="4979987" y="309800"/>
              <a:ext cx="3743325" cy="6550025"/>
              <a:chOff x="971957" y="1646399"/>
              <a:chExt cx="3744416" cy="6550550"/>
            </a:xfrm>
          </p:grpSpPr>
          <p:sp>
            <p:nvSpPr>
              <p:cNvPr id="70681" name="矩形 21"/>
              <p:cNvSpPr/>
              <p:nvPr/>
            </p:nvSpPr>
            <p:spPr>
              <a:xfrm>
                <a:off x="972523" y="1646399"/>
                <a:ext cx="3743850" cy="6549998"/>
              </a:xfrm>
              <a:prstGeom prst="rect">
                <a:avLst/>
              </a:prstGeom>
              <a:solidFill>
                <a:srgbClr val="05573E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682" name="矩形 22"/>
              <p:cNvSpPr/>
              <p:nvPr/>
            </p:nvSpPr>
            <p:spPr>
              <a:xfrm>
                <a:off x="1668823" y="1646399"/>
                <a:ext cx="3047550" cy="6549998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algn="ctr" eaLnBrk="0" hangingPunct="0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662" name="矩形 20"/>
            <p:cNvSpPr/>
            <p:nvPr/>
          </p:nvSpPr>
          <p:spPr>
            <a:xfrm>
              <a:off x="1356558" y="309800"/>
              <a:ext cx="2830575" cy="654947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eaLnBrk="0" hangingPunct="0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1928" name="Picture 7" descr="电话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0174" y="309800"/>
              <a:ext cx="2420938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29" name="Picture 5" descr="超速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02299" y="339963"/>
              <a:ext cx="2646363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0" name="Picture 4" descr="吸烟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707062" y="2038588"/>
              <a:ext cx="2674937" cy="153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1" name="Picture 8" descr="酒驾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666874" y="3616563"/>
              <a:ext cx="2174875" cy="147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2" name="Picture 10" descr="疲劳驾驶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954712" y="3551475"/>
              <a:ext cx="2141537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3" name="Picture 6" descr="闯人行道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463674" y="5091350"/>
              <a:ext cx="2508250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4" name="Picture 9" descr="乱停乱放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5924549" y="5181838"/>
              <a:ext cx="2439988" cy="167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35" name="Picture 11" descr="听音乐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2849" y="1616313"/>
              <a:ext cx="2692400" cy="18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6" name="文本框 24"/>
            <p:cNvSpPr>
              <a:spLocks noChangeArrowheads="1"/>
            </p:cNvSpPr>
            <p:nvPr/>
          </p:nvSpPr>
          <p:spPr bwMode="auto">
            <a:xfrm>
              <a:off x="713246" y="532403"/>
              <a:ext cx="684551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1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37" name="文本框 25"/>
            <p:cNvSpPr>
              <a:spLocks noChangeArrowheads="1"/>
            </p:cNvSpPr>
            <p:nvPr/>
          </p:nvSpPr>
          <p:spPr bwMode="auto">
            <a:xfrm>
              <a:off x="5038286" y="507669"/>
              <a:ext cx="682901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5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38" name="文本框 26"/>
            <p:cNvSpPr>
              <a:spLocks noChangeArrowheads="1"/>
            </p:cNvSpPr>
            <p:nvPr/>
          </p:nvSpPr>
          <p:spPr bwMode="auto">
            <a:xfrm>
              <a:off x="673658" y="2169771"/>
              <a:ext cx="682901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2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39" name="文本框 27"/>
            <p:cNvSpPr>
              <a:spLocks noChangeArrowheads="1"/>
            </p:cNvSpPr>
            <p:nvPr/>
          </p:nvSpPr>
          <p:spPr bwMode="auto">
            <a:xfrm>
              <a:off x="4998697" y="2148335"/>
              <a:ext cx="682901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6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40" name="文本框 28"/>
            <p:cNvSpPr>
              <a:spLocks noChangeArrowheads="1"/>
            </p:cNvSpPr>
            <p:nvPr/>
          </p:nvSpPr>
          <p:spPr bwMode="auto">
            <a:xfrm>
              <a:off x="658812" y="3841766"/>
              <a:ext cx="684551" cy="114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3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41" name="文本框 29"/>
            <p:cNvSpPr>
              <a:spLocks noChangeArrowheads="1"/>
            </p:cNvSpPr>
            <p:nvPr/>
          </p:nvSpPr>
          <p:spPr bwMode="auto">
            <a:xfrm>
              <a:off x="4985501" y="3820331"/>
              <a:ext cx="681252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7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42" name="文本框 30"/>
            <p:cNvSpPr>
              <a:spLocks noChangeArrowheads="1"/>
            </p:cNvSpPr>
            <p:nvPr/>
          </p:nvSpPr>
          <p:spPr bwMode="auto">
            <a:xfrm>
              <a:off x="658812" y="5447805"/>
              <a:ext cx="684551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4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43" name="文本框 31"/>
            <p:cNvSpPr>
              <a:spLocks noChangeArrowheads="1"/>
            </p:cNvSpPr>
            <p:nvPr/>
          </p:nvSpPr>
          <p:spPr bwMode="auto">
            <a:xfrm>
              <a:off x="4985501" y="5426370"/>
              <a:ext cx="681252" cy="11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660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8</a:t>
              </a:r>
              <a:endParaRPr lang="zh-CN" altLang="en-US" sz="6600">
                <a:latin typeface="Arial Rounded MT Bold" panose="020F0704030504030204" pitchFamily="34" charset="0"/>
              </a:endParaRPr>
            </a:p>
          </p:txBody>
        </p:sp>
        <p:sp>
          <p:nvSpPr>
            <p:cNvPr id="81944" name="直接连接符 4"/>
            <p:cNvSpPr>
              <a:spLocks noChangeShapeType="1"/>
            </p:cNvSpPr>
            <p:nvPr/>
          </p:nvSpPr>
          <p:spPr bwMode="auto">
            <a:xfrm>
              <a:off x="4187134" y="360916"/>
              <a:ext cx="0" cy="6513197"/>
            </a:xfrm>
            <a:prstGeom prst="line">
              <a:avLst/>
            </a:prstGeom>
            <a:noFill/>
            <a:ln w="38100" algn="ctr">
              <a:solidFill>
                <a:srgbClr val="0024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45" name="直接连接符 35"/>
            <p:cNvSpPr>
              <a:spLocks noChangeShapeType="1"/>
            </p:cNvSpPr>
            <p:nvPr/>
          </p:nvSpPr>
          <p:spPr bwMode="auto">
            <a:xfrm>
              <a:off x="8723312" y="360916"/>
              <a:ext cx="0" cy="6513197"/>
            </a:xfrm>
            <a:prstGeom prst="line">
              <a:avLst/>
            </a:prstGeom>
            <a:noFill/>
            <a:ln w="38100" algn="ctr">
              <a:solidFill>
                <a:srgbClr val="039B6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0659" name="矩形 1"/>
          <p:cNvSpPr/>
          <p:nvPr/>
        </p:nvSpPr>
        <p:spPr>
          <a:xfrm>
            <a:off x="557213" y="-65088"/>
            <a:ext cx="3149600" cy="584201"/>
          </a:xfrm>
          <a:prstGeom prst="rect">
            <a:avLst/>
          </a:prstGeom>
          <a:noFill/>
          <a:ln w="38100">
            <a:noFill/>
          </a:ln>
        </p:spPr>
        <p:txBody>
          <a:bodyPr wrap="none">
            <a:spAutoFit/>
          </a:bodyPr>
          <a:lstStyle/>
          <a:p>
            <a:pPr>
              <a:buSzTx/>
            </a:pPr>
            <a:r>
              <a:rPr lang="en-US" altLang="zh-CN" sz="3200" b="1"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450"/>
                </a:solidFill>
                <a:latin typeface="Arial Black" panose="020B0A04020102020204" pitchFamily="34" charset="0"/>
                <a:sym typeface="Wingdings" panose="05000000000000000000"/>
              </a:rPr>
              <a:t>Look and say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00817104751712_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299" name="Group 23"/>
          <p:cNvGraphicFramePr>
            <a:graphicFrameLocks noGrp="1"/>
          </p:cNvGraphicFramePr>
          <p:nvPr/>
        </p:nvGraphicFramePr>
        <p:xfrm>
          <a:off x="381000" y="228600"/>
          <a:ext cx="8458200" cy="3276600"/>
        </p:xfrm>
        <a:graphic>
          <a:graphicData uri="http://schemas.openxmlformats.org/drawingml/2006/table">
            <a:tbl>
              <a:tblPr/>
              <a:tblGrid>
                <a:gridCol w="6018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5326" name="Group 55"/>
          <p:cNvGrpSpPr/>
          <p:nvPr/>
        </p:nvGrpSpPr>
        <p:grpSpPr bwMode="auto">
          <a:xfrm>
            <a:off x="7543800" y="533400"/>
            <a:ext cx="541338" cy="254000"/>
            <a:chOff x="0" y="0"/>
            <a:chExt cx="341" cy="160"/>
          </a:xfrm>
        </p:grpSpPr>
        <p:sp>
          <p:nvSpPr>
            <p:cNvPr id="55327" name="AutoShape 176"/>
            <p:cNvSpPr/>
            <p:nvPr/>
          </p:nvSpPr>
          <p:spPr bwMode="auto">
            <a:xfrm>
              <a:off x="160" y="0"/>
              <a:ext cx="181" cy="160"/>
            </a:xfrm>
            <a:custGeom>
              <a:avLst/>
              <a:gdLst>
                <a:gd name="T0" fmla="*/ 0 w 287338"/>
                <a:gd name="T1" fmla="*/ 97019 h 254000"/>
                <a:gd name="T2" fmla="*/ 109754 w 287338"/>
                <a:gd name="T3" fmla="*/ 97020 h 254000"/>
                <a:gd name="T4" fmla="*/ 143669 w 287338"/>
                <a:gd name="T5" fmla="*/ 0 h 254000"/>
                <a:gd name="T6" fmla="*/ 177584 w 287338"/>
                <a:gd name="T7" fmla="*/ 97020 h 254000"/>
                <a:gd name="T8" fmla="*/ 287338 w 287338"/>
                <a:gd name="T9" fmla="*/ 97019 h 254000"/>
                <a:gd name="T10" fmla="*/ 198545 w 287338"/>
                <a:gd name="T11" fmla="*/ 156980 h 254000"/>
                <a:gd name="T12" fmla="*/ 232461 w 287338"/>
                <a:gd name="T13" fmla="*/ 253999 h 254000"/>
                <a:gd name="T14" fmla="*/ 143669 w 287338"/>
                <a:gd name="T15" fmla="*/ 194037 h 254000"/>
                <a:gd name="T16" fmla="*/ 54877 w 287338"/>
                <a:gd name="T17" fmla="*/ 253999 h 254000"/>
                <a:gd name="T18" fmla="*/ 88793 w 287338"/>
                <a:gd name="T19" fmla="*/ 156980 h 254000"/>
                <a:gd name="T20" fmla="*/ 0 w 287338"/>
                <a:gd name="T21" fmla="*/ 97019 h 25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38" h="254000">
                  <a:moveTo>
                    <a:pt x="0" y="97019"/>
                  </a:moveTo>
                  <a:lnTo>
                    <a:pt x="109754" y="97020"/>
                  </a:lnTo>
                  <a:lnTo>
                    <a:pt x="143669" y="0"/>
                  </a:lnTo>
                  <a:lnTo>
                    <a:pt x="177584" y="97020"/>
                  </a:lnTo>
                  <a:lnTo>
                    <a:pt x="287338" y="97019"/>
                  </a:lnTo>
                  <a:lnTo>
                    <a:pt x="198545" y="156980"/>
                  </a:lnTo>
                  <a:lnTo>
                    <a:pt x="232461" y="253999"/>
                  </a:lnTo>
                  <a:lnTo>
                    <a:pt x="143669" y="194037"/>
                  </a:lnTo>
                  <a:lnTo>
                    <a:pt x="54877" y="253999"/>
                  </a:lnTo>
                  <a:lnTo>
                    <a:pt x="88793" y="156980"/>
                  </a:lnTo>
                  <a:lnTo>
                    <a:pt x="0" y="97019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8" name="AutoShape 176"/>
            <p:cNvSpPr/>
            <p:nvPr/>
          </p:nvSpPr>
          <p:spPr bwMode="auto">
            <a:xfrm>
              <a:off x="0" y="0"/>
              <a:ext cx="181" cy="160"/>
            </a:xfrm>
            <a:custGeom>
              <a:avLst/>
              <a:gdLst>
                <a:gd name="T0" fmla="*/ 0 w 287338"/>
                <a:gd name="T1" fmla="*/ 97019 h 254000"/>
                <a:gd name="T2" fmla="*/ 109754 w 287338"/>
                <a:gd name="T3" fmla="*/ 97020 h 254000"/>
                <a:gd name="T4" fmla="*/ 143669 w 287338"/>
                <a:gd name="T5" fmla="*/ 0 h 254000"/>
                <a:gd name="T6" fmla="*/ 177584 w 287338"/>
                <a:gd name="T7" fmla="*/ 97020 h 254000"/>
                <a:gd name="T8" fmla="*/ 287338 w 287338"/>
                <a:gd name="T9" fmla="*/ 97019 h 254000"/>
                <a:gd name="T10" fmla="*/ 198545 w 287338"/>
                <a:gd name="T11" fmla="*/ 156980 h 254000"/>
                <a:gd name="T12" fmla="*/ 232461 w 287338"/>
                <a:gd name="T13" fmla="*/ 253999 h 254000"/>
                <a:gd name="T14" fmla="*/ 143669 w 287338"/>
                <a:gd name="T15" fmla="*/ 194037 h 254000"/>
                <a:gd name="T16" fmla="*/ 54877 w 287338"/>
                <a:gd name="T17" fmla="*/ 253999 h 254000"/>
                <a:gd name="T18" fmla="*/ 88793 w 287338"/>
                <a:gd name="T19" fmla="*/ 156980 h 254000"/>
                <a:gd name="T20" fmla="*/ 0 w 287338"/>
                <a:gd name="T21" fmla="*/ 97019 h 25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38" h="254000">
                  <a:moveTo>
                    <a:pt x="0" y="97019"/>
                  </a:moveTo>
                  <a:lnTo>
                    <a:pt x="109754" y="97020"/>
                  </a:lnTo>
                  <a:lnTo>
                    <a:pt x="143669" y="0"/>
                  </a:lnTo>
                  <a:lnTo>
                    <a:pt x="177584" y="97020"/>
                  </a:lnTo>
                  <a:lnTo>
                    <a:pt x="287338" y="97019"/>
                  </a:lnTo>
                  <a:lnTo>
                    <a:pt x="198545" y="156980"/>
                  </a:lnTo>
                  <a:lnTo>
                    <a:pt x="232461" y="253999"/>
                  </a:lnTo>
                  <a:lnTo>
                    <a:pt x="143669" y="194037"/>
                  </a:lnTo>
                  <a:lnTo>
                    <a:pt x="54877" y="253999"/>
                  </a:lnTo>
                  <a:lnTo>
                    <a:pt x="88793" y="156980"/>
                  </a:lnTo>
                  <a:lnTo>
                    <a:pt x="0" y="97019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329" name="Group 58"/>
          <p:cNvGrpSpPr/>
          <p:nvPr/>
        </p:nvGrpSpPr>
        <p:grpSpPr bwMode="auto">
          <a:xfrm>
            <a:off x="6629400" y="457200"/>
            <a:ext cx="592138" cy="482600"/>
            <a:chOff x="0" y="0"/>
            <a:chExt cx="373" cy="304"/>
          </a:xfrm>
        </p:grpSpPr>
        <p:sp>
          <p:nvSpPr>
            <p:cNvPr id="55330" name="AutoShape 176"/>
            <p:cNvSpPr/>
            <p:nvPr/>
          </p:nvSpPr>
          <p:spPr bwMode="auto">
            <a:xfrm>
              <a:off x="192" y="0"/>
              <a:ext cx="181" cy="160"/>
            </a:xfrm>
            <a:custGeom>
              <a:avLst/>
              <a:gdLst>
                <a:gd name="T0" fmla="*/ 0 w 287338"/>
                <a:gd name="T1" fmla="*/ 97019 h 254000"/>
                <a:gd name="T2" fmla="*/ 109754 w 287338"/>
                <a:gd name="T3" fmla="*/ 97020 h 254000"/>
                <a:gd name="T4" fmla="*/ 143669 w 287338"/>
                <a:gd name="T5" fmla="*/ 0 h 254000"/>
                <a:gd name="T6" fmla="*/ 177584 w 287338"/>
                <a:gd name="T7" fmla="*/ 97020 h 254000"/>
                <a:gd name="T8" fmla="*/ 287338 w 287338"/>
                <a:gd name="T9" fmla="*/ 97019 h 254000"/>
                <a:gd name="T10" fmla="*/ 198545 w 287338"/>
                <a:gd name="T11" fmla="*/ 156980 h 254000"/>
                <a:gd name="T12" fmla="*/ 232461 w 287338"/>
                <a:gd name="T13" fmla="*/ 253999 h 254000"/>
                <a:gd name="T14" fmla="*/ 143669 w 287338"/>
                <a:gd name="T15" fmla="*/ 194037 h 254000"/>
                <a:gd name="T16" fmla="*/ 54877 w 287338"/>
                <a:gd name="T17" fmla="*/ 253999 h 254000"/>
                <a:gd name="T18" fmla="*/ 88793 w 287338"/>
                <a:gd name="T19" fmla="*/ 156980 h 254000"/>
                <a:gd name="T20" fmla="*/ 0 w 287338"/>
                <a:gd name="T21" fmla="*/ 97019 h 25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38" h="254000">
                  <a:moveTo>
                    <a:pt x="0" y="97019"/>
                  </a:moveTo>
                  <a:lnTo>
                    <a:pt x="109754" y="97020"/>
                  </a:lnTo>
                  <a:lnTo>
                    <a:pt x="143669" y="0"/>
                  </a:lnTo>
                  <a:lnTo>
                    <a:pt x="177584" y="97020"/>
                  </a:lnTo>
                  <a:lnTo>
                    <a:pt x="287338" y="97019"/>
                  </a:lnTo>
                  <a:lnTo>
                    <a:pt x="198545" y="156980"/>
                  </a:lnTo>
                  <a:lnTo>
                    <a:pt x="232461" y="253999"/>
                  </a:lnTo>
                  <a:lnTo>
                    <a:pt x="143669" y="194037"/>
                  </a:lnTo>
                  <a:lnTo>
                    <a:pt x="54877" y="253999"/>
                  </a:lnTo>
                  <a:lnTo>
                    <a:pt x="88793" y="156980"/>
                  </a:lnTo>
                  <a:lnTo>
                    <a:pt x="0" y="97019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31" name="AutoShape 176"/>
            <p:cNvSpPr/>
            <p:nvPr/>
          </p:nvSpPr>
          <p:spPr bwMode="auto">
            <a:xfrm>
              <a:off x="96" y="144"/>
              <a:ext cx="181" cy="160"/>
            </a:xfrm>
            <a:custGeom>
              <a:avLst/>
              <a:gdLst>
                <a:gd name="T0" fmla="*/ 0 w 287338"/>
                <a:gd name="T1" fmla="*/ 97019 h 254000"/>
                <a:gd name="T2" fmla="*/ 109754 w 287338"/>
                <a:gd name="T3" fmla="*/ 97020 h 254000"/>
                <a:gd name="T4" fmla="*/ 143669 w 287338"/>
                <a:gd name="T5" fmla="*/ 0 h 254000"/>
                <a:gd name="T6" fmla="*/ 177584 w 287338"/>
                <a:gd name="T7" fmla="*/ 97020 h 254000"/>
                <a:gd name="T8" fmla="*/ 287338 w 287338"/>
                <a:gd name="T9" fmla="*/ 97019 h 254000"/>
                <a:gd name="T10" fmla="*/ 198545 w 287338"/>
                <a:gd name="T11" fmla="*/ 156980 h 254000"/>
                <a:gd name="T12" fmla="*/ 232461 w 287338"/>
                <a:gd name="T13" fmla="*/ 253999 h 254000"/>
                <a:gd name="T14" fmla="*/ 143669 w 287338"/>
                <a:gd name="T15" fmla="*/ 194037 h 254000"/>
                <a:gd name="T16" fmla="*/ 54877 w 287338"/>
                <a:gd name="T17" fmla="*/ 253999 h 254000"/>
                <a:gd name="T18" fmla="*/ 88793 w 287338"/>
                <a:gd name="T19" fmla="*/ 156980 h 254000"/>
                <a:gd name="T20" fmla="*/ 0 w 287338"/>
                <a:gd name="T21" fmla="*/ 97019 h 25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38" h="254000">
                  <a:moveTo>
                    <a:pt x="0" y="97019"/>
                  </a:moveTo>
                  <a:lnTo>
                    <a:pt x="109754" y="97020"/>
                  </a:lnTo>
                  <a:lnTo>
                    <a:pt x="143669" y="0"/>
                  </a:lnTo>
                  <a:lnTo>
                    <a:pt x="177584" y="97020"/>
                  </a:lnTo>
                  <a:lnTo>
                    <a:pt x="287338" y="97019"/>
                  </a:lnTo>
                  <a:lnTo>
                    <a:pt x="198545" y="156980"/>
                  </a:lnTo>
                  <a:lnTo>
                    <a:pt x="232461" y="253999"/>
                  </a:lnTo>
                  <a:lnTo>
                    <a:pt x="143669" y="194037"/>
                  </a:lnTo>
                  <a:lnTo>
                    <a:pt x="54877" y="253999"/>
                  </a:lnTo>
                  <a:lnTo>
                    <a:pt x="88793" y="156980"/>
                  </a:lnTo>
                  <a:lnTo>
                    <a:pt x="0" y="97019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32" name="AutoShape 176"/>
            <p:cNvSpPr/>
            <p:nvPr/>
          </p:nvSpPr>
          <p:spPr bwMode="auto">
            <a:xfrm>
              <a:off x="0" y="0"/>
              <a:ext cx="181" cy="160"/>
            </a:xfrm>
            <a:custGeom>
              <a:avLst/>
              <a:gdLst>
                <a:gd name="T0" fmla="*/ 0 w 287338"/>
                <a:gd name="T1" fmla="*/ 97019 h 254000"/>
                <a:gd name="T2" fmla="*/ 109754 w 287338"/>
                <a:gd name="T3" fmla="*/ 97020 h 254000"/>
                <a:gd name="T4" fmla="*/ 143669 w 287338"/>
                <a:gd name="T5" fmla="*/ 0 h 254000"/>
                <a:gd name="T6" fmla="*/ 177584 w 287338"/>
                <a:gd name="T7" fmla="*/ 97020 h 254000"/>
                <a:gd name="T8" fmla="*/ 287338 w 287338"/>
                <a:gd name="T9" fmla="*/ 97019 h 254000"/>
                <a:gd name="T10" fmla="*/ 198545 w 287338"/>
                <a:gd name="T11" fmla="*/ 156980 h 254000"/>
                <a:gd name="T12" fmla="*/ 232461 w 287338"/>
                <a:gd name="T13" fmla="*/ 253999 h 254000"/>
                <a:gd name="T14" fmla="*/ 143669 w 287338"/>
                <a:gd name="T15" fmla="*/ 194037 h 254000"/>
                <a:gd name="T16" fmla="*/ 54877 w 287338"/>
                <a:gd name="T17" fmla="*/ 253999 h 254000"/>
                <a:gd name="T18" fmla="*/ 88793 w 287338"/>
                <a:gd name="T19" fmla="*/ 156980 h 254000"/>
                <a:gd name="T20" fmla="*/ 0 w 287338"/>
                <a:gd name="T21" fmla="*/ 97019 h 25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38" h="254000">
                  <a:moveTo>
                    <a:pt x="0" y="97019"/>
                  </a:moveTo>
                  <a:lnTo>
                    <a:pt x="109754" y="97020"/>
                  </a:lnTo>
                  <a:lnTo>
                    <a:pt x="143669" y="0"/>
                  </a:lnTo>
                  <a:lnTo>
                    <a:pt x="177584" y="97020"/>
                  </a:lnTo>
                  <a:lnTo>
                    <a:pt x="287338" y="97019"/>
                  </a:lnTo>
                  <a:lnTo>
                    <a:pt x="198545" y="156980"/>
                  </a:lnTo>
                  <a:lnTo>
                    <a:pt x="232461" y="253999"/>
                  </a:lnTo>
                  <a:lnTo>
                    <a:pt x="143669" y="194037"/>
                  </a:lnTo>
                  <a:lnTo>
                    <a:pt x="54877" y="253999"/>
                  </a:lnTo>
                  <a:lnTo>
                    <a:pt x="88793" y="156980"/>
                  </a:lnTo>
                  <a:lnTo>
                    <a:pt x="0" y="97019"/>
                  </a:lnTo>
                  <a:close/>
                </a:path>
              </a:pathLst>
            </a:custGeom>
            <a:solidFill>
              <a:srgbClr val="FF9900"/>
            </a:solidFill>
            <a:ln w="9525" algn="ctr">
              <a:solidFill>
                <a:srgbClr val="FF66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40" name="AutoShape 176"/>
          <p:cNvSpPr/>
          <p:nvPr/>
        </p:nvSpPr>
        <p:spPr bwMode="auto">
          <a:xfrm>
            <a:off x="8382000" y="533400"/>
            <a:ext cx="287338" cy="254000"/>
          </a:xfrm>
          <a:custGeom>
            <a:avLst/>
            <a:gdLst/>
            <a:ahLst/>
            <a:cxnLst>
              <a:cxn ang="0">
                <a:pos x="0" y="97019"/>
              </a:cxn>
              <a:cxn ang="0">
                <a:pos x="109754" y="97020"/>
              </a:cxn>
              <a:cxn ang="0">
                <a:pos x="143669" y="0"/>
              </a:cxn>
              <a:cxn ang="0">
                <a:pos x="177584" y="97020"/>
              </a:cxn>
              <a:cxn ang="0">
                <a:pos x="287338" y="97019"/>
              </a:cxn>
              <a:cxn ang="0">
                <a:pos x="198545" y="156980"/>
              </a:cxn>
              <a:cxn ang="0">
                <a:pos x="232461" y="253999"/>
              </a:cxn>
              <a:cxn ang="0">
                <a:pos x="143669" y="194037"/>
              </a:cxn>
              <a:cxn ang="0">
                <a:pos x="54877" y="253999"/>
              </a:cxn>
              <a:cxn ang="0">
                <a:pos x="88793" y="156980"/>
              </a:cxn>
              <a:cxn ang="0">
                <a:pos x="0" y="97019"/>
              </a:cxn>
            </a:cxnLst>
            <a:rect l="l" t="t" r="r" b="b"/>
            <a:pathLst>
              <a:path w="287338" h="254000">
                <a:moveTo>
                  <a:pt x="0" y="97019"/>
                </a:moveTo>
                <a:lnTo>
                  <a:pt x="109754" y="97020"/>
                </a:lnTo>
                <a:lnTo>
                  <a:pt x="143669" y="0"/>
                </a:lnTo>
                <a:lnTo>
                  <a:pt x="177584" y="97020"/>
                </a:lnTo>
                <a:lnTo>
                  <a:pt x="287338" y="97019"/>
                </a:lnTo>
                <a:lnTo>
                  <a:pt x="198545" y="156980"/>
                </a:lnTo>
                <a:lnTo>
                  <a:pt x="232461" y="253999"/>
                </a:lnTo>
                <a:lnTo>
                  <a:pt x="143669" y="194037"/>
                </a:lnTo>
                <a:lnTo>
                  <a:pt x="54877" y="253999"/>
                </a:lnTo>
                <a:lnTo>
                  <a:pt x="88793" y="156980"/>
                </a:lnTo>
                <a:lnTo>
                  <a:pt x="0" y="97019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FF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41" name="Text Box 63"/>
          <p:cNvSpPr/>
          <p:nvPr/>
        </p:nvSpPr>
        <p:spPr>
          <a:xfrm>
            <a:off x="1447800" y="1143000"/>
            <a:ext cx="518160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 sz="2400" b="1">
              <a:solidFill>
                <a:srgbClr val="FF0066"/>
              </a:solidFill>
            </a:endParaRPr>
          </a:p>
        </p:txBody>
      </p:sp>
      <p:grpSp>
        <p:nvGrpSpPr>
          <p:cNvPr id="55335" name="Group 67"/>
          <p:cNvGrpSpPr/>
          <p:nvPr/>
        </p:nvGrpSpPr>
        <p:grpSpPr bwMode="auto">
          <a:xfrm>
            <a:off x="0" y="0"/>
            <a:ext cx="1981200" cy="1066800"/>
            <a:chOff x="0" y="0"/>
            <a:chExt cx="2971" cy="1525"/>
          </a:xfrm>
        </p:grpSpPr>
        <p:grpSp>
          <p:nvGrpSpPr>
            <p:cNvPr id="55336" name="云形标注 3"/>
            <p:cNvGrpSpPr/>
            <p:nvPr/>
          </p:nvGrpSpPr>
          <p:grpSpPr bwMode="auto">
            <a:xfrm>
              <a:off x="0" y="0"/>
              <a:ext cx="2971" cy="1525"/>
              <a:chOff x="0" y="0"/>
              <a:chExt cx="2910" cy="1801"/>
            </a:xfrm>
          </p:grpSpPr>
          <p:pic>
            <p:nvPicPr>
              <p:cNvPr id="55337" name="云形标注 3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910" cy="1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38" name="Text Box 70"/>
              <p:cNvSpPr>
                <a:spLocks noChangeArrowheads="1"/>
              </p:cNvSpPr>
              <p:nvPr/>
            </p:nvSpPr>
            <p:spPr bwMode="auto">
              <a:xfrm>
                <a:off x="518" y="377"/>
                <a:ext cx="1693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461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536" y="306"/>
              <a:ext cx="1996" cy="8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buSzTx/>
              </a:pPr>
              <a:r>
                <a:rPr sz="3600" b="1" kern="10" dirty="0">
                  <a:ln w="38100" cap="flat" cmpd="sng" algn="ctr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flip="none"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>
                      <a:srgbClr val="C0C0C0">
                        <a:alpha val="78824"/>
                      </a:srgbClr>
                    </a:outerShdw>
                  </a:effectLst>
                  <a:latin typeface="Comic Sans MS" panose="030F0702030302020204"/>
                  <a:sym typeface="Wingdings" panose="05000000000000000000"/>
                </a:rPr>
                <a:t>Aims </a:t>
              </a:r>
            </a:p>
          </p:txBody>
        </p:sp>
      </p:grpSp>
      <p:grpSp>
        <p:nvGrpSpPr>
          <p:cNvPr id="55340" name="组合 30"/>
          <p:cNvGrpSpPr/>
          <p:nvPr/>
        </p:nvGrpSpPr>
        <p:grpSpPr bwMode="auto">
          <a:xfrm>
            <a:off x="0" y="3429000"/>
            <a:ext cx="2209800" cy="1785938"/>
            <a:chOff x="0" y="3429000"/>
            <a:chExt cx="2209800" cy="1785938"/>
          </a:xfrm>
        </p:grpSpPr>
        <p:grpSp>
          <p:nvGrpSpPr>
            <p:cNvPr id="55341" name="云形标注 3"/>
            <p:cNvGrpSpPr/>
            <p:nvPr/>
          </p:nvGrpSpPr>
          <p:grpSpPr bwMode="auto">
            <a:xfrm>
              <a:off x="0" y="3429000"/>
              <a:ext cx="2209800" cy="1785938"/>
              <a:chOff x="0" y="-225"/>
              <a:chExt cx="2910" cy="1801"/>
            </a:xfrm>
          </p:grpSpPr>
          <p:sp>
            <p:nvSpPr>
              <p:cNvPr id="55342" name="Text Box 76"/>
              <p:cNvSpPr>
                <a:spLocks noChangeArrowheads="1"/>
              </p:cNvSpPr>
              <p:nvPr/>
            </p:nvSpPr>
            <p:spPr bwMode="auto">
              <a:xfrm>
                <a:off x="518" y="377"/>
                <a:ext cx="1693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pic>
            <p:nvPicPr>
              <p:cNvPr id="55343" name="云形标注 3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-225"/>
                <a:ext cx="2910" cy="1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57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390525" y="3762375"/>
              <a:ext cx="1538288" cy="8620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buSzTx/>
              </a:pPr>
              <a:r>
                <a:rPr sz="3600" b="1" kern="10">
                  <a:ln w="38100" cap="flat" cmpd="sng" algn="ctr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flip="none"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>
                      <a:srgbClr val="C0C0C0">
                        <a:alpha val="78824"/>
                      </a:srgbClr>
                    </a:outerShdw>
                  </a:effectLst>
                  <a:latin typeface="Comic Sans MS" panose="030F0702030302020204"/>
                  <a:sym typeface="Wingdings" panose="05000000000000000000"/>
                </a:rPr>
                <a:t>Class</a:t>
              </a:r>
            </a:p>
            <a:p>
              <a:pPr algn="ctr" eaLnBrk="0" hangingPunct="0">
                <a:buSzTx/>
              </a:pPr>
              <a:r>
                <a:rPr sz="3600" b="1" kern="10">
                  <a:ln w="38100" cap="flat" cmpd="sng" algn="ctr">
                    <a:solidFill>
                      <a:srgbClr val="FF66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gradFill flip="none"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>
                      <a:srgbClr val="C0C0C0">
                        <a:alpha val="78824"/>
                      </a:srgbClr>
                    </a:outerShdw>
                  </a:effectLst>
                  <a:latin typeface="Comic Sans MS" panose="030F0702030302020204"/>
                  <a:sym typeface="Wingdings" panose="05000000000000000000"/>
                </a:rPr>
                <a:t>Rules</a:t>
              </a:r>
            </a:p>
          </p:txBody>
        </p:sp>
      </p:grpSp>
      <p:sp>
        <p:nvSpPr>
          <p:cNvPr id="17444" name="TextBox 13"/>
          <p:cNvSpPr/>
          <p:nvPr/>
        </p:nvSpPr>
        <p:spPr>
          <a:xfrm>
            <a:off x="457200" y="1219200"/>
            <a:ext cx="6019800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Comic Sans MS" panose="030F0702030302020204" pitchFamily="66" charset="0"/>
              </a:rPr>
              <a:t>1.I know t</a:t>
            </a:r>
            <a:r>
              <a:rPr lang="zh-CN" altLang="en-US" b="1" dirty="0">
                <a:latin typeface="Comic Sans MS" panose="030F0702030302020204" pitchFamily="66" charset="0"/>
              </a:rPr>
              <a:t>he function of the stress in a sentence and </a:t>
            </a:r>
            <a:r>
              <a:rPr lang="en-US" altLang="zh-CN" b="1" dirty="0">
                <a:latin typeface="Comic Sans MS" panose="030F0702030302020204" pitchFamily="66" charset="0"/>
              </a:rPr>
              <a:t>try to </a:t>
            </a:r>
            <a:r>
              <a:rPr lang="en-US" altLang="zh-CN" b="1" dirty="0" err="1">
                <a:latin typeface="Comic Sans MS" panose="030F0702030302020204" pitchFamily="66" charset="0"/>
              </a:rPr>
              <a:t>practise</a:t>
            </a:r>
            <a:r>
              <a:rPr lang="en-US" altLang="zh-CN" b="1" dirty="0">
                <a:latin typeface="Comic Sans MS" panose="030F0702030302020204" pitchFamily="66" charset="0"/>
              </a:rPr>
              <a:t> it.</a:t>
            </a:r>
            <a:r>
              <a:rPr lang="zh-CN" altLang="en-US" sz="1400" b="1" dirty="0">
                <a:solidFill>
                  <a:srgbClr val="C0504D"/>
                </a:solidFill>
                <a:latin typeface="Comic Sans MS" panose="030F0702030302020204" pitchFamily="66" charset="0"/>
              </a:rPr>
              <a:t>（了解句子重音的作用并尝试运用</a:t>
            </a:r>
            <a:r>
              <a:rPr lang="en-US" altLang="zh-CN" sz="1400" b="1" dirty="0">
                <a:solidFill>
                  <a:srgbClr val="C0504D"/>
                </a:solidFill>
                <a:latin typeface="Comic Sans MS" panose="030F0702030302020204" pitchFamily="66" charset="0"/>
              </a:rPr>
              <a:t>）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zh-CN" altLang="en-US" dirty="0"/>
              <a:t> </a:t>
            </a:r>
          </a:p>
        </p:txBody>
      </p:sp>
      <p:sp>
        <p:nvSpPr>
          <p:cNvPr id="17445" name="TextBox 15"/>
          <p:cNvSpPr/>
          <p:nvPr/>
        </p:nvSpPr>
        <p:spPr>
          <a:xfrm>
            <a:off x="357188" y="2714625"/>
            <a:ext cx="6072187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Comic Sans MS" panose="030F0702030302020204" pitchFamily="66" charset="0"/>
              </a:rPr>
              <a:t>3. </a:t>
            </a:r>
            <a:r>
              <a:rPr lang="en-US" altLang="zh-CN" sz="1600" b="1" dirty="0">
                <a:latin typeface="Comic Sans MS" panose="030F0702030302020204" pitchFamily="66" charset="0"/>
              </a:rPr>
              <a:t>I </a:t>
            </a:r>
            <a:r>
              <a:rPr lang="zh-CN" altLang="en-US" sz="1600" b="1" dirty="0">
                <a:latin typeface="Comic Sans MS" panose="030F0702030302020204" pitchFamily="66" charset="0"/>
              </a:rPr>
              <a:t>know about the difference of road rules</a:t>
            </a:r>
            <a:r>
              <a:rPr lang="en-US" altLang="zh-CN" sz="1600" b="1" dirty="0">
                <a:latin typeface="Comic Sans MS" panose="030F0702030302020204" pitchFamily="66" charset="0"/>
              </a:rPr>
              <a:t> for drivers</a:t>
            </a:r>
            <a:r>
              <a:rPr lang="zh-CN" altLang="en-US" sz="1600" b="1" dirty="0">
                <a:latin typeface="Comic Sans MS" panose="030F0702030302020204" pitchFamily="66" charset="0"/>
              </a:rPr>
              <a:t> between China and </a:t>
            </a:r>
            <a:r>
              <a:rPr lang="en-US" altLang="zh-CN" sz="1600" b="1" dirty="0">
                <a:latin typeface="Comic Sans MS" panose="030F0702030302020204" pitchFamily="66" charset="0"/>
              </a:rPr>
              <a:t>western countries</a:t>
            </a:r>
            <a:r>
              <a:rPr lang="zh-CN" altLang="en-US" sz="1600" b="1" dirty="0">
                <a:latin typeface="Comic Sans MS" panose="030F0702030302020204" pitchFamily="66" charset="0"/>
              </a:rPr>
              <a:t>.</a:t>
            </a:r>
            <a:r>
              <a:rPr lang="zh-CN" altLang="en-US" sz="1600" b="1" dirty="0">
                <a:solidFill>
                  <a:srgbClr val="C0504D"/>
                </a:solidFill>
                <a:latin typeface="Comic Sans MS" panose="030F0702030302020204" pitchFamily="66" charset="0"/>
              </a:rPr>
              <a:t>（知道中西方不同的汽车行驶交通规则）</a:t>
            </a:r>
            <a:endParaRPr lang="zh-CN" altLang="en-US" sz="1600" b="1" dirty="0">
              <a:latin typeface="Comic Sans MS" panose="030F0702030302020204" pitchFamily="66" charset="0"/>
            </a:endParaRPr>
          </a:p>
        </p:txBody>
      </p:sp>
      <p:sp>
        <p:nvSpPr>
          <p:cNvPr id="17446" name="TextBox 15"/>
          <p:cNvSpPr txBox="1">
            <a:spLocks noChangeArrowheads="1"/>
          </p:cNvSpPr>
          <p:nvPr/>
        </p:nvSpPr>
        <p:spPr bwMode="auto">
          <a:xfrm>
            <a:off x="428625" y="1928813"/>
            <a:ext cx="6019800" cy="1062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Comic Sans MS" panose="030F0702030302020204" pitchFamily="66" charset="0"/>
              </a:rPr>
              <a:t>2.I can understand and act the cartoon time</a:t>
            </a:r>
            <a:r>
              <a:rPr lang="en-US" altLang="zh-CN" b="1" dirty="0">
                <a:latin typeface="Comic Sans MS" panose="030F0702030302020204" pitchFamily="66" charset="0"/>
              </a:rPr>
              <a:t>.                               </a:t>
            </a:r>
            <a:endParaRPr lang="zh-CN" altLang="en-US" b="1" dirty="0">
              <a:latin typeface="Comic Sans MS" panose="030F0702030302020204" pitchFamily="66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latin typeface="Comic Sans MS" panose="030F0702030302020204" pitchFamily="66" charset="0"/>
              </a:rPr>
              <a:t>  </a:t>
            </a:r>
            <a:r>
              <a:rPr lang="zh-CN" altLang="en-US" sz="1600" b="1" dirty="0">
                <a:solidFill>
                  <a:srgbClr val="C0504D"/>
                </a:solidFill>
                <a:latin typeface="Comic Sans MS" panose="030F0702030302020204" pitchFamily="66" charset="0"/>
              </a:rPr>
              <a:t>（理解并表演本课卡通）</a:t>
            </a:r>
          </a:p>
          <a:p>
            <a:pPr marL="342900" indent="-34290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grpSp>
        <p:nvGrpSpPr>
          <p:cNvPr id="55348" name="组合 32"/>
          <p:cNvGrpSpPr/>
          <p:nvPr/>
        </p:nvGrpSpPr>
        <p:grpSpPr bwMode="auto">
          <a:xfrm>
            <a:off x="1676400" y="4786313"/>
            <a:ext cx="7229475" cy="665162"/>
            <a:chOff x="1676400" y="4786313"/>
            <a:chExt cx="7229475" cy="665162"/>
          </a:xfrm>
        </p:grpSpPr>
        <p:sp>
          <p:nvSpPr>
            <p:cNvPr id="55349" name="AutoShape 4"/>
            <p:cNvSpPr>
              <a:spLocks noChangeArrowheads="1"/>
            </p:cNvSpPr>
            <p:nvPr/>
          </p:nvSpPr>
          <p:spPr bwMode="auto">
            <a:xfrm>
              <a:off x="1676400" y="4786313"/>
              <a:ext cx="3895725" cy="665162"/>
            </a:xfrm>
            <a:prstGeom prst="cloudCallout">
              <a:avLst>
                <a:gd name="adj1" fmla="val -31356"/>
                <a:gd name="adj2" fmla="val 16833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4400" b="1">
                <a:latin typeface="Calibri" panose="020F0502020204030204" pitchFamily="34" charset="0"/>
              </a:endParaRPr>
            </a:p>
          </p:txBody>
        </p:sp>
        <p:sp>
          <p:nvSpPr>
            <p:cNvPr id="55350" name="Text Box 5"/>
            <p:cNvSpPr>
              <a:spLocks noChangeArrowheads="1"/>
            </p:cNvSpPr>
            <p:nvPr/>
          </p:nvSpPr>
          <p:spPr bwMode="auto">
            <a:xfrm>
              <a:off x="1928813" y="4929188"/>
              <a:ext cx="6977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</a:rPr>
                <a:t>Watch carefully. </a:t>
              </a:r>
              <a:endParaRPr lang="zh-CN" altLang="en-U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351" name="组合 33"/>
          <p:cNvGrpSpPr/>
          <p:nvPr/>
        </p:nvGrpSpPr>
        <p:grpSpPr bwMode="auto">
          <a:xfrm>
            <a:off x="1535113" y="5956300"/>
            <a:ext cx="4295775" cy="665163"/>
            <a:chOff x="1535113" y="5956300"/>
            <a:chExt cx="4295775" cy="665163"/>
          </a:xfrm>
        </p:grpSpPr>
        <p:sp>
          <p:nvSpPr>
            <p:cNvPr id="55352" name="AutoShape 7"/>
            <p:cNvSpPr>
              <a:spLocks noChangeArrowheads="1"/>
            </p:cNvSpPr>
            <p:nvPr/>
          </p:nvSpPr>
          <p:spPr bwMode="auto">
            <a:xfrm>
              <a:off x="1535113" y="5956300"/>
              <a:ext cx="4295775" cy="665163"/>
            </a:xfrm>
            <a:prstGeom prst="cloudCallout">
              <a:avLst>
                <a:gd name="adj1" fmla="val -27194"/>
                <a:gd name="adj2" fmla="val -5778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4400" b="1">
                <a:latin typeface="Calibri" panose="020F0502020204030204" pitchFamily="34" charset="0"/>
              </a:endParaRPr>
            </a:p>
          </p:txBody>
        </p:sp>
        <p:sp>
          <p:nvSpPr>
            <p:cNvPr id="55353" name="Text Box 8"/>
            <p:cNvSpPr>
              <a:spLocks noChangeArrowheads="1"/>
            </p:cNvSpPr>
            <p:nvPr/>
          </p:nvSpPr>
          <p:spPr bwMode="auto">
            <a:xfrm>
              <a:off x="1697038" y="6122988"/>
              <a:ext cx="35179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</a:rPr>
                <a:t>Speak loudly. </a:t>
              </a:r>
              <a:endParaRPr lang="zh-CN" altLang="en-US" sz="24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354" name="组合 31"/>
          <p:cNvGrpSpPr/>
          <p:nvPr/>
        </p:nvGrpSpPr>
        <p:grpSpPr bwMode="auto">
          <a:xfrm>
            <a:off x="2286000" y="3643313"/>
            <a:ext cx="5500688" cy="719137"/>
            <a:chOff x="2286000" y="3643313"/>
            <a:chExt cx="5500688" cy="719137"/>
          </a:xfrm>
        </p:grpSpPr>
        <p:sp>
          <p:nvSpPr>
            <p:cNvPr id="55355" name="AutoShape 4"/>
            <p:cNvSpPr>
              <a:spLocks noChangeArrowheads="1"/>
            </p:cNvSpPr>
            <p:nvPr/>
          </p:nvSpPr>
          <p:spPr bwMode="auto">
            <a:xfrm>
              <a:off x="2286000" y="3643313"/>
              <a:ext cx="3714750" cy="719137"/>
            </a:xfrm>
            <a:prstGeom prst="cloudCallout">
              <a:avLst>
                <a:gd name="adj1" fmla="val -31356"/>
                <a:gd name="adj2" fmla="val 16833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zh-CN" sz="4400" b="1">
                <a:latin typeface="Calibri" panose="020F0502020204030204" pitchFamily="34" charset="0"/>
              </a:endParaRPr>
            </a:p>
          </p:txBody>
        </p:sp>
        <p:sp>
          <p:nvSpPr>
            <p:cNvPr id="55356" name="Text Box 5"/>
            <p:cNvSpPr>
              <a:spLocks noChangeArrowheads="1"/>
            </p:cNvSpPr>
            <p:nvPr/>
          </p:nvSpPr>
          <p:spPr bwMode="auto">
            <a:xfrm>
              <a:off x="2357438" y="3857625"/>
              <a:ext cx="5429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400" b="1">
                  <a:latin typeface="Comic Sans MS" panose="030F0702030302020204" pitchFamily="66" charset="0"/>
                </a:rPr>
                <a:t>Listen carefully.</a:t>
              </a:r>
              <a:endParaRPr lang="zh-CN" altLang="en-US" sz="2400" b="1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783040" presetClass="entr" presetSubtype="40670259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783040" presetClass="entr" presetSubtype="406701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783040" presetClass="entr" presetSubtype="40670156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3"/>
          <p:cNvSpPr/>
          <p:nvPr/>
        </p:nvSpPr>
        <p:spPr>
          <a:xfrm>
            <a:off x="0" y="-6350"/>
            <a:ext cx="9159875" cy="873125"/>
          </a:xfrm>
          <a:prstGeom prst="rect">
            <a:avLst/>
          </a:prstGeom>
          <a:solidFill>
            <a:srgbClr val="0E997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2947" name="矩形 4"/>
          <p:cNvSpPr>
            <a:spLocks noChangeArrowheads="1"/>
          </p:cNvSpPr>
          <p:nvPr/>
        </p:nvSpPr>
        <p:spPr bwMode="auto">
          <a:xfrm>
            <a:off x="195263" y="76200"/>
            <a:ext cx="409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Think and say</a:t>
            </a:r>
            <a:endParaRPr lang="en-US" altLang="zh-CN" sz="4000" b="1">
              <a:latin typeface="方正兰亭粗黑简体" pitchFamily="2" charset="-122"/>
            </a:endParaRPr>
          </a:p>
        </p:txBody>
      </p:sp>
      <p:pic>
        <p:nvPicPr>
          <p:cNvPr id="82948" name="图片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9EE1F5"/>
              </a:clrFrom>
              <a:clrTo>
                <a:srgbClr val="9EE1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矩形 6"/>
          <p:cNvSpPr>
            <a:spLocks noChangeArrowheads="1"/>
          </p:cNvSpPr>
          <p:nvPr/>
        </p:nvSpPr>
        <p:spPr bwMode="auto">
          <a:xfrm>
            <a:off x="468313" y="1955800"/>
            <a:ext cx="8064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5200"/>
              </a:lnSpc>
              <a:spcBef>
                <a:spcPct val="50000"/>
              </a:spcBef>
            </a:pPr>
            <a:r>
              <a:rPr lang="en-US" altLang="zh-CN" sz="3200">
                <a:latin typeface="方正兰亭粗黑简体" pitchFamily="2" charset="-122"/>
                <a:ea typeface="微软雅黑" panose="020B0503020204020204" pitchFamily="34" charset="-122"/>
              </a:rPr>
              <a:t>What do you want to say to a driver?</a:t>
            </a:r>
            <a:endParaRPr lang="zh-CN" altLang="en-US" sz="3200">
              <a:latin typeface="方正兰亭粗黑简体" pitchFamily="2" charset="-122"/>
              <a:ea typeface="微软雅黑" panose="020B0503020204020204" pitchFamily="34" charset="-122"/>
            </a:endParaRPr>
          </a:p>
        </p:txBody>
      </p:sp>
      <p:grpSp>
        <p:nvGrpSpPr>
          <p:cNvPr id="82950" name="组合 23"/>
          <p:cNvGrpSpPr/>
          <p:nvPr/>
        </p:nvGrpSpPr>
        <p:grpSpPr bwMode="auto">
          <a:xfrm>
            <a:off x="539750" y="3163888"/>
            <a:ext cx="7732713" cy="1096962"/>
            <a:chOff x="799581" y="3163585"/>
            <a:chExt cx="7732859" cy="1097750"/>
          </a:xfrm>
        </p:grpSpPr>
        <p:sp>
          <p:nvSpPr>
            <p:cNvPr id="82951" name="直接连接符 11"/>
            <p:cNvSpPr>
              <a:spLocks noChangeShapeType="1"/>
            </p:cNvSpPr>
            <p:nvPr/>
          </p:nvSpPr>
          <p:spPr bwMode="auto">
            <a:xfrm>
              <a:off x="799581" y="3163585"/>
              <a:ext cx="7732859" cy="0"/>
            </a:xfrm>
            <a:prstGeom prst="line">
              <a:avLst/>
            </a:prstGeom>
            <a:noFill/>
            <a:ln w="38100" algn="ctr">
              <a:solidFill>
                <a:srgbClr val="039B6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2" name="直接连接符 18"/>
            <p:cNvSpPr>
              <a:spLocks noChangeShapeType="1"/>
            </p:cNvSpPr>
            <p:nvPr/>
          </p:nvSpPr>
          <p:spPr bwMode="auto">
            <a:xfrm>
              <a:off x="4068306" y="3163585"/>
              <a:ext cx="0" cy="552847"/>
            </a:xfrm>
            <a:prstGeom prst="line">
              <a:avLst/>
            </a:prstGeom>
            <a:noFill/>
            <a:ln w="9525" algn="ctr">
              <a:solidFill>
                <a:srgbClr val="039B6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3" name="直接连接符 21"/>
            <p:cNvSpPr>
              <a:spLocks noChangeShapeType="1"/>
            </p:cNvSpPr>
            <p:nvPr/>
          </p:nvSpPr>
          <p:spPr bwMode="auto">
            <a:xfrm flipH="1" flipV="1">
              <a:off x="4068306" y="3716432"/>
              <a:ext cx="763601" cy="544903"/>
            </a:xfrm>
            <a:prstGeom prst="line">
              <a:avLst/>
            </a:prstGeom>
            <a:noFill/>
            <a:ln w="9525" algn="ctr">
              <a:solidFill>
                <a:srgbClr val="039B6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82954" name="直接连接符 26"/>
          <p:cNvCxnSpPr>
            <a:cxnSpLocks noChangeShapeType="1"/>
          </p:cNvCxnSpPr>
          <p:nvPr/>
        </p:nvCxnSpPr>
        <p:spPr bwMode="auto">
          <a:xfrm>
            <a:off x="539750" y="1700213"/>
            <a:ext cx="7732713" cy="0"/>
          </a:xfrm>
          <a:prstGeom prst="line">
            <a:avLst/>
          </a:prstGeom>
          <a:noFill/>
          <a:ln w="38100" algn="ctr">
            <a:solidFill>
              <a:srgbClr val="039B6E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2" name="任意多边形 25"/>
          <p:cNvSpPr/>
          <p:nvPr/>
        </p:nvSpPr>
        <p:spPr>
          <a:xfrm>
            <a:off x="4643438" y="4437063"/>
            <a:ext cx="450850" cy="360362"/>
          </a:xfrm>
          <a:custGeom>
            <a:avLst/>
            <a:gdLst>
              <a:gd name="connsiteX0" fmla="*/ 0 w 449705"/>
              <a:gd name="connsiteY0" fmla="*/ 194872 h 359763"/>
              <a:gd name="connsiteX1" fmla="*/ 239843 w 449705"/>
              <a:gd name="connsiteY1" fmla="*/ 0 h 359763"/>
              <a:gd name="connsiteX2" fmla="*/ 449705 w 449705"/>
              <a:gd name="connsiteY2" fmla="*/ 164891 h 359763"/>
              <a:gd name="connsiteX3" fmla="*/ 284813 w 449705"/>
              <a:gd name="connsiteY3" fmla="*/ 344773 h 359763"/>
              <a:gd name="connsiteX4" fmla="*/ 164892 w 449705"/>
              <a:gd name="connsiteY4" fmla="*/ 359763 h 359763"/>
              <a:gd name="connsiteX5" fmla="*/ 0 w 449705"/>
              <a:gd name="connsiteY5" fmla="*/ 194872 h 35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705" h="359763">
                <a:moveTo>
                  <a:pt x="0" y="194872"/>
                </a:moveTo>
                <a:lnTo>
                  <a:pt x="239843" y="0"/>
                </a:lnTo>
                <a:lnTo>
                  <a:pt x="449705" y="164891"/>
                </a:lnTo>
                <a:lnTo>
                  <a:pt x="284813" y="344773"/>
                </a:lnTo>
                <a:lnTo>
                  <a:pt x="164892" y="359763"/>
                </a:lnTo>
                <a:lnTo>
                  <a:pt x="0" y="194872"/>
                </a:lnTo>
                <a:close/>
              </a:path>
            </a:pathLst>
          </a:custGeom>
          <a:solidFill>
            <a:srgbClr val="FDF8B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2956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03688" y="3716338"/>
            <a:ext cx="504031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1"/>
          <p:cNvSpPr>
            <a:spLocks noChangeArrowheads="1"/>
          </p:cNvSpPr>
          <p:nvPr/>
        </p:nvSpPr>
        <p:spPr bwMode="auto">
          <a:xfrm>
            <a:off x="2106613" y="1490663"/>
            <a:ext cx="5638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Follow the rules, </a:t>
            </a:r>
          </a:p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Cherish every day!</a:t>
            </a:r>
            <a:endParaRPr lang="zh-CN" altLang="en-US" sz="4800" b="1" i="1">
              <a:solidFill>
                <a:srgbClr val="FF0000"/>
              </a:solidFill>
            </a:endParaRPr>
          </a:p>
        </p:txBody>
      </p:sp>
      <p:pic>
        <p:nvPicPr>
          <p:cNvPr id="8397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4438650"/>
            <a:ext cx="388778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5" name="Group 4"/>
          <p:cNvGrpSpPr/>
          <p:nvPr/>
        </p:nvGrpSpPr>
        <p:grpSpPr bwMode="auto">
          <a:xfrm>
            <a:off x="323850" y="-387350"/>
            <a:ext cx="3040063" cy="1147763"/>
            <a:chOff x="118" y="38"/>
            <a:chExt cx="2016" cy="696"/>
          </a:xfrm>
        </p:grpSpPr>
        <p:sp>
          <p:nvSpPr>
            <p:cNvPr id="84996" name="Rectangle 5"/>
            <p:cNvSpPr>
              <a:spLocks noChangeArrowheads="1"/>
            </p:cNvSpPr>
            <p:nvPr/>
          </p:nvSpPr>
          <p:spPr bwMode="auto">
            <a:xfrm rot="20760000">
              <a:off x="118" y="345"/>
              <a:ext cx="2016" cy="3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latin typeface="Comic Sans MS" panose="030F0702030302020204" pitchFamily="66" charset="0"/>
                </a:rPr>
                <a:t>Ticking time!</a:t>
              </a:r>
            </a:p>
          </p:txBody>
        </p:sp>
        <p:grpSp>
          <p:nvGrpSpPr>
            <p:cNvPr id="84997" name="Group 6"/>
            <p:cNvGrpSpPr/>
            <p:nvPr/>
          </p:nvGrpSpPr>
          <p:grpSpPr bwMode="auto">
            <a:xfrm>
              <a:off x="740" y="38"/>
              <a:ext cx="324" cy="433"/>
              <a:chOff x="1352" y="499"/>
              <a:chExt cx="291" cy="278"/>
            </a:xfrm>
          </p:grpSpPr>
          <p:grpSp>
            <p:nvGrpSpPr>
              <p:cNvPr id="84998" name="Group 7"/>
              <p:cNvGrpSpPr/>
              <p:nvPr/>
            </p:nvGrpSpPr>
            <p:grpSpPr bwMode="auto">
              <a:xfrm>
                <a:off x="1352" y="572"/>
                <a:ext cx="291" cy="205"/>
                <a:chOff x="1352" y="572"/>
                <a:chExt cx="291" cy="205"/>
              </a:xfrm>
            </p:grpSpPr>
            <p:sp>
              <p:nvSpPr>
                <p:cNvPr id="8499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352" y="572"/>
                  <a:ext cx="77" cy="205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000" name="Line 9"/>
                <p:cNvSpPr>
                  <a:spLocks noChangeShapeType="1"/>
                </p:cNvSpPr>
                <p:nvPr/>
              </p:nvSpPr>
              <p:spPr bwMode="auto">
                <a:xfrm>
                  <a:off x="1430" y="573"/>
                  <a:ext cx="213" cy="149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5001" name="Oval 10"/>
              <p:cNvSpPr>
                <a:spLocks noChangeArrowheads="1"/>
              </p:cNvSpPr>
              <p:nvPr/>
            </p:nvSpPr>
            <p:spPr bwMode="auto">
              <a:xfrm>
                <a:off x="1394" y="499"/>
                <a:ext cx="91" cy="13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85002" name="Group 56"/>
          <p:cNvGraphicFramePr>
            <a:graphicFrameLocks noGrp="1"/>
          </p:cNvGraphicFramePr>
          <p:nvPr/>
        </p:nvGraphicFramePr>
        <p:xfrm>
          <a:off x="467544" y="1138192"/>
          <a:ext cx="8461375" cy="5439067"/>
        </p:xfrm>
        <a:graphic>
          <a:graphicData uri="http://schemas.openxmlformats.org/drawingml/2006/table">
            <a:tbl>
              <a:tblPr/>
              <a:tblGrid>
                <a:gridCol w="542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★ ★★  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★★ 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★ 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1.I know t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he function of the stress in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sentence and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try to </a:t>
                      </a: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practise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it.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（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了解句子重音的作用并能尝试运用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）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2.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 can understand and act the cartoon time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华文隶书" panose="02010800040101010101" pitchFamily="2" charset="-122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（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理解并表演本课卡通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）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 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know about the difference of road rules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for drivers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between China and 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western countries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.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（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知道中西方不同的汽车行驶交通规则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Calibri" panose="020F0502020204030204" pitchFamily="34" charset="0"/>
                        </a:rPr>
                        <a:t>）</a:t>
                      </a: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9" marR="91439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5029" name="Picture 2" descr="u=448784762,1343410407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>
            <a:spLocks noChangeArrowheads="1"/>
          </p:cNvSpPr>
          <p:nvPr/>
        </p:nvSpPr>
        <p:spPr bwMode="auto">
          <a:xfrm>
            <a:off x="611188" y="1556792"/>
            <a:ext cx="78168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1.Listen, read and act the cartoon.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   </a:t>
            </a:r>
            <a:r>
              <a:rPr lang="zh-CN" altLang="en-US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（听读演本课卡通。）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2.Read Cartoon time, and mark the stress.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（标出</a:t>
            </a:r>
            <a:r>
              <a:rPr lang="en-US" altLang="zh-CN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cartoon time</a:t>
            </a:r>
            <a:r>
              <a:rPr lang="zh-CN" altLang="en-US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中的重读单词试着朗读。 ）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3.Find more countries who drive on the right side or left side of the road.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(</a:t>
            </a:r>
            <a:r>
              <a:rPr lang="zh-CN" altLang="en-US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找出其他靠右行驶或靠左行驶的国家。</a:t>
            </a:r>
            <a:r>
              <a:rPr lang="en-US" altLang="zh-CN" sz="28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)</a:t>
            </a:r>
            <a:endParaRPr lang="zh-CN" altLang="en-US" sz="28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86020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15888"/>
            <a:ext cx="8229600" cy="6699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dirty="0" smtClean="0"/>
              <a:t>Homework</a:t>
            </a:r>
          </a:p>
        </p:txBody>
      </p:sp>
      <p:pic>
        <p:nvPicPr>
          <p:cNvPr id="86021" name="Picture 2" descr="u=448784762,1343410407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5124"/>
          <p:cNvSpPr>
            <a:spLocks noChangeArrowheads="1"/>
          </p:cNvSpPr>
          <p:nvPr/>
        </p:nvSpPr>
        <p:spPr bwMode="auto">
          <a:xfrm>
            <a:off x="179512" y="799646"/>
            <a:ext cx="67818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Twinkle, twinkle, traffic light.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Round the corner shining bright.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pitchFamily="66" charset="0"/>
                <a:ea typeface="楷体_GB2312" pitchFamily="49" charset="-122"/>
              </a:rPr>
              <a:t>Red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man, stop!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CC00"/>
                </a:solidFill>
                <a:latin typeface="Comic Sans MS" panose="030F0702030302020204" pitchFamily="66" charset="0"/>
                <a:ea typeface="楷体_GB2312" pitchFamily="49" charset="-122"/>
              </a:rPr>
              <a:t>Green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man, go!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CC00"/>
                </a:solidFill>
                <a:latin typeface="Comic Sans MS" panose="030F0702030302020204" pitchFamily="66" charset="0"/>
                <a:ea typeface="楷体_GB2312" pitchFamily="49" charset="-122"/>
              </a:rPr>
              <a:t>Yellow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man, very </a:t>
            </a:r>
            <a:r>
              <a:rPr lang="en-US" altLang="zh-CN" sz="2800" dirty="0" err="1">
                <a:latin typeface="Comic Sans MS" panose="030F0702030302020204" pitchFamily="66" charset="0"/>
                <a:ea typeface="楷体_GB2312" pitchFamily="49" charset="-122"/>
              </a:rPr>
              <a:t>very</a:t>
            </a: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 slow!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Twinkle, twinkle, traffic light.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  <a:ea typeface="楷体_GB2312" pitchFamily="49" charset="-122"/>
              </a:rPr>
              <a:t>Round the corner shining bright.</a:t>
            </a:r>
          </a:p>
        </p:txBody>
      </p:sp>
      <p:pic>
        <p:nvPicPr>
          <p:cNvPr id="56323" name="图片 5125" descr="TrafficLigh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图片 5126" descr="traffic_c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矩形 6"/>
          <p:cNvSpPr>
            <a:spLocks noChangeArrowheads="1"/>
          </p:cNvSpPr>
          <p:nvPr/>
        </p:nvSpPr>
        <p:spPr bwMode="auto">
          <a:xfrm>
            <a:off x="34925" y="-82550"/>
            <a:ext cx="58404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Traffic lights song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roa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47" name="Group 4"/>
          <p:cNvGrpSpPr/>
          <p:nvPr/>
        </p:nvGrpSpPr>
        <p:grpSpPr bwMode="auto">
          <a:xfrm>
            <a:off x="2555875" y="908050"/>
            <a:ext cx="1103313" cy="3816350"/>
            <a:chOff x="1746" y="845"/>
            <a:chExt cx="510" cy="1950"/>
          </a:xfrm>
        </p:grpSpPr>
        <p:sp>
          <p:nvSpPr>
            <p:cNvPr id="57348" name="Rectangle 5"/>
            <p:cNvSpPr>
              <a:spLocks noChangeArrowheads="1"/>
            </p:cNvSpPr>
            <p:nvPr/>
          </p:nvSpPr>
          <p:spPr bwMode="auto">
            <a:xfrm flipH="1">
              <a:off x="1746" y="846"/>
              <a:ext cx="63" cy="1949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49" name="AutoShape 6"/>
            <p:cNvSpPr>
              <a:spLocks noChangeArrowheads="1"/>
            </p:cNvSpPr>
            <p:nvPr/>
          </p:nvSpPr>
          <p:spPr bwMode="auto">
            <a:xfrm flipH="1">
              <a:off x="1882" y="845"/>
              <a:ext cx="374" cy="117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50" name="Rectangle 7"/>
            <p:cNvSpPr>
              <a:spLocks noChangeArrowheads="1"/>
            </p:cNvSpPr>
            <p:nvPr/>
          </p:nvSpPr>
          <p:spPr bwMode="auto">
            <a:xfrm flipH="1">
              <a:off x="1746" y="981"/>
              <a:ext cx="250" cy="5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51" name="Rectangle 8"/>
            <p:cNvSpPr>
              <a:spLocks noChangeArrowheads="1"/>
            </p:cNvSpPr>
            <p:nvPr/>
          </p:nvSpPr>
          <p:spPr bwMode="auto">
            <a:xfrm flipH="1">
              <a:off x="1746" y="1837"/>
              <a:ext cx="250" cy="5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57352" name="Group 9"/>
          <p:cNvGrpSpPr/>
          <p:nvPr/>
        </p:nvGrpSpPr>
        <p:grpSpPr bwMode="auto">
          <a:xfrm>
            <a:off x="5292725" y="2708275"/>
            <a:ext cx="935038" cy="1584325"/>
            <a:chOff x="3334" y="1706"/>
            <a:chExt cx="589" cy="998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3592" y="1708"/>
              <a:ext cx="73" cy="996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54" name="AutoShape 11"/>
            <p:cNvSpPr/>
            <p:nvPr/>
          </p:nvSpPr>
          <p:spPr bwMode="auto">
            <a:xfrm>
              <a:off x="3334" y="1706"/>
              <a:ext cx="589" cy="545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 algn="ctr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7355" name="Picture 12" descr="4978023_110358286173_2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-8"/>
            <a:stretch>
              <a:fillRect/>
            </a:stretch>
          </p:blipFill>
          <p:spPr bwMode="auto">
            <a:xfrm>
              <a:off x="3424" y="1752"/>
              <a:ext cx="4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6" name="Picture 13" descr="图片3 副本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1"/>
          <a:stretch>
            <a:fillRect/>
          </a:stretch>
        </p:blipFill>
        <p:spPr bwMode="auto">
          <a:xfrm>
            <a:off x="7169150" y="4365625"/>
            <a:ext cx="19748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图片2 副本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941888"/>
            <a:ext cx="1928813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5"/>
          <p:cNvSpPr/>
          <p:nvPr/>
        </p:nvSpPr>
        <p:spPr>
          <a:xfrm>
            <a:off x="323850" y="4005263"/>
            <a:ext cx="5680075" cy="2141537"/>
          </a:xfrm>
          <a:prstGeom prst="rect">
            <a:avLst/>
          </a:prstGeom>
          <a:solidFill>
            <a:srgbClr val="CCFFCC">
              <a:alpha val="59999"/>
            </a:srgbClr>
          </a:solidFill>
          <a:ln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Comic Sans MS" panose="030F0702030302020204" pitchFamily="66" charset="0"/>
              </a:rPr>
              <a:t>Stop! There’s a red man.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Comic Sans MS" panose="030F0702030302020204" pitchFamily="66" charset="0"/>
              </a:rPr>
              <a:t>We mustn’t walk now.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>
                <a:latin typeface="Comic Sans MS" panose="030F0702030302020204" pitchFamily="66" charset="0"/>
              </a:rPr>
              <a:t>We must wait for the green man.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>
              <a:latin typeface="Comic Sans MS" panose="030F0702030302020204" pitchFamily="66" charset="0"/>
            </a:endParaRPr>
          </a:p>
        </p:txBody>
      </p:sp>
      <p:grpSp>
        <p:nvGrpSpPr>
          <p:cNvPr id="57359" name="Group 16"/>
          <p:cNvGrpSpPr/>
          <p:nvPr/>
        </p:nvGrpSpPr>
        <p:grpSpPr bwMode="auto">
          <a:xfrm>
            <a:off x="3132138" y="1989138"/>
            <a:ext cx="338137" cy="876300"/>
            <a:chOff x="-1656" y="935"/>
            <a:chExt cx="907" cy="3040"/>
          </a:xfrm>
        </p:grpSpPr>
        <p:sp>
          <p:nvSpPr>
            <p:cNvPr id="57360" name="Oval 17"/>
            <p:cNvSpPr>
              <a:spLocks noChangeArrowheads="1"/>
            </p:cNvSpPr>
            <p:nvPr/>
          </p:nvSpPr>
          <p:spPr bwMode="auto">
            <a:xfrm>
              <a:off x="-1452" y="935"/>
              <a:ext cx="499" cy="499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61" name="AutoShape 18"/>
            <p:cNvSpPr>
              <a:spLocks noChangeArrowheads="1"/>
            </p:cNvSpPr>
            <p:nvPr/>
          </p:nvSpPr>
          <p:spPr bwMode="auto">
            <a:xfrm>
              <a:off x="-1475" y="1480"/>
              <a:ext cx="545" cy="1089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362" name="Group 19"/>
            <p:cNvGrpSpPr/>
            <p:nvPr/>
          </p:nvGrpSpPr>
          <p:grpSpPr bwMode="auto">
            <a:xfrm>
              <a:off x="-1656" y="1525"/>
              <a:ext cx="907" cy="1089"/>
              <a:chOff x="-1656" y="1525"/>
              <a:chExt cx="907" cy="1089"/>
            </a:xfrm>
          </p:grpSpPr>
          <p:sp>
            <p:nvSpPr>
              <p:cNvPr id="57363" name="AutoShape 20"/>
              <p:cNvSpPr>
                <a:spLocks noChangeArrowheads="1"/>
              </p:cNvSpPr>
              <p:nvPr/>
            </p:nvSpPr>
            <p:spPr bwMode="auto">
              <a:xfrm>
                <a:off x="-1656" y="1525"/>
                <a:ext cx="136" cy="1089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7364" name="AutoShape 21"/>
              <p:cNvSpPr>
                <a:spLocks noChangeArrowheads="1"/>
              </p:cNvSpPr>
              <p:nvPr/>
            </p:nvSpPr>
            <p:spPr bwMode="auto">
              <a:xfrm>
                <a:off x="-885" y="1525"/>
                <a:ext cx="136" cy="1089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57365" name="AutoShape 22"/>
            <p:cNvSpPr>
              <a:spLocks noChangeArrowheads="1"/>
            </p:cNvSpPr>
            <p:nvPr/>
          </p:nvSpPr>
          <p:spPr bwMode="auto">
            <a:xfrm>
              <a:off x="-1475" y="2614"/>
              <a:ext cx="239" cy="1361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66" name="AutoShape 23"/>
            <p:cNvSpPr>
              <a:spLocks noChangeArrowheads="1"/>
            </p:cNvSpPr>
            <p:nvPr/>
          </p:nvSpPr>
          <p:spPr bwMode="auto">
            <a:xfrm>
              <a:off x="-1157" y="2614"/>
              <a:ext cx="239" cy="1361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57367" name="Group 24"/>
          <p:cNvGrpSpPr/>
          <p:nvPr/>
        </p:nvGrpSpPr>
        <p:grpSpPr bwMode="auto">
          <a:xfrm>
            <a:off x="3132138" y="1989138"/>
            <a:ext cx="338137" cy="876300"/>
            <a:chOff x="-907" y="2686"/>
            <a:chExt cx="907" cy="3040"/>
          </a:xfrm>
        </p:grpSpPr>
        <p:sp>
          <p:nvSpPr>
            <p:cNvPr id="57368" name="Oval 25"/>
            <p:cNvSpPr>
              <a:spLocks noChangeArrowheads="1"/>
            </p:cNvSpPr>
            <p:nvPr/>
          </p:nvSpPr>
          <p:spPr bwMode="auto">
            <a:xfrm>
              <a:off x="-703" y="2686"/>
              <a:ext cx="499" cy="4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69" name="AutoShape 26"/>
            <p:cNvSpPr>
              <a:spLocks noChangeArrowheads="1"/>
            </p:cNvSpPr>
            <p:nvPr/>
          </p:nvSpPr>
          <p:spPr bwMode="auto">
            <a:xfrm>
              <a:off x="-726" y="3231"/>
              <a:ext cx="545" cy="1089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370" name="Group 27"/>
            <p:cNvGrpSpPr/>
            <p:nvPr/>
          </p:nvGrpSpPr>
          <p:grpSpPr bwMode="auto">
            <a:xfrm>
              <a:off x="-907" y="3276"/>
              <a:ext cx="907" cy="1089"/>
              <a:chOff x="-1656" y="1525"/>
              <a:chExt cx="907" cy="1089"/>
            </a:xfrm>
          </p:grpSpPr>
          <p:sp>
            <p:nvSpPr>
              <p:cNvPr id="57371" name="AutoShape 28"/>
              <p:cNvSpPr>
                <a:spLocks noChangeArrowheads="1"/>
              </p:cNvSpPr>
              <p:nvPr/>
            </p:nvSpPr>
            <p:spPr bwMode="auto">
              <a:xfrm>
                <a:off x="-1656" y="1525"/>
                <a:ext cx="136" cy="108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7372" name="AutoShape 29"/>
              <p:cNvSpPr>
                <a:spLocks noChangeArrowheads="1"/>
              </p:cNvSpPr>
              <p:nvPr/>
            </p:nvSpPr>
            <p:spPr bwMode="auto">
              <a:xfrm>
                <a:off x="-885" y="1525"/>
                <a:ext cx="136" cy="1089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sp>
          <p:nvSpPr>
            <p:cNvPr id="57373" name="AutoShape 30"/>
            <p:cNvSpPr>
              <a:spLocks noChangeArrowheads="1"/>
            </p:cNvSpPr>
            <p:nvPr/>
          </p:nvSpPr>
          <p:spPr bwMode="auto">
            <a:xfrm>
              <a:off x="-726" y="4365"/>
              <a:ext cx="239" cy="136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74" name="AutoShape 31"/>
            <p:cNvSpPr>
              <a:spLocks noChangeArrowheads="1"/>
            </p:cNvSpPr>
            <p:nvPr/>
          </p:nvSpPr>
          <p:spPr bwMode="auto">
            <a:xfrm>
              <a:off x="-408" y="4365"/>
              <a:ext cx="239" cy="136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grpSp>
        <p:nvGrpSpPr>
          <p:cNvPr id="57375" name="Group 32"/>
          <p:cNvGrpSpPr/>
          <p:nvPr/>
        </p:nvGrpSpPr>
        <p:grpSpPr bwMode="auto">
          <a:xfrm>
            <a:off x="3059113" y="981075"/>
            <a:ext cx="387350" cy="858838"/>
            <a:chOff x="5960" y="935"/>
            <a:chExt cx="1043" cy="2994"/>
          </a:xfrm>
        </p:grpSpPr>
        <p:sp>
          <p:nvSpPr>
            <p:cNvPr id="57376" name="Oval 33"/>
            <p:cNvSpPr>
              <a:spLocks noChangeArrowheads="1"/>
            </p:cNvSpPr>
            <p:nvPr/>
          </p:nvSpPr>
          <p:spPr bwMode="auto">
            <a:xfrm>
              <a:off x="6232" y="935"/>
              <a:ext cx="499" cy="499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77" name="AutoShape 34"/>
            <p:cNvSpPr>
              <a:spLocks noChangeArrowheads="1"/>
            </p:cNvSpPr>
            <p:nvPr/>
          </p:nvSpPr>
          <p:spPr bwMode="auto">
            <a:xfrm>
              <a:off x="6277" y="1480"/>
              <a:ext cx="409" cy="1089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378" name="Group 35"/>
            <p:cNvGrpSpPr/>
            <p:nvPr/>
          </p:nvGrpSpPr>
          <p:grpSpPr bwMode="auto">
            <a:xfrm>
              <a:off x="5960" y="1480"/>
              <a:ext cx="1043" cy="1089"/>
              <a:chOff x="6010" y="1480"/>
              <a:chExt cx="1043" cy="1089"/>
            </a:xfrm>
          </p:grpSpPr>
          <p:sp>
            <p:nvSpPr>
              <p:cNvPr id="57379" name="AutoShape 36"/>
              <p:cNvSpPr>
                <a:spLocks noChangeArrowheads="1"/>
              </p:cNvSpPr>
              <p:nvPr/>
            </p:nvSpPr>
            <p:spPr bwMode="auto">
              <a:xfrm rot="900000">
                <a:off x="6010" y="1480"/>
                <a:ext cx="136" cy="1089"/>
              </a:xfrm>
              <a:prstGeom prst="roundRect">
                <a:avLst>
                  <a:gd name="adj" fmla="val 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7380" name="AutoShape 37"/>
              <p:cNvSpPr>
                <a:spLocks noChangeArrowheads="1"/>
              </p:cNvSpPr>
              <p:nvPr/>
            </p:nvSpPr>
            <p:spPr bwMode="auto">
              <a:xfrm rot="20700000" flipH="1">
                <a:off x="6917" y="1480"/>
                <a:ext cx="136" cy="1089"/>
              </a:xfrm>
              <a:prstGeom prst="roundRect">
                <a:avLst>
                  <a:gd name="adj" fmla="val 0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  <p:grpSp>
          <p:nvGrpSpPr>
            <p:cNvPr id="57381" name="Group 38"/>
            <p:cNvGrpSpPr/>
            <p:nvPr/>
          </p:nvGrpSpPr>
          <p:grpSpPr bwMode="auto">
            <a:xfrm>
              <a:off x="6068" y="2568"/>
              <a:ext cx="828" cy="1361"/>
              <a:chOff x="6067" y="2568"/>
              <a:chExt cx="828" cy="1361"/>
            </a:xfrm>
          </p:grpSpPr>
          <p:sp>
            <p:nvSpPr>
              <p:cNvPr id="57382" name="AutoShape 39"/>
              <p:cNvSpPr>
                <a:spLocks noChangeArrowheads="1"/>
              </p:cNvSpPr>
              <p:nvPr/>
            </p:nvSpPr>
            <p:spPr bwMode="auto">
              <a:xfrm rot="900000">
                <a:off x="6067" y="2568"/>
                <a:ext cx="239" cy="1361"/>
              </a:xfrm>
              <a:prstGeom prst="roundRect">
                <a:avLst>
                  <a:gd name="adj" fmla="val 16667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7383" name="AutoShape 40"/>
              <p:cNvSpPr>
                <a:spLocks noChangeArrowheads="1"/>
              </p:cNvSpPr>
              <p:nvPr/>
            </p:nvSpPr>
            <p:spPr bwMode="auto">
              <a:xfrm rot="20700000" flipH="1">
                <a:off x="6656" y="2568"/>
                <a:ext cx="239" cy="1361"/>
              </a:xfrm>
              <a:prstGeom prst="roundRect">
                <a:avLst>
                  <a:gd name="adj" fmla="val 16667"/>
                </a:avLst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grpSp>
        <p:nvGrpSpPr>
          <p:cNvPr id="57384" name="Group 41"/>
          <p:cNvGrpSpPr/>
          <p:nvPr/>
        </p:nvGrpSpPr>
        <p:grpSpPr bwMode="auto">
          <a:xfrm>
            <a:off x="3059113" y="981075"/>
            <a:ext cx="387350" cy="468313"/>
            <a:chOff x="2018" y="981"/>
            <a:chExt cx="132" cy="207"/>
          </a:xfrm>
        </p:grpSpPr>
        <p:sp>
          <p:nvSpPr>
            <p:cNvPr id="57385" name="Oval 42"/>
            <p:cNvSpPr>
              <a:spLocks noChangeArrowheads="1"/>
            </p:cNvSpPr>
            <p:nvPr/>
          </p:nvSpPr>
          <p:spPr bwMode="auto">
            <a:xfrm>
              <a:off x="2052" y="981"/>
              <a:ext cx="64" cy="63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57386" name="AutoShape 43"/>
            <p:cNvSpPr>
              <a:spLocks noChangeArrowheads="1"/>
            </p:cNvSpPr>
            <p:nvPr/>
          </p:nvSpPr>
          <p:spPr bwMode="auto">
            <a:xfrm>
              <a:off x="2058" y="1050"/>
              <a:ext cx="52" cy="13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grpSp>
          <p:nvGrpSpPr>
            <p:cNvPr id="57387" name="Group 44"/>
            <p:cNvGrpSpPr/>
            <p:nvPr/>
          </p:nvGrpSpPr>
          <p:grpSpPr bwMode="auto">
            <a:xfrm>
              <a:off x="2018" y="1050"/>
              <a:ext cx="132" cy="138"/>
              <a:chOff x="6010" y="1480"/>
              <a:chExt cx="1043" cy="1089"/>
            </a:xfrm>
          </p:grpSpPr>
          <p:sp>
            <p:nvSpPr>
              <p:cNvPr id="57388" name="AutoShape 45"/>
              <p:cNvSpPr>
                <a:spLocks noChangeArrowheads="1"/>
              </p:cNvSpPr>
              <p:nvPr/>
            </p:nvSpPr>
            <p:spPr bwMode="auto">
              <a:xfrm rot="900000">
                <a:off x="6010" y="1480"/>
                <a:ext cx="136" cy="1089"/>
              </a:xfrm>
              <a:prstGeom prst="roundRect">
                <a:avLst>
                  <a:gd name="adj" fmla="val 0"/>
                </a:avLst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  <p:sp>
            <p:nvSpPr>
              <p:cNvPr id="57389" name="AutoShape 46"/>
              <p:cNvSpPr>
                <a:spLocks noChangeArrowheads="1"/>
              </p:cNvSpPr>
              <p:nvPr/>
            </p:nvSpPr>
            <p:spPr bwMode="auto">
              <a:xfrm rot="20700000" flipH="1">
                <a:off x="6917" y="1480"/>
                <a:ext cx="136" cy="1089"/>
              </a:xfrm>
              <a:prstGeom prst="roundRect">
                <a:avLst>
                  <a:gd name="adj" fmla="val 0"/>
                </a:avLst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en-US"/>
              </a:p>
            </p:txBody>
          </p:sp>
        </p:grpSp>
      </p:grpSp>
      <p:sp>
        <p:nvSpPr>
          <p:cNvPr id="21516" name="AutoShape 47"/>
          <p:cNvSpPr/>
          <p:nvPr/>
        </p:nvSpPr>
        <p:spPr>
          <a:xfrm rot="900000">
            <a:off x="3132138" y="1412875"/>
            <a:ext cx="71437" cy="381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17" name="AutoShape 48"/>
          <p:cNvSpPr/>
          <p:nvPr/>
        </p:nvSpPr>
        <p:spPr>
          <a:xfrm rot="20700000">
            <a:off x="3276600" y="1412875"/>
            <a:ext cx="69850" cy="41275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noFill/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1518" name="Text Box 49"/>
          <p:cNvSpPr/>
          <p:nvPr/>
        </p:nvSpPr>
        <p:spPr>
          <a:xfrm>
            <a:off x="4427538" y="1989138"/>
            <a:ext cx="4716462" cy="619125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Comic Sans MS" panose="030F0702030302020204" pitchFamily="66" charset="0"/>
              </a:rPr>
              <a:t>We must/mustn’t…</a:t>
            </a:r>
            <a:endParaRPr lang="zh-CN" altLang="en-US" sz="3200" b="1">
              <a:latin typeface="Comic Sans MS" panose="030F0702030302020204" pitchFamily="66" charset="0"/>
            </a:endParaRPr>
          </a:p>
        </p:txBody>
      </p:sp>
      <p:sp>
        <p:nvSpPr>
          <p:cNvPr id="21519" name="Text Box 51"/>
          <p:cNvSpPr/>
          <p:nvPr/>
        </p:nvSpPr>
        <p:spPr>
          <a:xfrm>
            <a:off x="4427538" y="908050"/>
            <a:ext cx="3600450" cy="64135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Are they right? 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sp>
        <p:nvSpPr>
          <p:cNvPr id="57394" name="Rectangle 53"/>
          <p:cNvSpPr>
            <a:spLocks noChangeArrowheads="1"/>
          </p:cNvSpPr>
          <p:nvPr/>
        </p:nvSpPr>
        <p:spPr bwMode="auto">
          <a:xfrm>
            <a:off x="-831850" y="275590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21521" name="Rectangle 55"/>
          <p:cNvSpPr/>
          <p:nvPr/>
        </p:nvSpPr>
        <p:spPr>
          <a:xfrm>
            <a:off x="323850" y="4005263"/>
            <a:ext cx="5680075" cy="2139950"/>
          </a:xfrm>
          <a:prstGeom prst="rect">
            <a:avLst/>
          </a:prstGeom>
          <a:solidFill>
            <a:srgbClr val="CCFFCC">
              <a:alpha val="59999"/>
            </a:srgbClr>
          </a:solidFill>
          <a:ln>
            <a:noFill/>
            <a:miter lim="800000"/>
          </a:ln>
        </p:spPr>
        <p:txBody>
          <a:bodyPr/>
          <a:lstStyle/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Stop</a:t>
            </a:r>
            <a:r>
              <a:rPr lang="en-US" altLang="zh-CN" sz="2800" dirty="0">
                <a:latin typeface="Comic Sans MS" panose="030F0702030302020204" pitchFamily="66" charset="0"/>
              </a:rPr>
              <a:t>! There’s a</a:t>
            </a:r>
            <a:r>
              <a:rPr lang="en-US" altLang="zh-CN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 red</a:t>
            </a:r>
            <a:r>
              <a:rPr lang="en-US" altLang="zh-CN" sz="2800" dirty="0">
                <a:latin typeface="Comic Sans MS" panose="030F0702030302020204" pitchFamily="66" charset="0"/>
              </a:rPr>
              <a:t> man.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We </a:t>
            </a:r>
            <a:r>
              <a:rPr lang="en-US" altLang="zh-CN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mustn’t</a:t>
            </a:r>
            <a:r>
              <a:rPr lang="en-US" altLang="zh-CN" sz="2800" dirty="0">
                <a:latin typeface="Comic Sans MS" panose="030F0702030302020204" pitchFamily="66" charset="0"/>
              </a:rPr>
              <a:t> walk now.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latin typeface="Comic Sans MS" panose="030F0702030302020204" pitchFamily="66" charset="0"/>
              </a:rPr>
              <a:t>We must </a:t>
            </a:r>
            <a:r>
              <a:rPr lang="en-US" altLang="zh-CN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wait</a:t>
            </a:r>
            <a:r>
              <a:rPr lang="en-US" altLang="zh-CN" sz="2800" dirty="0">
                <a:latin typeface="Comic Sans MS" panose="030F0702030302020204" pitchFamily="66" charset="0"/>
              </a:rPr>
              <a:t> for the </a:t>
            </a:r>
            <a:r>
              <a:rPr lang="en-US" altLang="zh-CN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green</a:t>
            </a:r>
            <a:r>
              <a:rPr lang="en-US" altLang="zh-CN" sz="2800" dirty="0">
                <a:latin typeface="Comic Sans MS" panose="030F0702030302020204" pitchFamily="66" charset="0"/>
              </a:rPr>
              <a:t> man.</a:t>
            </a: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dirty="0">
              <a:latin typeface="Comic Sans MS" panose="030F0702030302020204" pitchFamily="66" charset="0"/>
            </a:endParaRPr>
          </a:p>
          <a:p>
            <a:pPr marL="342900" indent="-342900" eaLnBrk="0" hangingPunct="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21522" name="AutoShape 60"/>
          <p:cNvSpPr/>
          <p:nvPr/>
        </p:nvSpPr>
        <p:spPr>
          <a:xfrm>
            <a:off x="1066800" y="830263"/>
            <a:ext cx="6961188" cy="2971800"/>
          </a:xfrm>
          <a:prstGeom prst="cloudCallout">
            <a:avLst>
              <a:gd name="adj1" fmla="val -41662"/>
              <a:gd name="adj2" fmla="val 52306"/>
            </a:avLst>
          </a:prstGeom>
          <a:solidFill>
            <a:srgbClr val="FFCCFF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    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一般情况下，句子中</a:t>
            </a:r>
            <a:r>
              <a:rPr lang="zh-CN" altLang="en-US" sz="2400" b="1" u="sng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名词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u="sng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动词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u="sng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形容词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400" b="1" u="sng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副词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等。重读单词的发音听起来相对响亮而且清晰。 </a:t>
            </a:r>
          </a:p>
        </p:txBody>
      </p:sp>
      <p:sp>
        <p:nvSpPr>
          <p:cNvPr id="57397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Watch and judge</a:t>
            </a:r>
            <a:endParaRPr lang="en-US" altLang="zh-CN" sz="4000" b="1">
              <a:latin typeface="方正兰亭粗黑简体" pitchFamily="2" charset="-122"/>
            </a:endParaRPr>
          </a:p>
        </p:txBody>
      </p:sp>
      <p:pic>
        <p:nvPicPr>
          <p:cNvPr id="57398" name="New pictur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34800" y="10845800"/>
            <a:ext cx="3302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755650" y="1196975"/>
            <a:ext cx="6408738" cy="3311525"/>
          </a:xfrm>
          <a:solidFill>
            <a:srgbClr val="CCFFCC"/>
          </a:solidFill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‘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Stop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! There’s a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’red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man.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 dirty="0" smtClean="0">
                <a:latin typeface="Comic Sans MS" panose="030F0702030302020204" pitchFamily="66" charset="0"/>
              </a:rPr>
              <a:t>We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mustn’t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walk now.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 dirty="0" smtClean="0">
                <a:latin typeface="Comic Sans MS" panose="030F0702030302020204" pitchFamily="66" charset="0"/>
              </a:rPr>
              <a:t>We must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wait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for the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green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man.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There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he is!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Now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we can walk.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zh-CN" sz="2800" dirty="0" smtClean="0">
                <a:latin typeface="Comic Sans MS" panose="030F0702030302020204" pitchFamily="66" charset="0"/>
              </a:rPr>
              <a:t>But </a:t>
            </a:r>
            <a:r>
              <a:rPr lang="en-US" altLang="zh-CN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don’t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run!</a:t>
            </a:r>
          </a:p>
          <a:p>
            <a:pPr>
              <a:lnSpc>
                <a:spcPct val="130000"/>
              </a:lnSpc>
            </a:pP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58371" name="Picture 3" descr="Soundt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000">
            <a:off x="6507163" y="1177925"/>
            <a:ext cx="254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Soundt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20000">
            <a:off x="4900613" y="4341813"/>
            <a:ext cx="28797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8"/>
          <p:cNvGrpSpPr/>
          <p:nvPr/>
        </p:nvGrpSpPr>
        <p:grpSpPr bwMode="auto">
          <a:xfrm>
            <a:off x="395288" y="4292600"/>
            <a:ext cx="1196975" cy="2565400"/>
            <a:chOff x="249" y="2704"/>
            <a:chExt cx="754" cy="1616"/>
          </a:xfrm>
        </p:grpSpPr>
        <p:sp>
          <p:nvSpPr>
            <p:cNvPr id="58374" name="AutoShape 9"/>
            <p:cNvSpPr>
              <a:spLocks noChangeArrowheads="1"/>
            </p:cNvSpPr>
            <p:nvPr/>
          </p:nvSpPr>
          <p:spPr bwMode="auto">
            <a:xfrm>
              <a:off x="249" y="2704"/>
              <a:ext cx="754" cy="1332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75" name="AutoShape 10"/>
            <p:cNvSpPr/>
            <p:nvPr/>
          </p:nvSpPr>
          <p:spPr bwMode="auto">
            <a:xfrm flipV="1">
              <a:off x="543" y="3430"/>
              <a:ext cx="166" cy="890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376" name="Group 11"/>
          <p:cNvGrpSpPr/>
          <p:nvPr/>
        </p:nvGrpSpPr>
        <p:grpSpPr bwMode="auto">
          <a:xfrm>
            <a:off x="0" y="4797425"/>
            <a:ext cx="836613" cy="2060575"/>
            <a:chOff x="-1656" y="2341"/>
            <a:chExt cx="590" cy="1452"/>
          </a:xfrm>
        </p:grpSpPr>
        <p:sp>
          <p:nvSpPr>
            <p:cNvPr id="58377" name="AutoShape 12"/>
            <p:cNvSpPr>
              <a:spLocks noChangeArrowheads="1"/>
            </p:cNvSpPr>
            <p:nvPr/>
          </p:nvSpPr>
          <p:spPr bwMode="auto">
            <a:xfrm>
              <a:off x="-1656" y="2341"/>
              <a:ext cx="590" cy="1134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378" name="AutoShape 13"/>
            <p:cNvSpPr/>
            <p:nvPr/>
          </p:nvSpPr>
          <p:spPr bwMode="auto">
            <a:xfrm flipV="1">
              <a:off x="-1429" y="2976"/>
              <a:ext cx="136" cy="817"/>
            </a:xfrm>
            <a:custGeom>
              <a:avLst/>
              <a:gdLst>
                <a:gd name="T0" fmla="*/ 0 w 21600"/>
                <a:gd name="T1" fmla="*/ 0 h 21600"/>
                <a:gd name="T2" fmla="*/ 5400 w 21600"/>
                <a:gd name="T3" fmla="*/ 21600 h 21600"/>
                <a:gd name="T4" fmla="*/ 16200 w 21600"/>
                <a:gd name="T5" fmla="*/ 21600 h 21600"/>
                <a:gd name="T6" fmla="*/ 21600 w 21600"/>
                <a:gd name="T7" fmla="*/ 0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379" name="矩形 6"/>
          <p:cNvSpPr>
            <a:spLocks noChangeArrowheads="1"/>
          </p:cNvSpPr>
          <p:nvPr/>
        </p:nvSpPr>
        <p:spPr bwMode="auto">
          <a:xfrm>
            <a:off x="34925" y="-82550"/>
            <a:ext cx="29146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Let's read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ChangeArrowheads="1"/>
          </p:cNvSpPr>
          <p:nvPr/>
        </p:nvSpPr>
        <p:spPr bwMode="auto">
          <a:xfrm>
            <a:off x="468313" y="1052513"/>
            <a:ext cx="495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1.Who are they calling?</a:t>
            </a:r>
            <a:endParaRPr lang="zh-CN" altLang="en-US" sz="3600"/>
          </a:p>
        </p:txBody>
      </p:sp>
      <p:sp>
        <p:nvSpPr>
          <p:cNvPr id="59395" name="Rectangle 14"/>
          <p:cNvSpPr>
            <a:spLocks noChangeArrowheads="1"/>
          </p:cNvSpPr>
          <p:nvPr/>
        </p:nvSpPr>
        <p:spPr bwMode="auto">
          <a:xfrm>
            <a:off x="395288" y="2716213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2.How do they get to the house?</a:t>
            </a:r>
            <a:endParaRPr lang="zh-CN" altLang="en-US" sz="3600"/>
          </a:p>
        </p:txBody>
      </p:sp>
      <p:pic>
        <p:nvPicPr>
          <p:cNvPr id="59396" name="Picture 29" descr="QQ截图2015032515253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40650" y="1052513"/>
            <a:ext cx="11953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0"/>
          <p:cNvSpPr>
            <a:spLocks noChangeArrowheads="1"/>
          </p:cNvSpPr>
          <p:nvPr/>
        </p:nvSpPr>
        <p:spPr bwMode="auto">
          <a:xfrm>
            <a:off x="468313" y="1851025"/>
            <a:ext cx="663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A.Billy     B.Willy     C.Aunt Alice</a:t>
            </a:r>
            <a:endParaRPr lang="zh-CN" altLang="en-US" sz="3600"/>
          </a:p>
        </p:txBody>
      </p:sp>
      <p:sp>
        <p:nvSpPr>
          <p:cNvPr id="59398" name="Rectangle 31"/>
          <p:cNvSpPr>
            <a:spLocks noChangeArrowheads="1"/>
          </p:cNvSpPr>
          <p:nvPr/>
        </p:nvSpPr>
        <p:spPr bwMode="auto">
          <a:xfrm>
            <a:off x="539750" y="3363913"/>
            <a:ext cx="711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A.By bus.   B.By car.   C.by metro.</a:t>
            </a:r>
            <a:endParaRPr lang="zh-CN" altLang="en-US" sz="3600"/>
          </a:p>
        </p:txBody>
      </p:sp>
      <p:sp>
        <p:nvSpPr>
          <p:cNvPr id="25607" name="Rectangle 32"/>
          <p:cNvSpPr/>
          <p:nvPr/>
        </p:nvSpPr>
        <p:spPr>
          <a:xfrm>
            <a:off x="1200150" y="4005263"/>
            <a:ext cx="229235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/>
              <a:t>take a bus</a:t>
            </a:r>
            <a:endParaRPr lang="zh-CN" altLang="en-US" sz="3600"/>
          </a:p>
        </p:txBody>
      </p:sp>
      <p:pic>
        <p:nvPicPr>
          <p:cNvPr id="59400" name="Picture 33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650" y="2635250"/>
            <a:ext cx="1152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Oval 37"/>
          <p:cNvSpPr/>
          <p:nvPr/>
        </p:nvSpPr>
        <p:spPr>
          <a:xfrm>
            <a:off x="4356100" y="1916113"/>
            <a:ext cx="576263" cy="576262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0" name="Oval 38"/>
          <p:cNvSpPr/>
          <p:nvPr/>
        </p:nvSpPr>
        <p:spPr>
          <a:xfrm>
            <a:off x="468313" y="3429000"/>
            <a:ext cx="576262" cy="576263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03" name="矩形 6"/>
          <p:cNvSpPr>
            <a:spLocks noChangeArrowheads="1"/>
          </p:cNvSpPr>
          <p:nvPr/>
        </p:nvSpPr>
        <p:spPr bwMode="auto">
          <a:xfrm>
            <a:off x="36513" y="-76200"/>
            <a:ext cx="49530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FFFF"/>
                </a:solidFill>
                <a:latin typeface="方正兰亭粗黑简体" pitchFamily="2" charset="-122"/>
              </a:rPr>
              <a:t>Listen and choose</a:t>
            </a:r>
            <a:endParaRPr lang="en-US" altLang="zh-CN" sz="4000" b="1" dirty="0">
              <a:latin typeface="方正兰亭粗黑简体" pitchFamily="2" charset="-122"/>
            </a:endParaRPr>
          </a:p>
        </p:txBody>
      </p:sp>
      <p:sp>
        <p:nvSpPr>
          <p:cNvPr id="25612" name="文本框 2"/>
          <p:cNvSpPr/>
          <p:nvPr/>
        </p:nvSpPr>
        <p:spPr>
          <a:xfrm>
            <a:off x="842963" y="4005263"/>
            <a:ext cx="57467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=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 fill="hold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 fill="hold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 fill="hold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 fill="hold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9" grpId="0" animBg="1"/>
      <p:bldP spid="25610" grpId="0" animBg="1"/>
      <p:bldP spid="256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39750" y="1700213"/>
            <a:ext cx="8262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 b="1"/>
              <a:t>Q1: What can  they see on the road</a:t>
            </a:r>
            <a:r>
              <a:rPr lang="zh-CN" altLang="en-US" sz="3600" b="1"/>
              <a:t>？</a:t>
            </a:r>
            <a:endParaRPr lang="en-US" altLang="zh-CN" sz="3600" b="1"/>
          </a:p>
        </p:txBody>
      </p:sp>
      <p:sp>
        <p:nvSpPr>
          <p:cNvPr id="27651" name="Rectangle 4"/>
          <p:cNvSpPr/>
          <p:nvPr/>
        </p:nvSpPr>
        <p:spPr>
          <a:xfrm>
            <a:off x="684213" y="2565400"/>
            <a:ext cx="823912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baseline="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There are </a:t>
            </a:r>
            <a:r>
              <a:rPr lang="en-US" altLang="zh-CN" sz="4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 panose="05000000000000000000"/>
              </a:rPr>
              <a:t>so many</a:t>
            </a:r>
            <a:r>
              <a:rPr lang="en-US" altLang="zh-CN" sz="36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sym typeface="Wingdings" panose="05000000000000000000"/>
              </a:rPr>
              <a:t> cars on the road.</a:t>
            </a:r>
            <a:endParaRPr lang="en-US" altLang="zh-CN" sz="3600" b="1"/>
          </a:p>
        </p:txBody>
      </p:sp>
      <p:sp>
        <p:nvSpPr>
          <p:cNvPr id="27652" name="Text Box 5"/>
          <p:cNvSpPr/>
          <p:nvPr/>
        </p:nvSpPr>
        <p:spPr>
          <a:xfrm>
            <a:off x="2843213" y="3357563"/>
            <a:ext cx="24495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9999"/>
                </a:solidFill>
              </a:rPr>
              <a:t>so much</a:t>
            </a:r>
            <a:endParaRPr lang="en-US" altLang="zh-CN" sz="4000" b="1"/>
          </a:p>
        </p:txBody>
      </p:sp>
      <p:pic>
        <p:nvPicPr>
          <p:cNvPr id="60421" name="Picture 6" descr="4567772_160003802001_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284538"/>
            <a:ext cx="11096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11"/>
          <p:cNvSpPr/>
          <p:nvPr/>
        </p:nvSpPr>
        <p:spPr>
          <a:xfrm>
            <a:off x="323850" y="4005263"/>
            <a:ext cx="8424863" cy="1584325"/>
          </a:xfrm>
          <a:prstGeom prst="rect">
            <a:avLst/>
          </a:prstGeom>
          <a:solidFill>
            <a:srgbClr val="FF66FF"/>
          </a:solidFill>
          <a:ln w="38100">
            <a:solidFill>
              <a:schemeClr val="tx1"/>
            </a:solidFill>
            <a:prstDash val="sysDot"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5" name="Text Box 8"/>
          <p:cNvSpPr/>
          <p:nvPr/>
        </p:nvSpPr>
        <p:spPr>
          <a:xfrm>
            <a:off x="250825" y="4149725"/>
            <a:ext cx="8893175" cy="1311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  <a:ea typeface="黑体" panose="02010609060101010101" charset="-122"/>
              </a:rPr>
              <a:t>Learning tip: so many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修饰可数名词复数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  <a:ea typeface="黑体" panose="02010609060101010101" charset="-122"/>
              </a:rPr>
              <a:t>               so much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修饰不可数名词。</a:t>
            </a:r>
          </a:p>
        </p:txBody>
      </p:sp>
      <p:sp>
        <p:nvSpPr>
          <p:cNvPr id="60424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Watch and answer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 fill="hold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 fill="hold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7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4" grpId="0" animBg="1"/>
      <p:bldP spid="276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>
            <a:spLocks noChangeArrowheads="1"/>
          </p:cNvSpPr>
          <p:nvPr/>
        </p:nvSpPr>
        <p:spPr bwMode="auto">
          <a:xfrm>
            <a:off x="1619250" y="1196975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       sweets</a:t>
            </a:r>
          </a:p>
        </p:txBody>
      </p:sp>
      <p:sp>
        <p:nvSpPr>
          <p:cNvPr id="61443" name="Text Box 3"/>
          <p:cNvSpPr>
            <a:spLocks noChangeArrowheads="1"/>
          </p:cNvSpPr>
          <p:nvPr/>
        </p:nvSpPr>
        <p:spPr bwMode="auto">
          <a:xfrm>
            <a:off x="5795963" y="1268413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     </a:t>
            </a:r>
            <a:r>
              <a:rPr lang="en-US" altLang="zh-CN" sz="4000"/>
              <a:t>    rice</a:t>
            </a:r>
          </a:p>
        </p:txBody>
      </p:sp>
      <p:cxnSp>
        <p:nvCxnSpPr>
          <p:cNvPr id="61444" name="Line 5"/>
          <p:cNvCxnSpPr>
            <a:cxnSpLocks noChangeShapeType="1"/>
          </p:cNvCxnSpPr>
          <p:nvPr/>
        </p:nvCxnSpPr>
        <p:spPr bwMode="auto">
          <a:xfrm>
            <a:off x="611188" y="1700213"/>
            <a:ext cx="20891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5" name="Line 8"/>
          <p:cNvCxnSpPr>
            <a:cxnSpLocks noChangeShapeType="1"/>
          </p:cNvCxnSpPr>
          <p:nvPr/>
        </p:nvCxnSpPr>
        <p:spPr bwMode="auto">
          <a:xfrm>
            <a:off x="4932363" y="1773238"/>
            <a:ext cx="18716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6" name="Oval 9"/>
          <p:cNvSpPr>
            <a:spLocks noChangeArrowheads="1"/>
          </p:cNvSpPr>
          <p:nvPr/>
        </p:nvSpPr>
        <p:spPr bwMode="auto">
          <a:xfrm>
            <a:off x="827088" y="3789363"/>
            <a:ext cx="2952750" cy="10795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7" name="Rectangle 11"/>
          <p:cNvSpPr>
            <a:spLocks noChangeArrowheads="1"/>
          </p:cNvSpPr>
          <p:nvPr/>
        </p:nvSpPr>
        <p:spPr bwMode="auto">
          <a:xfrm>
            <a:off x="1187450" y="4005263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many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61448" name="Oval 10"/>
          <p:cNvSpPr>
            <a:spLocks noChangeArrowheads="1"/>
          </p:cNvSpPr>
          <p:nvPr/>
        </p:nvSpPr>
        <p:spPr bwMode="auto">
          <a:xfrm>
            <a:off x="5724525" y="3933825"/>
            <a:ext cx="2879725" cy="11525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9" name="Rectangle 12"/>
          <p:cNvSpPr>
            <a:spLocks noChangeArrowheads="1"/>
          </p:cNvSpPr>
          <p:nvPr/>
        </p:nvSpPr>
        <p:spPr bwMode="auto">
          <a:xfrm>
            <a:off x="6083300" y="4222750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much</a:t>
            </a:r>
            <a:endParaRPr lang="zh-CN" altLang="en-US" sz="3600">
              <a:solidFill>
                <a:srgbClr val="FF0000"/>
              </a:solidFill>
            </a:endParaRPr>
          </a:p>
        </p:txBody>
      </p:sp>
      <p:cxnSp>
        <p:nvCxnSpPr>
          <p:cNvPr id="61450" name="Line 16"/>
          <p:cNvCxnSpPr>
            <a:cxnSpLocks noChangeShapeType="1"/>
          </p:cNvCxnSpPr>
          <p:nvPr/>
        </p:nvCxnSpPr>
        <p:spPr bwMode="auto">
          <a:xfrm>
            <a:off x="611188" y="2852738"/>
            <a:ext cx="20891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Line 17"/>
          <p:cNvCxnSpPr>
            <a:cxnSpLocks noChangeShapeType="1"/>
          </p:cNvCxnSpPr>
          <p:nvPr/>
        </p:nvCxnSpPr>
        <p:spPr bwMode="auto">
          <a:xfrm>
            <a:off x="4787900" y="2781300"/>
            <a:ext cx="20891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2" name="Text Box 18"/>
          <p:cNvSpPr>
            <a:spLocks noChangeArrowheads="1"/>
          </p:cNvSpPr>
          <p:nvPr/>
        </p:nvSpPr>
        <p:spPr bwMode="auto">
          <a:xfrm>
            <a:off x="1692275" y="2366963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       bread</a:t>
            </a:r>
          </a:p>
        </p:txBody>
      </p:sp>
      <p:sp>
        <p:nvSpPr>
          <p:cNvPr id="61453" name="Text Box 19"/>
          <p:cNvSpPr>
            <a:spLocks noChangeArrowheads="1"/>
          </p:cNvSpPr>
          <p:nvPr/>
        </p:nvSpPr>
        <p:spPr bwMode="auto">
          <a:xfrm>
            <a:off x="5867400" y="2276475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       people</a:t>
            </a:r>
          </a:p>
        </p:txBody>
      </p:sp>
      <p:sp>
        <p:nvSpPr>
          <p:cNvPr id="29710" name="Rectangle 26"/>
          <p:cNvSpPr/>
          <p:nvPr/>
        </p:nvSpPr>
        <p:spPr>
          <a:xfrm>
            <a:off x="611188" y="1196975"/>
            <a:ext cx="223202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many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9711" name="Rectangle 27"/>
          <p:cNvSpPr/>
          <p:nvPr/>
        </p:nvSpPr>
        <p:spPr>
          <a:xfrm>
            <a:off x="4787900" y="2282825"/>
            <a:ext cx="223202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many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9712" name="Rectangle 28"/>
          <p:cNvSpPr/>
          <p:nvPr/>
        </p:nvSpPr>
        <p:spPr>
          <a:xfrm>
            <a:off x="611188" y="2349500"/>
            <a:ext cx="223202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much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9713" name="Rectangle 29"/>
          <p:cNvSpPr/>
          <p:nvPr/>
        </p:nvSpPr>
        <p:spPr>
          <a:xfrm>
            <a:off x="4859338" y="1268413"/>
            <a:ext cx="2232025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so much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61458" name="矩形 6"/>
          <p:cNvSpPr>
            <a:spLocks noChangeArrowheads="1"/>
          </p:cNvSpPr>
          <p:nvPr/>
        </p:nvSpPr>
        <p:spPr bwMode="auto">
          <a:xfrm>
            <a:off x="34925" y="-84138"/>
            <a:ext cx="4953000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FFFF"/>
                </a:solidFill>
                <a:latin typeface="方正兰亭粗黑简体" pitchFamily="2" charset="-122"/>
              </a:rPr>
              <a:t>Think and choose</a:t>
            </a:r>
            <a:endParaRPr lang="en-US" altLang="zh-CN" sz="4000" b="1">
              <a:latin typeface="方正兰亭粗黑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 fill="hold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 fill="hold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animBg="1"/>
      <p:bldP spid="29711" grpId="0" animBg="1"/>
      <p:bldP spid="29712" grpId="0" animBg="1"/>
      <p:bldP spid="297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全屏显示(4:3)</PresentationFormat>
  <Paragraphs>291</Paragraphs>
  <Slides>33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2" baseType="lpstr">
      <vt:lpstr>方正舒体</vt:lpstr>
      <vt:lpstr>Arial Black</vt:lpstr>
      <vt:lpstr>Aharoni</vt:lpstr>
      <vt:lpstr>楷体</vt:lpstr>
      <vt:lpstr>华文楷体</vt:lpstr>
      <vt:lpstr>华文隶书</vt:lpstr>
      <vt:lpstr>Times New Roman</vt:lpstr>
      <vt:lpstr>Arial</vt:lpstr>
      <vt:lpstr>宋体</vt:lpstr>
      <vt:lpstr>Wingdings</vt:lpstr>
      <vt:lpstr>Arial Rounded MT Bold</vt:lpstr>
      <vt:lpstr>微软雅黑</vt:lpstr>
      <vt:lpstr>Comic Sans MS</vt:lpstr>
      <vt:lpstr>黑体</vt:lpstr>
      <vt:lpstr>Calibri</vt:lpstr>
      <vt:lpstr>Franklin Gothic Medium</vt:lpstr>
      <vt:lpstr>方正兰亭粗黑简体</vt:lpstr>
      <vt:lpstr>楷体_GB2312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 have been to many places. She found different countries has different traffic rules 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Where is it and how do people drive? 看看下面是哪个国家,说说人们是如何开车的？</vt:lpstr>
      <vt:lpstr>Where is it and how do people drive? 看看下面是哪个国家,说说人们是如何开车的？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2021-05-17T09:03:00Z</cp:lastPrinted>
  <dcterms:created xsi:type="dcterms:W3CDTF">2021-05-17T09:03:00Z</dcterms:created>
  <dcterms:modified xsi:type="dcterms:W3CDTF">2023-01-17T00:15:01Z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0341D176DB9E4CA1B060EB7D41A16187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