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34" r:id="rId3"/>
    <p:sldId id="394" r:id="rId4"/>
    <p:sldId id="366" r:id="rId5"/>
    <p:sldId id="395" r:id="rId6"/>
    <p:sldId id="397" r:id="rId7"/>
    <p:sldId id="387" r:id="rId8"/>
    <p:sldId id="382" r:id="rId9"/>
    <p:sldId id="391" r:id="rId10"/>
    <p:sldId id="386" r:id="rId11"/>
    <p:sldId id="398" r:id="rId12"/>
    <p:sldId id="392" r:id="rId13"/>
    <p:sldId id="390" r:id="rId14"/>
    <p:sldId id="365" r:id="rId15"/>
    <p:sldId id="393" r:id="rId16"/>
    <p:sldId id="396" r:id="rId17"/>
    <p:sldId id="362" r:id="rId18"/>
    <p:sldId id="359" r:id="rId19"/>
    <p:sldId id="360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1F1B7DA-5EA4-4DBA-88FA-6983F2FFAA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E2E4C1E6-673E-44D3-903D-0A583A08855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42BFDC-A531-438E-BA98-3B8C035D36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30F9BB3-8BD8-4C0C-8045-3835151F49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4D3DD4E-EBCB-4B2C-8D2F-85EC69D24A4C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969699E-3DCC-444F-B040-C00A8913C3E9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BB3-8BD8-4C0C-8045-3835151F49C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C23D27C-2EF5-4AA9-8588-5A2F4D0E0438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03272BB-90D6-4CE9-A9B6-40C789270BF5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A5571E9-893B-4C6B-A8FB-DB62A2E7D0EA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F9A9DB9-04C6-4594-939A-5B2821A68DF2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F5D7F2A-64D0-479F-A7A7-EAE593F621F7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D5DA005-480C-4CD6-9104-7E489B1C6577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ED0942-CB97-4726-8619-2168DD774C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5D35EB9-8979-4F78-AE9D-7B8057153B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2186D54-331F-4C87-8A21-BD0A31DD0C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D3EB958-9F58-4DB5-8467-43C00400BB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SO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8FC6EC-EEC5-4149-A712-2B0C78D863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6DB36CD-AC18-43E9-92B8-A1EC0BB9B7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C5F5BA0-D8FF-4D6D-B6B0-8885E5F6C3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79CB045-9BC1-45C0-82F8-F9A806B467A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4BEE80-AA99-4203-8044-AD09E6F3B8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E8AD506-BFA7-4E4D-914D-476372E6C7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E0A4CC3-BE90-42E4-ACDF-8C2F50FE7D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B55AF50-554D-4B14-85E5-06D313A7F36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91B1578-A3F8-4FD9-9023-188B92A055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B8FB017-0F5D-42CE-A7A4-9CA6F142F7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4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19293"/>
                </a:solidFill>
              </a:defRPr>
            </a:lvl1pPr>
          </a:lstStyle>
          <a:p>
            <a:endParaRPr lang="en-US" altLang="zh-CN" dirty="0"/>
          </a:p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5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carrot_128k.mp3" TargetMode="External"/><Relationship Id="rId1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carrot_128k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Justtalk&#35838;&#25991;&#24405;&#38899;.MP3" TargetMode="External"/><Relationship Id="rId1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Justtalk&#35838;&#25991;&#24405;&#38899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Lesson16__Just__read__and__write&#35838;&#25991;&#21160;&#30011;.sw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4_128k.mp3" TargetMode="External"/><Relationship Id="rId13" Type="http://schemas.openxmlformats.org/officeDocument/2006/relationships/image" Target="../media/image19.png"/><Relationship Id="rId3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2_128k.mp3" TargetMode="External"/><Relationship Id="rId7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4_128k.mp3" TargetMode="External"/><Relationship Id="rId12" Type="http://schemas.openxmlformats.org/officeDocument/2006/relationships/image" Target="../media/image15.png"/><Relationship Id="rId2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1_128k.mp3" TargetMode="External"/><Relationship Id="rId1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1_128k.mp3" TargetMode="External"/><Relationship Id="rId6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3_128k.mp3" TargetMode="External"/><Relationship Id="rId11" Type="http://schemas.openxmlformats.org/officeDocument/2006/relationships/image" Target="../media/image23.png"/><Relationship Id="rId5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3_128k.mp3" TargetMode="External"/><Relationship Id="rId10" Type="http://schemas.openxmlformats.org/officeDocument/2006/relationships/image" Target="../media/image27.png"/><Relationship Id="rId4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&#21477;2_128k.mp3" TargetMode="Externa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5299;&#23637;&#27468;&#26354;Do_you_like_carrots.sw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14__Let&#8217;s__sing&#35838;&#25991;&#21160;&#30011;1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cucumber_128k.mp3" TargetMode="External"/><Relationship Id="rId1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cucumber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Justtalk&#35838;&#25991;&#24405;&#38899;.MP3" TargetMode="External"/><Relationship Id="rId1" Type="http://schemas.microsoft.com/office/2007/relationships/media" Target="file:///E:\&#20154;&#25945;&#26032;&#29256;4&#19978;\&#12304;&#38750;&#24120;&#32039;&#24613;&#12305;2016.07.05&#23567;&#23398;&#33521;&#35821;&#20154;&#25945;&#26032;&#29256;4&#19978;&#36164;&#28304;&#31574;&#21010;&#21333;-&#37101;&#20122;&#30007;&#65288;&#26032;&#22686;15&#26465;&#65289;\Unit3%20It&#8217;s%20a%20pineapple\Lesson16%20&#25945;&#23398;&#35838;&#20214;\Lesson16Justtalk&#35838;&#25991;&#24405;&#38899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 bwMode="auto">
          <a:xfrm>
            <a:off x="395536" y="2060848"/>
            <a:ext cx="83629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Unit3 It’s a pineapple.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70057" y="836712"/>
            <a:ext cx="6120680" cy="566961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/>
              <a:t>人教精通版四年级上册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672923" y="385722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6" name="标题 1"/>
          <p:cNvSpPr>
            <a:spLocks noGrp="1"/>
          </p:cNvSpPr>
          <p:nvPr>
            <p:ph type="title"/>
          </p:nvPr>
        </p:nvSpPr>
        <p:spPr bwMode="auto">
          <a:xfrm>
            <a:off x="284321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429125" y="4641850"/>
            <a:ext cx="719138" cy="3952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438775" y="4343400"/>
            <a:ext cx="2589213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carrot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1250" y="4343400"/>
            <a:ext cx="2251075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carrot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28680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6925" y="1628775"/>
            <a:ext cx="338931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773238"/>
            <a:ext cx="302101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10200" y="2133600"/>
            <a:ext cx="3022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arro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53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animBg="1"/>
      <p:bldP spid="2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563813"/>
            <a:ext cx="6946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490913" y="368300"/>
            <a:ext cx="3829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answer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268538" y="981075"/>
            <a:ext cx="619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Does Kate like carrots?</a:t>
            </a:r>
            <a:endParaRPr lang="zh-CN" altLang="en-US"/>
          </a:p>
        </p:txBody>
      </p:sp>
      <p:pic>
        <p:nvPicPr>
          <p:cNvPr id="3" name="Lesson16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324100" y="1628775"/>
            <a:ext cx="5343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Yes, she does. </a:t>
            </a:r>
          </a:p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She likes cucumbers, too.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8299" y="1052736"/>
            <a:ext cx="6738077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1747" name="标题 1"/>
          <p:cNvSpPr>
            <a:spLocks noGrp="1"/>
          </p:cNvSpPr>
          <p:nvPr>
            <p:ph type="title"/>
          </p:nvPr>
        </p:nvSpPr>
        <p:spPr bwMode="auto">
          <a:xfrm>
            <a:off x="3108325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91288" y="5097463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71700" y="3416300"/>
            <a:ext cx="47037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5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58988" y="692150"/>
            <a:ext cx="4881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6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4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9"/>
          <p:cNvGrpSpPr/>
          <p:nvPr/>
        </p:nvGrpSpPr>
        <p:grpSpPr bwMode="auto">
          <a:xfrm>
            <a:off x="296547" y="1727789"/>
            <a:ext cx="2990159" cy="1199218"/>
            <a:chOff x="611560" y="832934"/>
            <a:chExt cx="2989886" cy="1201609"/>
          </a:xfrm>
          <a:solidFill>
            <a:schemeClr val="bg1"/>
          </a:solidFill>
        </p:grpSpPr>
        <p:sp>
          <p:nvSpPr>
            <p:cNvPr id="12" name="圆角矩形标注 11"/>
            <p:cNvSpPr/>
            <p:nvPr/>
          </p:nvSpPr>
          <p:spPr>
            <a:xfrm>
              <a:off x="611560" y="1033446"/>
              <a:ext cx="2989886" cy="1001097"/>
            </a:xfrm>
            <a:prstGeom prst="wedgeRoundRectCallout">
              <a:avLst>
                <a:gd name="adj1" fmla="val 41946"/>
                <a:gd name="adj2" fmla="val -66060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Hi, Kate. What’s that in English?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970201" y="832934"/>
              <a:ext cx="352393" cy="3435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组合 12"/>
          <p:cNvGrpSpPr/>
          <p:nvPr/>
        </p:nvGrpSpPr>
        <p:grpSpPr bwMode="auto">
          <a:xfrm>
            <a:off x="6104322" y="1709532"/>
            <a:ext cx="2396355" cy="866584"/>
            <a:chOff x="825654" y="825516"/>
            <a:chExt cx="2395241" cy="866702"/>
          </a:xfrm>
          <a:solidFill>
            <a:schemeClr val="bg1"/>
          </a:solidFill>
        </p:grpSpPr>
        <p:sp>
          <p:nvSpPr>
            <p:cNvPr id="15" name="圆角矩形标注 14"/>
            <p:cNvSpPr/>
            <p:nvPr/>
          </p:nvSpPr>
          <p:spPr>
            <a:xfrm>
              <a:off x="825654" y="1033492"/>
              <a:ext cx="2395241" cy="658726"/>
            </a:xfrm>
            <a:prstGeom prst="wedgeRoundRectCallout">
              <a:avLst>
                <a:gd name="adj1" fmla="val -55655"/>
                <a:gd name="adj2" fmla="val -50055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a carrot.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888987" y="825516"/>
              <a:ext cx="352261" cy="342946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组合 15"/>
          <p:cNvGrpSpPr/>
          <p:nvPr/>
        </p:nvGrpSpPr>
        <p:grpSpPr bwMode="auto">
          <a:xfrm>
            <a:off x="519505" y="4088544"/>
            <a:ext cx="2271613" cy="1184816"/>
            <a:chOff x="611560" y="840132"/>
            <a:chExt cx="2271189" cy="1184968"/>
          </a:xfrm>
          <a:solidFill>
            <a:schemeClr val="bg1"/>
          </a:solidFill>
        </p:grpSpPr>
        <p:sp>
          <p:nvSpPr>
            <p:cNvPr id="18" name="圆角矩形标注 17"/>
            <p:cNvSpPr/>
            <p:nvPr/>
          </p:nvSpPr>
          <p:spPr>
            <a:xfrm>
              <a:off x="611560" y="1070285"/>
              <a:ext cx="2271189" cy="954815"/>
            </a:xfrm>
            <a:prstGeom prst="wedgeRoundRectCallout">
              <a:avLst>
                <a:gd name="adj1" fmla="val 61022"/>
                <a:gd name="adj2" fmla="val -31884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Do you like carrots?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653049" y="840132"/>
              <a:ext cx="352359" cy="344532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组合 18"/>
          <p:cNvGrpSpPr/>
          <p:nvPr/>
        </p:nvGrpSpPr>
        <p:grpSpPr bwMode="auto">
          <a:xfrm>
            <a:off x="5328592" y="4617975"/>
            <a:ext cx="2915816" cy="1547329"/>
            <a:chOff x="568216" y="751184"/>
            <a:chExt cx="2914336" cy="1544163"/>
          </a:xfrm>
          <a:solidFill>
            <a:schemeClr val="bg1"/>
          </a:solidFill>
        </p:grpSpPr>
        <p:sp>
          <p:nvSpPr>
            <p:cNvPr id="21" name="圆角矩形标注 20"/>
            <p:cNvSpPr/>
            <p:nvPr/>
          </p:nvSpPr>
          <p:spPr>
            <a:xfrm>
              <a:off x="568216" y="1032328"/>
              <a:ext cx="2914336" cy="1263019"/>
            </a:xfrm>
            <a:prstGeom prst="wedgeRoundRectCallout">
              <a:avLst>
                <a:gd name="adj1" fmla="val -31964"/>
                <a:gd name="adj2" fmla="val -62428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Yes, I do. And I like cucumbers, too.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87443" y="751184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16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13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6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4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16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4559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sson16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5300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381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381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38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2760663"/>
            <a:ext cx="430371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play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本框 6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251520" y="1837529"/>
            <a:ext cx="2752888" cy="1231431"/>
            <a:chOff x="611561" y="822126"/>
            <a:chExt cx="2752637" cy="1233887"/>
          </a:xfrm>
          <a:solidFill>
            <a:schemeClr val="bg1"/>
          </a:solidFill>
        </p:grpSpPr>
        <p:sp>
          <p:nvSpPr>
            <p:cNvPr id="9" name="圆角矩形标注 8"/>
            <p:cNvSpPr/>
            <p:nvPr/>
          </p:nvSpPr>
          <p:spPr>
            <a:xfrm>
              <a:off x="611561" y="1033445"/>
              <a:ext cx="2752637" cy="1022568"/>
            </a:xfrm>
            <a:prstGeom prst="wedgeRoundRectCallout">
              <a:avLst>
                <a:gd name="adj1" fmla="val 36557"/>
                <a:gd name="adj2" fmla="val 63822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that in English?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862225" y="822126"/>
              <a:ext cx="352393" cy="3435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组合 12"/>
          <p:cNvGrpSpPr/>
          <p:nvPr/>
        </p:nvGrpSpPr>
        <p:grpSpPr bwMode="auto">
          <a:xfrm>
            <a:off x="5796136" y="1914344"/>
            <a:ext cx="2569407" cy="866584"/>
            <a:chOff x="825654" y="825516"/>
            <a:chExt cx="2568213" cy="866702"/>
          </a:xfrm>
          <a:solidFill>
            <a:schemeClr val="bg1"/>
          </a:solidFill>
        </p:grpSpPr>
        <p:sp>
          <p:nvSpPr>
            <p:cNvPr id="12" name="圆角矩形标注 11"/>
            <p:cNvSpPr/>
            <p:nvPr/>
          </p:nvSpPr>
          <p:spPr>
            <a:xfrm>
              <a:off x="825654" y="1033492"/>
              <a:ext cx="2568213" cy="658726"/>
            </a:xfrm>
            <a:prstGeom prst="wedgeRoundRectCallout">
              <a:avLst>
                <a:gd name="adj1" fmla="val -36823"/>
                <a:gd name="adj2" fmla="val 81566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a carrot.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04531" y="825516"/>
              <a:ext cx="352261" cy="342946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组合 15"/>
          <p:cNvGrpSpPr/>
          <p:nvPr/>
        </p:nvGrpSpPr>
        <p:grpSpPr bwMode="auto">
          <a:xfrm>
            <a:off x="296409" y="3803208"/>
            <a:ext cx="2271613" cy="1209968"/>
            <a:chOff x="611560" y="863886"/>
            <a:chExt cx="2271189" cy="1210122"/>
          </a:xfrm>
          <a:solidFill>
            <a:schemeClr val="bg1"/>
          </a:solidFill>
        </p:grpSpPr>
        <p:sp>
          <p:nvSpPr>
            <p:cNvPr id="15" name="圆角矩形标注 14"/>
            <p:cNvSpPr/>
            <p:nvPr/>
          </p:nvSpPr>
          <p:spPr>
            <a:xfrm>
              <a:off x="611560" y="1070285"/>
              <a:ext cx="2271189" cy="1003723"/>
            </a:xfrm>
            <a:prstGeom prst="wedgeRoundRectCallout">
              <a:avLst>
                <a:gd name="adj1" fmla="val 59452"/>
                <a:gd name="adj2" fmla="val -39287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Do you like carrots?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653049" y="863886"/>
              <a:ext cx="352359" cy="344532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6588224" y="3253391"/>
            <a:ext cx="2208332" cy="918646"/>
            <a:chOff x="568216" y="794839"/>
            <a:chExt cx="2207211" cy="916766"/>
          </a:xfrm>
          <a:solidFill>
            <a:schemeClr val="bg1"/>
          </a:solidFill>
        </p:grpSpPr>
        <p:sp>
          <p:nvSpPr>
            <p:cNvPr id="18" name="圆角矩形标注 17"/>
            <p:cNvSpPr/>
            <p:nvPr/>
          </p:nvSpPr>
          <p:spPr>
            <a:xfrm>
              <a:off x="568216" y="1032329"/>
              <a:ext cx="2207211" cy="679276"/>
            </a:xfrm>
            <a:prstGeom prst="wedgeRoundRectCallout">
              <a:avLst>
                <a:gd name="adj1" fmla="val -65312"/>
                <a:gd name="adj2" fmla="val -34341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3D3F41">
                      <a:lumMod val="50000"/>
                    </a:srgb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Yes, I do.</a:t>
              </a:r>
              <a:endParaRPr lang="zh-CN" altLang="en-US" sz="16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51912" y="794839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91680" y="977546"/>
            <a:ext cx="5808732" cy="78353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196752"/>
            <a:ext cx="6773391" cy="476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131840" y="393108"/>
            <a:ext cx="29402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Let’s chant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7892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5463" y="5013325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7002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7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矩形 8"/>
          <p:cNvSpPr>
            <a:spLocks noChangeArrowheads="1"/>
          </p:cNvSpPr>
          <p:nvPr/>
        </p:nvSpPr>
        <p:spPr bwMode="auto">
          <a:xfrm>
            <a:off x="2074863" y="1752600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本课学习的蔬菜类单词有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8919" name="Text Box 2"/>
          <p:cNvSpPr txBox="1">
            <a:spLocks noChangeArrowheads="1"/>
          </p:cNvSpPr>
          <p:nvPr/>
        </p:nvSpPr>
        <p:spPr bwMode="auto">
          <a:xfrm>
            <a:off x="4932363" y="4754563"/>
            <a:ext cx="224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cucumber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920" name="Text Box 2"/>
          <p:cNvSpPr txBox="1">
            <a:spLocks noChangeArrowheads="1"/>
          </p:cNvSpPr>
          <p:nvPr/>
        </p:nvSpPr>
        <p:spPr bwMode="auto">
          <a:xfrm>
            <a:off x="2120900" y="4756150"/>
            <a:ext cx="1560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carrot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003800" y="4827588"/>
            <a:ext cx="2198688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865313" y="4841875"/>
            <a:ext cx="21209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3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2719388"/>
            <a:ext cx="29527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914650"/>
            <a:ext cx="30035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6088" y="20304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246188" y="1196975"/>
            <a:ext cx="6672262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965" name="矩形 8"/>
          <p:cNvSpPr>
            <a:spLocks noChangeArrowheads="1"/>
          </p:cNvSpPr>
          <p:nvPr/>
        </p:nvSpPr>
        <p:spPr bwMode="auto">
          <a:xfrm>
            <a:off x="2290763" y="2017713"/>
            <a:ext cx="5594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58963" y="2997200"/>
            <a:ext cx="5588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that in English?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58963" y="4017963"/>
            <a:ext cx="2940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a/an ...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1188" y="1690688"/>
            <a:ext cx="80041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制作一些你喜欢的果蔬图片，并在上面标注上它们的英文名字。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Lesson17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835696" y="25749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432175" y="382270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778250" y="382270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35896" y="4462463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54983" y="446246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67721" y="4462463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2113" y="1244600"/>
            <a:ext cx="83566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 bwMode="auto">
          <a:xfrm>
            <a:off x="2555875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989370"/>
            <a:ext cx="6480894" cy="5095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5084763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1163" y="660400"/>
            <a:ext cx="58324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 bwMode="auto">
          <a:xfrm>
            <a:off x="2555875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do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57350" name="矩形 8"/>
          <p:cNvSpPr>
            <a:spLocks noChangeArrowheads="1"/>
          </p:cNvSpPr>
          <p:nvPr/>
        </p:nvSpPr>
        <p:spPr bwMode="auto">
          <a:xfrm>
            <a:off x="250825" y="3041650"/>
            <a:ext cx="363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Show me the potato.</a:t>
            </a:r>
            <a:endParaRPr lang="zh-CN" altLang="en-US" dirty="0"/>
          </a:p>
        </p:txBody>
      </p:sp>
      <p:sp>
        <p:nvSpPr>
          <p:cNvPr id="57351" name="矩形 9"/>
          <p:cNvSpPr>
            <a:spLocks noChangeArrowheads="1"/>
          </p:cNvSpPr>
          <p:nvPr/>
        </p:nvSpPr>
        <p:spPr bwMode="auto">
          <a:xfrm>
            <a:off x="5354638" y="3065463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Pass me the tomato.</a:t>
            </a:r>
            <a:endParaRPr lang="zh-CN" altLang="en-US" dirty="0"/>
          </a:p>
        </p:txBody>
      </p:sp>
      <p:sp>
        <p:nvSpPr>
          <p:cNvPr id="57352" name="矩形 10"/>
          <p:cNvSpPr>
            <a:spLocks noChangeArrowheads="1"/>
          </p:cNvSpPr>
          <p:nvPr/>
        </p:nvSpPr>
        <p:spPr bwMode="auto">
          <a:xfrm>
            <a:off x="566738" y="5662613"/>
            <a:ext cx="3524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Smell the pineapple.</a:t>
            </a:r>
            <a:endParaRPr lang="zh-CN" altLang="en-US" dirty="0"/>
          </a:p>
        </p:txBody>
      </p:sp>
      <p:sp>
        <p:nvSpPr>
          <p:cNvPr id="57353" name="矩形 11"/>
          <p:cNvSpPr>
            <a:spLocks noChangeArrowheads="1"/>
          </p:cNvSpPr>
          <p:nvPr/>
        </p:nvSpPr>
        <p:spPr bwMode="auto">
          <a:xfrm>
            <a:off x="5018088" y="5686425"/>
            <a:ext cx="3562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Eat the watermelon.</a:t>
            </a:r>
            <a:endParaRPr lang="zh-CN" altLang="en-US" dirty="0"/>
          </a:p>
        </p:txBody>
      </p:sp>
      <p:sp>
        <p:nvSpPr>
          <p:cNvPr id="57354" name="矩形 12"/>
          <p:cNvSpPr>
            <a:spLocks noChangeArrowheads="1"/>
          </p:cNvSpPr>
          <p:nvPr/>
        </p:nvSpPr>
        <p:spPr bwMode="auto">
          <a:xfrm>
            <a:off x="3203575" y="4213225"/>
            <a:ext cx="288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Peel the banana.</a:t>
            </a:r>
            <a:endParaRPr lang="zh-CN" altLang="en-US" dirty="0"/>
          </a:p>
        </p:txBody>
      </p:sp>
      <p:pic>
        <p:nvPicPr>
          <p:cNvPr id="1946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  <p:bldP spid="57352" grpId="0"/>
      <p:bldP spid="57353" grpId="0"/>
      <p:bldP spid="573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 bwMode="auto">
          <a:xfrm>
            <a:off x="2843213" y="211138"/>
            <a:ext cx="35385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Free talk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214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1800" y="920750"/>
            <a:ext cx="8461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Now, let’s go to the supermarket. What do </a:t>
            </a:r>
          </a:p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you want to buy?</a:t>
            </a:r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62930" y="1997812"/>
            <a:ext cx="5881693" cy="431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>
            <a:spLocks noGrp="1"/>
          </p:cNvSpPr>
          <p:nvPr>
            <p:ph type="title"/>
          </p:nvPr>
        </p:nvSpPr>
        <p:spPr bwMode="auto">
          <a:xfrm>
            <a:off x="3132138" y="211138"/>
            <a:ext cx="35385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Think and say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3933825"/>
            <a:ext cx="21701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684213" y="981075"/>
            <a:ext cx="7775575" cy="3298825"/>
            <a:chOff x="683569" y="1143002"/>
            <a:chExt cx="7776863" cy="3299096"/>
          </a:xfrm>
        </p:grpSpPr>
        <p:sp>
          <p:nvSpPr>
            <p:cNvPr id="9" name="云形 8"/>
            <p:cNvSpPr/>
            <p:nvPr/>
          </p:nvSpPr>
          <p:spPr>
            <a:xfrm>
              <a:off x="683569" y="1143002"/>
              <a:ext cx="7776863" cy="3299096"/>
            </a:xfrm>
            <a:prstGeom prst="cloud">
              <a:avLst/>
            </a:prstGeom>
            <a:solidFill>
              <a:schemeClr val="bg2"/>
            </a:solidFill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38" name="矩形 10"/>
            <p:cNvSpPr>
              <a:spLocks noChangeArrowheads="1"/>
            </p:cNvSpPr>
            <p:nvPr/>
          </p:nvSpPr>
          <p:spPr bwMode="auto">
            <a:xfrm>
              <a:off x="958963" y="1749066"/>
              <a:ext cx="7499169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want to buy a kind of vegetable.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round and red. It’s juicy</a:t>
              </a:r>
              <a:r>
                <a:rPr lang="en-US" altLang="zh-CN" sz="3200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(</a:t>
              </a:r>
              <a:r>
                <a:rPr lang="zh-CN" altLang="en-US" sz="3200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多汁的</a:t>
              </a:r>
              <a:r>
                <a:rPr lang="en-US" altLang="zh-CN" sz="3200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)</a:t>
              </a: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. </a:t>
              </a:r>
              <a:endPara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that in English?</a:t>
              </a:r>
              <a:endParaRPr lang="zh-CN" altLang="en-US" dirty="0"/>
            </a:p>
          </p:txBody>
        </p:sp>
      </p:grpSp>
      <p:pic>
        <p:nvPicPr>
          <p:cNvPr id="13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4321175"/>
            <a:ext cx="16557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071813" y="4906963"/>
            <a:ext cx="2206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tomato</a:t>
            </a:r>
            <a:endParaRPr lang="zh-CN" altLang="en-US" sz="4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>
            <a:spLocks noGrp="1"/>
          </p:cNvSpPr>
          <p:nvPr>
            <p:ph type="title"/>
          </p:nvPr>
        </p:nvSpPr>
        <p:spPr bwMode="auto">
          <a:xfrm>
            <a:off x="3132138" y="211138"/>
            <a:ext cx="3538537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Think and say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3933825"/>
            <a:ext cx="21701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900113" y="1143000"/>
            <a:ext cx="7343775" cy="3136900"/>
            <a:chOff x="683569" y="1143002"/>
            <a:chExt cx="7776863" cy="3299096"/>
          </a:xfrm>
        </p:grpSpPr>
        <p:sp>
          <p:nvSpPr>
            <p:cNvPr id="9" name="云形 8"/>
            <p:cNvSpPr/>
            <p:nvPr/>
          </p:nvSpPr>
          <p:spPr>
            <a:xfrm>
              <a:off x="683569" y="1143002"/>
              <a:ext cx="7776863" cy="3299096"/>
            </a:xfrm>
            <a:prstGeom prst="cloud">
              <a:avLst/>
            </a:prstGeom>
            <a:solidFill>
              <a:schemeClr val="bg2"/>
            </a:solidFill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1" name="矩形 10"/>
            <p:cNvSpPr>
              <a:spLocks noChangeArrowheads="1"/>
            </p:cNvSpPr>
            <p:nvPr/>
          </p:nvSpPr>
          <p:spPr bwMode="auto">
            <a:xfrm>
              <a:off x="1491398" y="1717177"/>
              <a:ext cx="6170014" cy="227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want to buy a kind of vegetable.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long and green. And there’s 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yellow flower on it.</a:t>
              </a:r>
              <a:r>
                <a:rPr lang="en-US" altLang="zh-CN" sz="2800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</a:t>
              </a:r>
              <a:r>
                <a:rPr lang="en-US" altLang="zh-CN" sz="28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that in Chinese?</a:t>
              </a:r>
              <a:endParaRPr lang="zh-CN" altLang="en-US" sz="16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74456">
            <a:off x="1168400" y="4724400"/>
            <a:ext cx="4314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>
            <a:spLocks noGrp="1"/>
          </p:cNvSpPr>
          <p:nvPr>
            <p:ph type="title"/>
          </p:nvPr>
        </p:nvSpPr>
        <p:spPr bwMode="auto">
          <a:xfrm>
            <a:off x="284321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68538" y="4937125"/>
            <a:ext cx="40370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cucumber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51050" y="1125538"/>
            <a:ext cx="546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that in English?</a:t>
            </a:r>
            <a:endParaRPr lang="zh-CN" altLang="en-US" sz="2000"/>
          </a:p>
        </p:txBody>
      </p:sp>
      <p:pic>
        <p:nvPicPr>
          <p:cNvPr id="2" name="cucumb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022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36290">
            <a:off x="901700" y="2736850"/>
            <a:ext cx="71072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4950" y="1576388"/>
            <a:ext cx="3073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5" name="标题 1"/>
          <p:cNvSpPr>
            <a:spLocks noGrp="1"/>
          </p:cNvSpPr>
          <p:nvPr>
            <p:ph type="title"/>
          </p:nvPr>
        </p:nvSpPr>
        <p:spPr bwMode="auto">
          <a:xfrm>
            <a:off x="284321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213" y="3573463"/>
            <a:ext cx="3279775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cucumber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995738" y="3851275"/>
            <a:ext cx="719137" cy="3952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824413" y="3573463"/>
            <a:ext cx="3616325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cucumber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2560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1304925"/>
            <a:ext cx="324008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83093">
            <a:off x="4876800" y="1182688"/>
            <a:ext cx="3073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03388" y="4881563"/>
            <a:ext cx="602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 you like cucumbers?</a:t>
            </a:r>
            <a:endParaRPr lang="zh-CN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628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428875"/>
            <a:ext cx="71659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标题 1"/>
          <p:cNvSpPr txBox="1"/>
          <p:nvPr/>
        </p:nvSpPr>
        <p:spPr bwMode="auto">
          <a:xfrm>
            <a:off x="3490913" y="368300"/>
            <a:ext cx="3829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answer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27238" y="1052513"/>
            <a:ext cx="5268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that in English?</a:t>
            </a:r>
            <a:endParaRPr lang="zh-CN" altLang="en-US" sz="2000"/>
          </a:p>
        </p:txBody>
      </p:sp>
      <p:sp>
        <p:nvSpPr>
          <p:cNvPr id="2" name="椭圆 1"/>
          <p:cNvSpPr/>
          <p:nvPr/>
        </p:nvSpPr>
        <p:spPr>
          <a:xfrm>
            <a:off x="5292725" y="3500438"/>
            <a:ext cx="719138" cy="1138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Lesson16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63750" y="1820863"/>
            <a:ext cx="3136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carrot.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2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394</Words>
  <Application>Microsoft Office PowerPoint</Application>
  <PresentationFormat>全屏显示(4:3)</PresentationFormat>
  <Paragraphs>103</Paragraphs>
  <Slides>19</Slides>
  <Notes>9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Unit3 It’s a pineapple.</vt:lpstr>
      <vt:lpstr>Let’s sing</vt:lpstr>
      <vt:lpstr>Let’s do</vt:lpstr>
      <vt:lpstr>Free talk</vt:lpstr>
      <vt:lpstr>Think and say</vt:lpstr>
      <vt:lpstr>Think and say</vt:lpstr>
      <vt:lpstr>Let’s learn</vt:lpstr>
      <vt:lpstr>Let’s learn</vt:lpstr>
      <vt:lpstr>PowerPoint 演示文稿</vt:lpstr>
      <vt:lpstr>Let’s learn</vt:lpstr>
      <vt:lpstr>PowerPoint 演示文稿</vt:lpstr>
      <vt:lpstr>Just read and write</vt:lpstr>
      <vt:lpstr>PowerPoint 演示文稿</vt:lpstr>
      <vt:lpstr>PowerPoint 演示文稿</vt:lpstr>
      <vt:lpstr>Let’s play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9EE2742FE69243EE880C860791692D0A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