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handoutMasterIdLst>
    <p:handoutMasterId r:id="rId21"/>
  </p:handoutMasterIdLst>
  <p:sldIdLst>
    <p:sldId id="284" r:id="rId4"/>
    <p:sldId id="257" r:id="rId5"/>
    <p:sldId id="271" r:id="rId6"/>
    <p:sldId id="279" r:id="rId7"/>
    <p:sldId id="293" r:id="rId8"/>
    <p:sldId id="277" r:id="rId9"/>
    <p:sldId id="260" r:id="rId10"/>
    <p:sldId id="286" r:id="rId11"/>
    <p:sldId id="287" r:id="rId12"/>
    <p:sldId id="288" r:id="rId13"/>
    <p:sldId id="289" r:id="rId14"/>
    <p:sldId id="290" r:id="rId15"/>
    <p:sldId id="281" r:id="rId16"/>
    <p:sldId id="282" r:id="rId17"/>
    <p:sldId id="261" r:id="rId18"/>
    <p:sldId id="291" r:id="rId19"/>
    <p:sldId id="292" r:id="rId20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00FF"/>
    <a:srgbClr val="6600FF"/>
    <a:srgbClr val="66CCFF"/>
    <a:srgbClr val="A3ECFB"/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0" autoAdjust="0"/>
    <p:restoredTop sz="97044" autoAdjust="0"/>
  </p:normalViewPr>
  <p:slideViewPr>
    <p:cSldViewPr snapToGrid="0">
      <p:cViewPr varScale="1">
        <p:scale>
          <a:sx n="112" d="100"/>
          <a:sy n="112" d="100"/>
        </p:scale>
        <p:origin x="-18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9CD616-BC4D-4736-8CB9-CCDBF2EAFC0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0" y="150918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4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2.4  </a:t>
            </a:r>
            <a:r>
              <a:rPr kumimoji="1" lang="zh-CN" altLang="en-US" sz="4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线段的垂直平分线</a:t>
            </a:r>
          </a:p>
        </p:txBody>
      </p:sp>
      <p:pic>
        <p:nvPicPr>
          <p:cNvPr id="3075" name="Picture 6" descr="1168892023_43915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7800" y="3330575"/>
            <a:ext cx="37719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87287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2332038" y="106838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作线段的垂直平分线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5325" y="1760538"/>
            <a:ext cx="47609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已知：线段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求作：线段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5508625" y="2743200"/>
            <a:ext cx="3024188" cy="366713"/>
            <a:chOff x="3470" y="1434"/>
            <a:chExt cx="1905" cy="231"/>
          </a:xfrm>
        </p:grpSpPr>
        <p:sp>
          <p:nvSpPr>
            <p:cNvPr id="1042" name="Line 7"/>
            <p:cNvSpPr>
              <a:spLocks noChangeShapeType="1"/>
            </p:cNvSpPr>
            <p:nvPr/>
          </p:nvSpPr>
          <p:spPr bwMode="auto">
            <a:xfrm>
              <a:off x="3651" y="1480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" name="Text Box 8"/>
            <p:cNvSpPr txBox="1">
              <a:spLocks noChangeArrowheads="1"/>
            </p:cNvSpPr>
            <p:nvPr/>
          </p:nvSpPr>
          <p:spPr bwMode="auto">
            <a:xfrm>
              <a:off x="3470" y="143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044" name="Text Box 9"/>
            <p:cNvSpPr txBox="1">
              <a:spLocks noChangeArrowheads="1"/>
            </p:cNvSpPr>
            <p:nvPr/>
          </p:nvSpPr>
          <p:spPr bwMode="auto">
            <a:xfrm>
              <a:off x="5148" y="143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985000" y="1068388"/>
            <a:ext cx="0" cy="325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Arc 11"/>
          <p:cNvSpPr/>
          <p:nvPr/>
        </p:nvSpPr>
        <p:spPr bwMode="auto">
          <a:xfrm>
            <a:off x="6843713" y="1519238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0" name="Arc 12"/>
          <p:cNvSpPr/>
          <p:nvPr/>
        </p:nvSpPr>
        <p:spPr bwMode="auto">
          <a:xfrm flipH="1">
            <a:off x="6877050" y="1519238"/>
            <a:ext cx="215900" cy="2174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1" name="Arc 13"/>
          <p:cNvSpPr/>
          <p:nvPr/>
        </p:nvSpPr>
        <p:spPr bwMode="auto">
          <a:xfrm rot="10712536" flipH="1">
            <a:off x="6804025" y="3535363"/>
            <a:ext cx="358775" cy="3587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Arc 14"/>
          <p:cNvSpPr/>
          <p:nvPr/>
        </p:nvSpPr>
        <p:spPr bwMode="auto">
          <a:xfrm rot="9847573">
            <a:off x="6875463" y="3546475"/>
            <a:ext cx="463550" cy="431800"/>
          </a:xfrm>
          <a:custGeom>
            <a:avLst/>
            <a:gdLst>
              <a:gd name="T0" fmla="*/ 0 w 23170"/>
              <a:gd name="T1" fmla="*/ 181898963 h 21600"/>
              <a:gd name="T2" fmla="*/ 2147483647 w 23170"/>
              <a:gd name="T3" fmla="*/ 2147483647 h 21600"/>
              <a:gd name="T4" fmla="*/ 2147483647 w 23170"/>
              <a:gd name="T5" fmla="*/ 2147483647 h 21600"/>
              <a:gd name="T6" fmla="*/ 0 60000 65536"/>
              <a:gd name="T7" fmla="*/ 0 60000 65536"/>
              <a:gd name="T8" fmla="*/ 0 60000 65536"/>
              <a:gd name="T9" fmla="*/ 0 w 23170"/>
              <a:gd name="T10" fmla="*/ 0 h 21600"/>
              <a:gd name="T11" fmla="*/ 23170 w 23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70" h="21600" fill="none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</a:path>
              <a:path w="23170" h="21600" stroke="0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  <a:lnTo>
                  <a:pt x="1570" y="21600"/>
                </a:lnTo>
                <a:lnTo>
                  <a:pt x="0" y="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019925" y="13747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164388" y="3608388"/>
            <a:ext cx="57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2450" y="308768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作法：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306513" y="4926013"/>
            <a:ext cx="28797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）作直线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即为所求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039" name="Picture 40" descr="图片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049338"/>
            <a:ext cx="18954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5"/>
          <p:cNvGrpSpPr/>
          <p:nvPr/>
        </p:nvGrpSpPr>
        <p:grpSpPr bwMode="auto">
          <a:xfrm>
            <a:off x="1350963" y="2947988"/>
            <a:ext cx="4248150" cy="1735137"/>
            <a:chOff x="851" y="1689"/>
            <a:chExt cx="2676" cy="1093"/>
          </a:xfrm>
        </p:grpSpPr>
        <p:sp>
          <p:nvSpPr>
            <p:cNvPr id="1041" name="Text Box 20"/>
            <p:cNvSpPr txBox="1">
              <a:spLocks noChangeArrowheads="1"/>
            </p:cNvSpPr>
            <p:nvPr/>
          </p:nvSpPr>
          <p:spPr bwMode="auto">
            <a:xfrm>
              <a:off x="851" y="1689"/>
              <a:ext cx="2676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1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）分别以点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，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B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为圆心，以大于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AB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的长为半径作弧，两</a:t>
              </a: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弧分别交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于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C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，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D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两点；</a:t>
              </a:r>
            </a:p>
          </p:txBody>
        </p:sp>
        <p:graphicFrame>
          <p:nvGraphicFramePr>
            <p:cNvPr id="1026" name="Object 24"/>
            <p:cNvGraphicFramePr>
              <a:graphicFrameLocks noChangeAspect="1"/>
            </p:cNvGraphicFramePr>
            <p:nvPr/>
          </p:nvGraphicFramePr>
          <p:xfrm>
            <a:off x="1500" y="2095"/>
            <a:ext cx="12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Equation" r:id="rId4" imgW="203200" imgH="609600" progId="Equation.DSMT4">
                    <p:embed/>
                  </p:oleObj>
                </mc:Choice>
                <mc:Fallback>
                  <p:oleObj name="Equation" r:id="rId4" imgW="203200" imgH="609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" y="2095"/>
                          <a:ext cx="12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utoUpdateAnimBg="0"/>
      <p:bldP spid="17424" grpId="0" autoUpdateAnimBg="0"/>
      <p:bldP spid="17425" grpId="0" autoUpdateAnimBg="0"/>
      <p:bldP spid="174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wux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FEDF0"/>
              </a:clrFrom>
              <a:clrTo>
                <a:srgbClr val="EFED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0" y="1457325"/>
            <a:ext cx="37719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897688" y="156527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Text Box 15"/>
          <p:cNvSpPr txBox="1">
            <a:spLocks noChangeArrowheads="1"/>
          </p:cNvSpPr>
          <p:nvPr/>
        </p:nvSpPr>
        <p:spPr bwMode="auto">
          <a:xfrm>
            <a:off x="762000" y="1555750"/>
            <a:ext cx="6024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图中的五角星有几条对称轴？作出这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些对称轴． </a:t>
            </a:r>
          </a:p>
        </p:txBody>
      </p:sp>
      <p:sp>
        <p:nvSpPr>
          <p:cNvPr id="12293" name="Text Box 16"/>
          <p:cNvSpPr txBox="1">
            <a:spLocks noChangeArrowheads="1"/>
          </p:cNvSpPr>
          <p:nvPr/>
        </p:nvSpPr>
        <p:spPr bwMode="auto">
          <a:xfrm>
            <a:off x="5010150" y="25019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2294" name="Text Box 17"/>
          <p:cNvSpPr txBox="1">
            <a:spLocks noChangeArrowheads="1"/>
          </p:cNvSpPr>
          <p:nvPr/>
        </p:nvSpPr>
        <p:spPr bwMode="auto">
          <a:xfrm>
            <a:off x="8385175" y="2401888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28663" y="2678113"/>
            <a:ext cx="5046662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作法：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找出五角星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的一对对应点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，连接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作出线段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的垂直平分线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就是这个五角星的一条对称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轴． 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15150" y="14351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n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717550" y="5341938"/>
            <a:ext cx="8064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用同样的方法，可以找出五条对称轴，所以五角星有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五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条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对称轴． 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642938" y="1003300"/>
            <a:ext cx="350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54" grpId="0" autoUpdateAnimBg="0"/>
      <p:bldP spid="14355" grpId="0" autoUpdateAnimBg="0"/>
      <p:bldP spid="143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1512888"/>
            <a:ext cx="6205538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中，边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平分线交于点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P.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）求证：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PA=PB=PC.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是否也在边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上呢？由此你能得出什么结论？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7380288" y="2133600"/>
            <a:ext cx="10080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7019925" y="2133600"/>
            <a:ext cx="3603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5976938" y="3357563"/>
            <a:ext cx="1042987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5945188" y="2133600"/>
            <a:ext cx="1435100" cy="185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5956300" y="3789363"/>
            <a:ext cx="243205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7019925" y="3357563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7019925" y="162877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6704013" y="2959100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P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8228013" y="3689350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5459413" y="374332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838200" y="4343400"/>
            <a:ext cx="830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结论：三角形三条边的垂直平分线相交于一点，这个点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到三角形三个顶点的距离相等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pic>
        <p:nvPicPr>
          <p:cNvPr id="13326" name="Picture 15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38" y="6069013"/>
            <a:ext cx="74707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6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3" y="863600"/>
            <a:ext cx="7292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/>
          <p:cNvSpPr>
            <a:spLocks noChangeArrowheads="1"/>
          </p:cNvSpPr>
          <p:nvPr/>
        </p:nvSpPr>
        <p:spPr bwMode="auto">
          <a:xfrm>
            <a:off x="425450" y="1236663"/>
            <a:ext cx="5367338" cy="836612"/>
          </a:xfrm>
          <a:prstGeom prst="roundRect">
            <a:avLst>
              <a:gd name="adj" fmla="val 1374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通过本课时的学习，需要我们：</a:t>
            </a:r>
            <a:endParaRPr kumimoji="1" lang="zh-CN" altLang="en-US" sz="28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49688" y="652463"/>
            <a:ext cx="2233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4338" y="2006600"/>
            <a:ext cx="8618537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了解轴对称及线段的垂直平分线的有关性质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会灵活运用这些性质来解决问题．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尺规作出线段的垂直平分线．并据此得到作出一个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轴对称图形的一条对称轴的方法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找出轴对称图形的任意一对对应点，连接这对对应点，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作出连线的垂直平分线，该垂直平分线就是这个轴对称图形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对称轴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6003925"/>
            <a:ext cx="7848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48025" y="642938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8013" y="1298575"/>
            <a:ext cx="8324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有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三个村庄，现准备要建一所学校，要求学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校到三个村庄的距离相等，请你确定学校的位置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5908675" y="29178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353050" y="41624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7535863" y="3903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7850" y="2778125"/>
            <a:ext cx="56419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学校在连接任意两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点的两条线段的垂直平分线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的交点处，即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点处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14" name="Line 10"/>
          <p:cNvSpPr>
            <a:spLocks noChangeShapeType="1"/>
          </p:cNvSpPr>
          <p:nvPr/>
        </p:nvSpPr>
        <p:spPr bwMode="auto">
          <a:xfrm flipH="1">
            <a:off x="6005513" y="2243138"/>
            <a:ext cx="2132012" cy="2473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5" name="Arc 11"/>
          <p:cNvSpPr/>
          <p:nvPr/>
        </p:nvSpPr>
        <p:spPr bwMode="auto">
          <a:xfrm>
            <a:off x="6111875" y="2965450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Arc 12"/>
          <p:cNvSpPr/>
          <p:nvPr/>
        </p:nvSpPr>
        <p:spPr bwMode="auto">
          <a:xfrm flipH="1">
            <a:off x="6205538" y="2965450"/>
            <a:ext cx="215900" cy="2174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Arc 13"/>
          <p:cNvSpPr/>
          <p:nvPr/>
        </p:nvSpPr>
        <p:spPr bwMode="auto">
          <a:xfrm rot="10712536" flipH="1">
            <a:off x="6110288" y="5133975"/>
            <a:ext cx="358775" cy="3587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" name="Arc 14"/>
          <p:cNvSpPr/>
          <p:nvPr/>
        </p:nvSpPr>
        <p:spPr bwMode="auto">
          <a:xfrm rot="9847573">
            <a:off x="6215063" y="5056188"/>
            <a:ext cx="463550" cy="431800"/>
          </a:xfrm>
          <a:custGeom>
            <a:avLst/>
            <a:gdLst>
              <a:gd name="T0" fmla="*/ 0 w 23170"/>
              <a:gd name="T1" fmla="*/ 181898963 h 21600"/>
              <a:gd name="T2" fmla="*/ 2147483647 w 23170"/>
              <a:gd name="T3" fmla="*/ 2147483647 h 21600"/>
              <a:gd name="T4" fmla="*/ 2147483647 w 23170"/>
              <a:gd name="T5" fmla="*/ 2147483647 h 21600"/>
              <a:gd name="T6" fmla="*/ 0 60000 65536"/>
              <a:gd name="T7" fmla="*/ 0 60000 65536"/>
              <a:gd name="T8" fmla="*/ 0 60000 65536"/>
              <a:gd name="T9" fmla="*/ 0 w 23170"/>
              <a:gd name="T10" fmla="*/ 0 h 21600"/>
              <a:gd name="T11" fmla="*/ 23170 w 23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70" h="21600" fill="none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</a:path>
              <a:path w="23170" h="21600" stroke="0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  <a:lnTo>
                  <a:pt x="1570" y="21600"/>
                </a:lnTo>
                <a:lnTo>
                  <a:pt x="0" y="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>
            <a:off x="6424613" y="3284538"/>
            <a:ext cx="938212" cy="7937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" name="Line 10"/>
          <p:cNvSpPr>
            <a:spLocks noChangeShapeType="1"/>
          </p:cNvSpPr>
          <p:nvPr/>
        </p:nvSpPr>
        <p:spPr bwMode="auto">
          <a:xfrm flipH="1">
            <a:off x="5245100" y="4078288"/>
            <a:ext cx="2128838" cy="1301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AutoShape 5"/>
          <p:cNvSpPr>
            <a:spLocks noChangeArrowheads="1"/>
          </p:cNvSpPr>
          <p:nvPr/>
        </p:nvSpPr>
        <p:spPr bwMode="auto">
          <a:xfrm>
            <a:off x="7291388" y="4021138"/>
            <a:ext cx="144462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7" name="AutoShape 6"/>
          <p:cNvSpPr>
            <a:spLocks noChangeArrowheads="1"/>
          </p:cNvSpPr>
          <p:nvPr/>
        </p:nvSpPr>
        <p:spPr bwMode="auto">
          <a:xfrm>
            <a:off x="5173663" y="4137025"/>
            <a:ext cx="144462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8" name="AutoShape 7"/>
          <p:cNvSpPr>
            <a:spLocks noChangeArrowheads="1"/>
          </p:cNvSpPr>
          <p:nvPr/>
        </p:nvSpPr>
        <p:spPr bwMode="auto">
          <a:xfrm>
            <a:off x="6342063" y="3205163"/>
            <a:ext cx="144462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" name="Line 10"/>
          <p:cNvSpPr>
            <a:spLocks noChangeShapeType="1"/>
          </p:cNvSpPr>
          <p:nvPr/>
        </p:nvSpPr>
        <p:spPr bwMode="auto">
          <a:xfrm flipH="1" flipV="1">
            <a:off x="6273800" y="2833688"/>
            <a:ext cx="96838" cy="2695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>
            <a:off x="6269038" y="4278313"/>
            <a:ext cx="144462" cy="142875"/>
          </a:xfrm>
          <a:prstGeom prst="flowChartConnector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Arc 11"/>
          <p:cNvSpPr/>
          <p:nvPr/>
        </p:nvSpPr>
        <p:spPr bwMode="auto">
          <a:xfrm rot="9160929">
            <a:off x="5935663" y="4454525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" name="Arc 11"/>
          <p:cNvSpPr/>
          <p:nvPr/>
        </p:nvSpPr>
        <p:spPr bwMode="auto">
          <a:xfrm rot="-8734903">
            <a:off x="6000750" y="4524375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Arc 11"/>
          <p:cNvSpPr/>
          <p:nvPr/>
        </p:nvSpPr>
        <p:spPr bwMode="auto">
          <a:xfrm rot="2729619">
            <a:off x="7677150" y="2543176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" name="Arc 11"/>
          <p:cNvSpPr/>
          <p:nvPr/>
        </p:nvSpPr>
        <p:spPr bwMode="auto">
          <a:xfrm rot="-719924">
            <a:off x="7702550" y="2533650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 Box 10"/>
          <p:cNvSpPr txBox="1">
            <a:spLocks noChangeArrowheads="1"/>
          </p:cNvSpPr>
          <p:nvPr/>
        </p:nvSpPr>
        <p:spPr bwMode="auto">
          <a:xfrm>
            <a:off x="6483350" y="41751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utoUpdateAnimBg="0"/>
      <p:bldP spid="114" grpId="0" animBg="1"/>
      <p:bldP spid="115" grpId="0" animBg="1"/>
      <p:bldP spid="116" grpId="0" animBg="1"/>
      <p:bldP spid="117" grpId="0" animBg="1"/>
      <p:bldP spid="118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3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682625" y="1158875"/>
            <a:ext cx="75231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如图，若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AC=12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BC=7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的垂直平分线交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，交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于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，求△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的周长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6778625" y="1711325"/>
            <a:ext cx="1511300" cy="22320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6418263" y="2647950"/>
            <a:ext cx="2016125" cy="647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 flipH="1">
            <a:off x="6778625" y="3151188"/>
            <a:ext cx="12239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Freeform 10"/>
          <p:cNvSpPr/>
          <p:nvPr/>
        </p:nvSpPr>
        <p:spPr bwMode="auto">
          <a:xfrm rot="-729323">
            <a:off x="7192963" y="2700338"/>
            <a:ext cx="203200" cy="236537"/>
          </a:xfrm>
          <a:custGeom>
            <a:avLst/>
            <a:gdLst>
              <a:gd name="T0" fmla="*/ 0 w 91"/>
              <a:gd name="T1" fmla="*/ 0 h 90"/>
              <a:gd name="T2" fmla="*/ 2147483647 w 91"/>
              <a:gd name="T3" fmla="*/ 2147483647 h 90"/>
              <a:gd name="T4" fmla="*/ 2147483647 w 91"/>
              <a:gd name="T5" fmla="*/ 2147483647 h 90"/>
              <a:gd name="T6" fmla="*/ 0 60000 65536"/>
              <a:gd name="T7" fmla="*/ 0 60000 65536"/>
              <a:gd name="T8" fmla="*/ 0 60000 65536"/>
              <a:gd name="T9" fmla="*/ 0 w 91"/>
              <a:gd name="T10" fmla="*/ 0 h 90"/>
              <a:gd name="T11" fmla="*/ 91 w 9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0">
                <a:moveTo>
                  <a:pt x="0" y="0"/>
                </a:moveTo>
                <a:lnTo>
                  <a:pt x="91" y="45"/>
                </a:lnTo>
                <a:lnTo>
                  <a:pt x="46" y="9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8002588" y="2776538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8289925" y="3762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6418263" y="3784600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6705600" y="2705100"/>
            <a:ext cx="312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7497763" y="1408113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</a:p>
        </p:txBody>
      </p:sp>
      <p:grpSp>
        <p:nvGrpSpPr>
          <p:cNvPr id="2" name="Group 25"/>
          <p:cNvGrpSpPr/>
          <p:nvPr/>
        </p:nvGrpSpPr>
        <p:grpSpPr bwMode="auto">
          <a:xfrm>
            <a:off x="566738" y="2514600"/>
            <a:ext cx="5843587" cy="3195638"/>
            <a:chOff x="357" y="1584"/>
            <a:chExt cx="3681" cy="2013"/>
          </a:xfrm>
        </p:grpSpPr>
        <p:grpSp>
          <p:nvGrpSpPr>
            <p:cNvPr id="16401" name="Group 24"/>
            <p:cNvGrpSpPr/>
            <p:nvPr/>
          </p:nvGrpSpPr>
          <p:grpSpPr bwMode="auto">
            <a:xfrm>
              <a:off x="357" y="1584"/>
              <a:ext cx="3681" cy="2013"/>
              <a:chOff x="357" y="1584"/>
              <a:chExt cx="3681" cy="2013"/>
            </a:xfrm>
          </p:grpSpPr>
          <p:sp>
            <p:nvSpPr>
              <p:cNvPr id="16403" name="Text Box 17"/>
              <p:cNvSpPr txBox="1">
                <a:spLocks noChangeArrowheads="1"/>
              </p:cNvSpPr>
              <p:nvPr/>
            </p:nvSpPr>
            <p:spPr bwMode="auto">
              <a:xfrm>
                <a:off x="357" y="1601"/>
                <a:ext cx="9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b="1">
                    <a:solidFill>
                      <a:srgbClr val="CC00FF"/>
                    </a:solidFill>
                    <a:latin typeface="楷体_GB2312" pitchFamily="49" charset="-122"/>
                    <a:ea typeface="楷体_GB2312" pitchFamily="49" charset="-122"/>
                  </a:rPr>
                  <a:t>【</a:t>
                </a:r>
                <a:r>
                  <a:rPr lang="zh-CN" altLang="en-US" sz="2000" b="1">
                    <a:solidFill>
                      <a:srgbClr val="CC00FF"/>
                    </a:solidFill>
                    <a:latin typeface="楷体_GB2312" pitchFamily="49" charset="-122"/>
                    <a:ea typeface="楷体_GB2312" pitchFamily="49" charset="-122"/>
                  </a:rPr>
                  <a:t>解析</a:t>
                </a:r>
                <a:r>
                  <a:rPr lang="en-US" altLang="zh-CN" sz="2000" b="1">
                    <a:solidFill>
                      <a:srgbClr val="CC00FF"/>
                    </a:solidFill>
                    <a:latin typeface="楷体_GB2312" pitchFamily="49" charset="-122"/>
                    <a:ea typeface="楷体_GB2312" pitchFamily="49" charset="-122"/>
                  </a:rPr>
                  <a:t>】</a:t>
                </a:r>
              </a:p>
            </p:txBody>
          </p:sp>
          <p:sp>
            <p:nvSpPr>
              <p:cNvPr id="16404" name="Text Box 18"/>
              <p:cNvSpPr txBox="1">
                <a:spLocks noChangeArrowheads="1"/>
              </p:cNvSpPr>
              <p:nvPr/>
            </p:nvSpPr>
            <p:spPr bwMode="auto">
              <a:xfrm>
                <a:off x="1009" y="1584"/>
                <a:ext cx="3029" cy="2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∵ED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是线段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AB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的垂直平分线，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∴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∵ △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BCD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的周长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=BD+DC+BC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∴ △BCD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的周长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=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              =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              =</a:t>
                </a:r>
              </a:p>
            </p:txBody>
          </p:sp>
          <p:sp>
            <p:nvSpPr>
              <p:cNvPr id="16405" name="Text Box 19"/>
              <p:cNvSpPr txBox="1">
                <a:spLocks noChangeArrowheads="1"/>
              </p:cNvSpPr>
              <p:nvPr/>
            </p:nvSpPr>
            <p:spPr bwMode="auto">
              <a:xfrm>
                <a:off x="1308" y="1910"/>
                <a:ext cx="11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BD=AD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，</a:t>
                </a:r>
              </a:p>
            </p:txBody>
          </p:sp>
          <p:sp>
            <p:nvSpPr>
              <p:cNvPr id="16406" name="Text Box 20"/>
              <p:cNvSpPr txBox="1">
                <a:spLocks noChangeArrowheads="1"/>
              </p:cNvSpPr>
              <p:nvPr/>
            </p:nvSpPr>
            <p:spPr bwMode="auto">
              <a:xfrm>
                <a:off x="2556" y="2630"/>
                <a:ext cx="11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AD+DC+BC</a:t>
                </a:r>
              </a:p>
            </p:txBody>
          </p:sp>
          <p:sp>
            <p:nvSpPr>
              <p:cNvPr id="16407" name="Text Box 21"/>
              <p:cNvSpPr txBox="1">
                <a:spLocks noChangeArrowheads="1"/>
              </p:cNvSpPr>
              <p:nvPr/>
            </p:nvSpPr>
            <p:spPr bwMode="auto">
              <a:xfrm>
                <a:off x="2604" y="2966"/>
                <a:ext cx="90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AC+BC</a:t>
                </a:r>
              </a:p>
            </p:txBody>
          </p:sp>
        </p:grpSp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2556" y="3302"/>
              <a:ext cx="1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12+7=19.  </a:t>
              </a:r>
            </a:p>
          </p:txBody>
        </p:sp>
      </p:grpSp>
      <p:grpSp>
        <p:nvGrpSpPr>
          <p:cNvPr id="16397" name="Group 31"/>
          <p:cNvGrpSpPr>
            <a:grpSpLocks noChangeAspect="1"/>
          </p:cNvGrpSpPr>
          <p:nvPr/>
        </p:nvGrpSpPr>
        <p:grpSpPr bwMode="auto">
          <a:xfrm>
            <a:off x="373063" y="4202113"/>
            <a:ext cx="1444625" cy="2405062"/>
            <a:chOff x="0" y="0"/>
            <a:chExt cx="2544" cy="2856"/>
          </a:xfrm>
        </p:grpSpPr>
        <p:pic>
          <p:nvPicPr>
            <p:cNvPr id="16398" name="Picture 32" descr="bsj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696"/>
              <a:ext cx="1728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33" descr="bsj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08" y="0"/>
              <a:ext cx="1536" cy="2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34" descr="bsj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008" y="1176"/>
              <a:ext cx="77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7525" y="1322388"/>
            <a:ext cx="7786688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如图，如果△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的周长为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18cm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周长为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28cm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 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根据这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些条件，你可以求出哪条线段的长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?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33400" y="3635375"/>
            <a:ext cx="7924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的周长＝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18cm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的周长＝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28cm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33400" y="4724400"/>
            <a:ext cx="834231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）由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的垂直平分线得：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87375" y="5737225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综上可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10cm.</a:t>
            </a:r>
          </a:p>
        </p:txBody>
      </p:sp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9738" y="1995488"/>
            <a:ext cx="2014537" cy="1946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461963" y="3003550"/>
            <a:ext cx="14033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9933FF"/>
                </a:solidFill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399" grpId="0"/>
      <p:bldP spid="59404" grpId="0"/>
      <p:bldP spid="594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87688" y="3333750"/>
            <a:ext cx="369728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44488" y="5500688"/>
            <a:ext cx="77930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9933FF"/>
                </a:solidFill>
                <a:latin typeface="Times New Roman" panose="02020603050405020304" pitchFamily="18" charset="0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9933FF"/>
                </a:solidFill>
                <a:ea typeface="楷体_GB2312" pitchFamily="49" charset="-122"/>
              </a:rPr>
              <a:t>】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连接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，作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的垂直平分线，则与公路的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交点即是要建的公共汽车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站所处的位置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1" name="Arc 11"/>
          <p:cNvSpPr/>
          <p:nvPr/>
        </p:nvSpPr>
        <p:spPr bwMode="auto">
          <a:xfrm rot="-615923">
            <a:off x="4041775" y="2668588"/>
            <a:ext cx="288925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rc 12"/>
          <p:cNvSpPr/>
          <p:nvPr/>
        </p:nvSpPr>
        <p:spPr bwMode="auto">
          <a:xfrm rot="20984077" flipH="1">
            <a:off x="4137025" y="2668588"/>
            <a:ext cx="215900" cy="2174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rc 13"/>
          <p:cNvSpPr/>
          <p:nvPr/>
        </p:nvSpPr>
        <p:spPr bwMode="auto">
          <a:xfrm rot="10206955" flipH="1">
            <a:off x="4583113" y="4625975"/>
            <a:ext cx="358775" cy="3587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Arc 14"/>
          <p:cNvSpPr/>
          <p:nvPr/>
        </p:nvSpPr>
        <p:spPr bwMode="auto">
          <a:xfrm rot="9341992">
            <a:off x="4687888" y="4546600"/>
            <a:ext cx="463550" cy="431800"/>
          </a:xfrm>
          <a:custGeom>
            <a:avLst/>
            <a:gdLst>
              <a:gd name="T0" fmla="*/ 0 w 23170"/>
              <a:gd name="T1" fmla="*/ 181898963 h 21600"/>
              <a:gd name="T2" fmla="*/ 2147483647 w 23170"/>
              <a:gd name="T3" fmla="*/ 2147483647 h 21600"/>
              <a:gd name="T4" fmla="*/ 2147483647 w 23170"/>
              <a:gd name="T5" fmla="*/ 2147483647 h 21600"/>
              <a:gd name="T6" fmla="*/ 0 60000 65536"/>
              <a:gd name="T7" fmla="*/ 0 60000 65536"/>
              <a:gd name="T8" fmla="*/ 0 60000 65536"/>
              <a:gd name="T9" fmla="*/ 0 w 23170"/>
              <a:gd name="T10" fmla="*/ 0 h 21600"/>
              <a:gd name="T11" fmla="*/ 23170 w 23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70" h="21600" fill="none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</a:path>
              <a:path w="23170" h="21600" stroke="0" extrusionOk="0">
                <a:moveTo>
                  <a:pt x="0" y="57"/>
                </a:moveTo>
                <a:cubicBezTo>
                  <a:pt x="522" y="19"/>
                  <a:pt x="1046" y="-1"/>
                  <a:pt x="1570" y="0"/>
                </a:cubicBezTo>
                <a:cubicBezTo>
                  <a:pt x="13499" y="0"/>
                  <a:pt x="23170" y="9670"/>
                  <a:pt x="23170" y="21600"/>
                </a:cubicBezTo>
                <a:lnTo>
                  <a:pt x="1570" y="21600"/>
                </a:lnTo>
                <a:lnTo>
                  <a:pt x="0" y="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3609975" y="3451225"/>
            <a:ext cx="1800225" cy="6238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H="1" flipV="1">
            <a:off x="4137025" y="2403475"/>
            <a:ext cx="862013" cy="3019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875213" y="5191125"/>
            <a:ext cx="144462" cy="142875"/>
          </a:xfrm>
          <a:prstGeom prst="flowChartConnector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68325" y="703263"/>
            <a:ext cx="8040688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是路边两个新建小区，要在公路边增设一个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公共汽车站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使两个小区到车站的路程一样长，该公共汽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车站应建在什么地方？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  <p:bldP spid="11" grpId="0" animBg="1"/>
      <p:bldP spid="12" grpId="0" animBg="1"/>
      <p:bldP spid="13" grpId="0" animBg="1"/>
      <p:bldP spid="14" grpId="0" animBg="1"/>
      <p:bldP spid="16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fy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5300" y="1377950"/>
            <a:ext cx="40386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746125" y="4662488"/>
            <a:ext cx="83978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一个图形的一部分，以某一条直线为对称轴，经过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轴对称能与图形的另一部分重合，这样的图形叫做轴对称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图形，这条直线就是它的对称轴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6292850" y="1173163"/>
            <a:ext cx="12700" cy="3411537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01" name="Picture 15" descr="20074151936391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0" y="1371600"/>
            <a:ext cx="1401763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6413" y="582613"/>
            <a:ext cx="27257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" y="3584575"/>
            <a:ext cx="8458200" cy="1187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一个图形以某条直线为对称轴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经过轴对称后，能够与另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一个图形</a:t>
            </a:r>
            <a:r>
              <a:rPr lang="zh-CN" altLang="en-US" sz="2400" b="1" u="sng">
                <a:solidFill>
                  <a:srgbClr val="0000FF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，就说这两个图形关于这条直线成轴对称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099" name="plant"/>
          <p:cNvSpPr>
            <a:spLocks noEditPoints="1" noChangeArrowheads="1"/>
          </p:cNvSpPr>
          <p:nvPr/>
        </p:nvSpPr>
        <p:spPr bwMode="auto">
          <a:xfrm>
            <a:off x="468313" y="1293813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75814701 w 21600"/>
              <a:gd name="T3" fmla="*/ 0 h 21600"/>
              <a:gd name="T4" fmla="*/ 151629401 w 21600"/>
              <a:gd name="T5" fmla="*/ 0 h 21600"/>
              <a:gd name="T6" fmla="*/ 151629401 w 21600"/>
              <a:gd name="T7" fmla="*/ 75814701 h 21600"/>
              <a:gd name="T8" fmla="*/ 151629401 w 21600"/>
              <a:gd name="T9" fmla="*/ 151629401 h 21600"/>
              <a:gd name="T10" fmla="*/ 75814701 w 21600"/>
              <a:gd name="T11" fmla="*/ 151629401 h 21600"/>
              <a:gd name="T12" fmla="*/ 0 w 21600"/>
              <a:gd name="T13" fmla="*/ 151629401 h 21600"/>
              <a:gd name="T14" fmla="*/ 0 w 21600"/>
              <a:gd name="T15" fmla="*/ 758147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5124" name="Group 4"/>
          <p:cNvGrpSpPr/>
          <p:nvPr/>
        </p:nvGrpSpPr>
        <p:grpSpPr bwMode="auto">
          <a:xfrm>
            <a:off x="5024438" y="1449388"/>
            <a:ext cx="1587500" cy="1714500"/>
            <a:chOff x="1394" y="1300"/>
            <a:chExt cx="1000" cy="1080"/>
          </a:xfrm>
        </p:grpSpPr>
        <p:sp>
          <p:nvSpPr>
            <p:cNvPr id="5140" name="AutoShape 5"/>
            <p:cNvSpPr>
              <a:spLocks noChangeArrowheads="1"/>
            </p:cNvSpPr>
            <p:nvPr/>
          </p:nvSpPr>
          <p:spPr bwMode="auto">
            <a:xfrm rot="2382761">
              <a:off x="1394" y="1300"/>
              <a:ext cx="760" cy="1041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1" name="Line 6"/>
            <p:cNvSpPr>
              <a:spLocks noChangeShapeType="1"/>
            </p:cNvSpPr>
            <p:nvPr/>
          </p:nvSpPr>
          <p:spPr bwMode="auto">
            <a:xfrm>
              <a:off x="2109" y="1421"/>
              <a:ext cx="272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Line 7"/>
            <p:cNvSpPr>
              <a:spLocks noChangeShapeType="1"/>
            </p:cNvSpPr>
            <p:nvPr/>
          </p:nvSpPr>
          <p:spPr bwMode="auto">
            <a:xfrm>
              <a:off x="2154" y="1979"/>
              <a:ext cx="227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Line 8"/>
            <p:cNvSpPr>
              <a:spLocks noChangeShapeType="1"/>
            </p:cNvSpPr>
            <p:nvPr/>
          </p:nvSpPr>
          <p:spPr bwMode="auto">
            <a:xfrm>
              <a:off x="1623" y="2380"/>
              <a:ext cx="771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6591300" y="1014413"/>
            <a:ext cx="0" cy="259238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26" name="Group 10"/>
          <p:cNvGrpSpPr/>
          <p:nvPr/>
        </p:nvGrpSpPr>
        <p:grpSpPr bwMode="auto">
          <a:xfrm>
            <a:off x="6588125" y="1446213"/>
            <a:ext cx="1587500" cy="1714500"/>
            <a:chOff x="2379" y="1298"/>
            <a:chExt cx="1000" cy="1080"/>
          </a:xfrm>
        </p:grpSpPr>
        <p:sp>
          <p:nvSpPr>
            <p:cNvPr id="5136" name="AutoShape 11"/>
            <p:cNvSpPr>
              <a:spLocks noChangeArrowheads="1"/>
            </p:cNvSpPr>
            <p:nvPr/>
          </p:nvSpPr>
          <p:spPr bwMode="auto">
            <a:xfrm rot="19217239" flipH="1">
              <a:off x="2619" y="1298"/>
              <a:ext cx="760" cy="1041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7" name="Line 12"/>
            <p:cNvSpPr>
              <a:spLocks noChangeShapeType="1"/>
            </p:cNvSpPr>
            <p:nvPr/>
          </p:nvSpPr>
          <p:spPr bwMode="auto">
            <a:xfrm flipH="1">
              <a:off x="2392" y="1432"/>
              <a:ext cx="272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 flipH="1">
              <a:off x="2392" y="1977"/>
              <a:ext cx="227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Line 14"/>
            <p:cNvSpPr>
              <a:spLocks noChangeShapeType="1"/>
            </p:cNvSpPr>
            <p:nvPr/>
          </p:nvSpPr>
          <p:spPr bwMode="auto">
            <a:xfrm flipH="1">
              <a:off x="2379" y="2378"/>
              <a:ext cx="771" cy="0"/>
            </a:xfrm>
            <a:prstGeom prst="line">
              <a:avLst/>
            </a:prstGeom>
            <a:noFill/>
            <a:ln w="9525" cap="rnd">
              <a:solidFill>
                <a:schemeClr val="bg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6807200" y="1230313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A′</a:t>
            </a:r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5942013" y="11588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4498975" y="2382838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5222875" y="3101975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8245475" y="21415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B′</a:t>
            </a: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7527925" y="3101975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C′</a:t>
            </a:r>
          </a:p>
        </p:txBody>
      </p:sp>
      <p:sp>
        <p:nvSpPr>
          <p:cNvPr id="4109" name="plant"/>
          <p:cNvSpPr>
            <a:spLocks noEditPoints="1" noChangeArrowheads="1"/>
          </p:cNvSpPr>
          <p:nvPr/>
        </p:nvSpPr>
        <p:spPr bwMode="auto">
          <a:xfrm flipH="1">
            <a:off x="2339975" y="1303338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75814701 w 21600"/>
              <a:gd name="T3" fmla="*/ 0 h 21600"/>
              <a:gd name="T4" fmla="*/ 151629401 w 21600"/>
              <a:gd name="T5" fmla="*/ 0 h 21600"/>
              <a:gd name="T6" fmla="*/ 151629401 w 21600"/>
              <a:gd name="T7" fmla="*/ 75814701 h 21600"/>
              <a:gd name="T8" fmla="*/ 151629401 w 21600"/>
              <a:gd name="T9" fmla="*/ 151629401 h 21600"/>
              <a:gd name="T10" fmla="*/ 75814701 w 21600"/>
              <a:gd name="T11" fmla="*/ 151629401 h 21600"/>
              <a:gd name="T12" fmla="*/ 0 w 21600"/>
              <a:gd name="T13" fmla="*/ 151629401 h 21600"/>
              <a:gd name="T14" fmla="*/ 0 w 21600"/>
              <a:gd name="T15" fmla="*/ 7581470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>
            <a:off x="2317750" y="1014413"/>
            <a:ext cx="0" cy="2447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044700" y="4222750"/>
            <a:ext cx="263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重合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71500" y="1820863"/>
            <a:ext cx="738663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了解轴对称及</a:t>
            </a:r>
            <a:r>
              <a:rPr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线段垂直平分线的性质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和判定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会应用线段垂直平分线的性质和判定解题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  <p:pic>
        <p:nvPicPr>
          <p:cNvPr id="6147" name="Picture 9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5703888"/>
            <a:ext cx="81375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1500" y="3482975"/>
            <a:ext cx="85725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依据轴对称的性质找出两个图形成轴对称及轴对称图形的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对称轴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作出轴对称图形的对称轴，即线段垂直平分线的尺规作图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 cstate="email"/>
          <a:srcRect t="-3052"/>
          <a:stretch>
            <a:fillRect/>
          </a:stretch>
        </p:blipFill>
        <p:spPr bwMode="auto">
          <a:xfrm>
            <a:off x="3392488" y="1187450"/>
            <a:ext cx="2357437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allAtOnce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0" y="817563"/>
            <a:ext cx="24082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441325" y="1573213"/>
            <a:ext cx="350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</a:rPr>
              <a:t>概念</a:t>
            </a:r>
            <a:r>
              <a:rPr lang="en-US" altLang="zh-CN" sz="2800" b="1" dirty="0">
                <a:solidFill>
                  <a:srgbClr val="FF0000"/>
                </a:solidFill>
              </a:rPr>
              <a:t>】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90538" y="2322513"/>
            <a:ext cx="86534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垂直并且平分一条线段的直线叫做这条线段的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垂直平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分线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如图所示：直线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的垂直平分线，垂足为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则：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①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AD=BD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②∠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ADM=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BDM=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AND=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BDN=90°.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7173" name="Group 3"/>
          <p:cNvGrpSpPr/>
          <p:nvPr/>
        </p:nvGrpSpPr>
        <p:grpSpPr bwMode="auto">
          <a:xfrm>
            <a:off x="6051550" y="3959225"/>
            <a:ext cx="2100263" cy="2133600"/>
            <a:chOff x="2517" y="2976"/>
            <a:chExt cx="1323" cy="1344"/>
          </a:xfrm>
        </p:grpSpPr>
        <p:sp>
          <p:nvSpPr>
            <p:cNvPr id="7174" name="Line 4"/>
            <p:cNvSpPr>
              <a:spLocks noChangeShapeType="1"/>
            </p:cNvSpPr>
            <p:nvPr/>
          </p:nvSpPr>
          <p:spPr bwMode="auto">
            <a:xfrm>
              <a:off x="2744" y="3657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Line 5"/>
            <p:cNvSpPr>
              <a:spLocks noChangeShapeType="1"/>
            </p:cNvSpPr>
            <p:nvPr/>
          </p:nvSpPr>
          <p:spPr bwMode="auto">
            <a:xfrm>
              <a:off x="3198" y="2976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2517" y="3557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3651" y="355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3243" y="2976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M</a:t>
              </a:r>
            </a:p>
          </p:txBody>
        </p:sp>
        <p:sp>
          <p:nvSpPr>
            <p:cNvPr id="7179" name="Text Box 9"/>
            <p:cNvSpPr txBox="1">
              <a:spLocks noChangeArrowheads="1"/>
            </p:cNvSpPr>
            <p:nvPr/>
          </p:nvSpPr>
          <p:spPr bwMode="auto">
            <a:xfrm>
              <a:off x="3288" y="408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2971" y="3644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1166813"/>
            <a:ext cx="84423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画线段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，在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上取任意点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，量一量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到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的距离，你有什么发现？再取几个点试试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你能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说明理由吗？</a:t>
            </a:r>
          </a:p>
        </p:txBody>
      </p:sp>
      <p:pic>
        <p:nvPicPr>
          <p:cNvPr id="12292" name="Picture 4" descr="114-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5800" y="2246313"/>
            <a:ext cx="15875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527300"/>
            <a:ext cx="6340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结论：线段垂直平分线上的点到线段两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端的距离相等．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3429000"/>
            <a:ext cx="674528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反过来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AP=BP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，则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的垂直平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分线上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" y="4400550"/>
            <a:ext cx="83994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结论：到线段两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距离相等的点在线段的垂直平分线上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8610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线段的垂直平分线可以看成是与线段两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端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距离相等的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所有点的集合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</a:p>
        </p:txBody>
      </p:sp>
      <p:pic>
        <p:nvPicPr>
          <p:cNvPr id="8200" name="Picture 18" descr="图片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713" y="739775"/>
            <a:ext cx="10112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4562475"/>
            <a:ext cx="63039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NM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下列说</a:t>
            </a:r>
          </a:p>
          <a:p>
            <a:pPr eaLnBrk="1" hangingPunct="1">
              <a:lnSpc>
                <a:spcPct val="13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法正确的有：</a:t>
            </a:r>
            <a:r>
              <a:rPr kumimoji="1" lang="zh-CN" altLang="en-US" sz="2400" b="1" u="sng">
                <a:solidFill>
                  <a:srgbClr val="0000FF"/>
                </a:solidFill>
                <a:latin typeface="宋体" panose="02010600030101010101" pitchFamily="2" charset="-122"/>
              </a:rPr>
              <a:t>  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①AB⊥MN,②AD=DB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 ③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MN⊥AB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 </a:t>
            </a:r>
          </a:p>
          <a:p>
            <a:pPr eaLnBrk="1" hangingPunct="1">
              <a:lnSpc>
                <a:spcPct val="13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④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MD=DN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，⑤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MN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的垂直平分线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9219" name="Group 3"/>
          <p:cNvGrpSpPr/>
          <p:nvPr/>
        </p:nvGrpSpPr>
        <p:grpSpPr bwMode="auto">
          <a:xfrm>
            <a:off x="6400800" y="4351338"/>
            <a:ext cx="2100263" cy="2133600"/>
            <a:chOff x="2517" y="2976"/>
            <a:chExt cx="1323" cy="1344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2744" y="3657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3198" y="2976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2517" y="3557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3651" y="355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>
              <a:off x="3243" y="2976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M</a:t>
              </a:r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>
              <a:off x="3288" y="408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</a:p>
          </p:txBody>
        </p:sp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2971" y="3644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609850" y="50942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①②③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609600" y="1389063"/>
            <a:ext cx="85344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下列说法：①若直线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的垂直平分线，则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EA=EB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PA=PB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；②若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PA=PB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EA=EB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，则直线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垂直平分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；③若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PA=PB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，则点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必是线段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的垂直平分线上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的点；④若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EA=EB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，则过点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的直线垂直平分线段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．其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中正确的个数有（　　）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个   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个    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个   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个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289300" y="3387725"/>
            <a:ext cx="84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487363" y="776288"/>
            <a:ext cx="2106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练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一练</a:t>
            </a: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utoUpdateAnimBg="0"/>
      <p:bldP spid="297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30275" y="1622425"/>
            <a:ext cx="74961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问题思考：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既然轴对称图形的对称轴是任何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一对对称点所连线段的垂直平分线，那么轴对称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图形的对称轴如何来作呢？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0248" name="Group 8"/>
          <p:cNvGrpSpPr/>
          <p:nvPr/>
        </p:nvGrpSpPr>
        <p:grpSpPr bwMode="auto">
          <a:xfrm>
            <a:off x="877888" y="4030663"/>
            <a:ext cx="5997575" cy="2308225"/>
            <a:chOff x="553" y="2539"/>
            <a:chExt cx="3778" cy="1454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 rot="10800000">
              <a:off x="553" y="2539"/>
              <a:ext cx="3778" cy="1454"/>
            </a:xfrm>
            <a:prstGeom prst="cloudCallout">
              <a:avLst>
                <a:gd name="adj1" fmla="val -51713"/>
                <a:gd name="adj2" fmla="val 106787"/>
              </a:avLst>
            </a:prstGeom>
            <a:noFill/>
            <a:ln w="952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fontAlgn="b" hangingPunct="0"/>
              <a:endPara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algn="ctr"/>
              <a:endParaRPr lang="en-US" altLang="zh-CN" sz="3600" b="1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085" y="2957"/>
              <a:ext cx="2898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只要我们找到一对对应点，作出连接它们的线段的垂直平分线，就可以得到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这</a:t>
              </a:r>
              <a:r>
                <a: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个图形的对称轴了．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44" name="Picture 10" descr="200811172257268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688" y="1001713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58975" y="1928813"/>
            <a:ext cx="498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如何作出线段的垂直平分线？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77863" y="2452688"/>
            <a:ext cx="74787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由两点确定一条直线和线段垂直平分线的性质可知，只要作出到线段两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距离相等的两点并连接即可． </a:t>
            </a:r>
          </a:p>
        </p:txBody>
      </p:sp>
      <p:pic>
        <p:nvPicPr>
          <p:cNvPr id="11268" name="Picture 10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13" y="4689475"/>
            <a:ext cx="77343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6_110558405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1624"/>
          <a:stretch>
            <a:fillRect/>
          </a:stretch>
        </p:blipFill>
        <p:spPr bwMode="auto">
          <a:xfrm>
            <a:off x="7034213" y="663575"/>
            <a:ext cx="1944687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2" descr="图片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7400" y="1955800"/>
            <a:ext cx="10239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7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默认设计模板">
  <a:themeElements>
    <a:clrScheme name="10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1_默认设计模板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Microsoft Office PowerPoint</Application>
  <PresentationFormat>全屏显示(4:3)</PresentationFormat>
  <Paragraphs>148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方正姚体</vt:lpstr>
      <vt:lpstr>黑体</vt:lpstr>
      <vt:lpstr>楷体_GB2312</vt:lpstr>
      <vt:lpstr>宋体</vt:lpstr>
      <vt:lpstr>微软雅黑</vt:lpstr>
      <vt:lpstr>Arial</vt:lpstr>
      <vt:lpstr>Times New Roman</vt:lpstr>
      <vt:lpstr>WWW.2PPT.COM
</vt:lpstr>
      <vt:lpstr>10_默认设计模板</vt:lpstr>
      <vt:lpstr>11_默认设计模板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F5C77CC537CD4F08A9AD641197F9B428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