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29" r:id="rId3"/>
    <p:sldId id="340" r:id="rId4"/>
    <p:sldId id="339" r:id="rId5"/>
    <p:sldId id="333" r:id="rId6"/>
    <p:sldId id="331" r:id="rId7"/>
    <p:sldId id="341" r:id="rId8"/>
    <p:sldId id="332" r:id="rId9"/>
    <p:sldId id="335" r:id="rId10"/>
    <p:sldId id="342" r:id="rId11"/>
    <p:sldId id="334" r:id="rId12"/>
    <p:sldId id="266" r:id="rId13"/>
    <p:sldId id="259" r:id="rId14"/>
    <p:sldId id="313" r:id="rId15"/>
    <p:sldId id="314" r:id="rId16"/>
    <p:sldId id="319" r:id="rId17"/>
    <p:sldId id="320" r:id="rId18"/>
    <p:sldId id="315" r:id="rId19"/>
    <p:sldId id="316" r:id="rId20"/>
    <p:sldId id="321" r:id="rId21"/>
    <p:sldId id="322" r:id="rId22"/>
    <p:sldId id="323" r:id="rId23"/>
    <p:sldId id="325" r:id="rId24"/>
    <p:sldId id="327" r:id="rId25"/>
    <p:sldId id="326" r:id="rId26"/>
    <p:sldId id="276" r:id="rId27"/>
    <p:sldId id="328" r:id="rId28"/>
    <p:sldId id="343" r:id="rId29"/>
    <p:sldId id="344" r:id="rId30"/>
    <p:sldId id="346" r:id="rId31"/>
    <p:sldId id="347" r:id="rId32"/>
    <p:sldId id="348" r:id="rId33"/>
    <p:sldId id="349" r:id="rId34"/>
    <p:sldId id="287" r:id="rId35"/>
    <p:sldId id="317" r:id="rId36"/>
    <p:sldId id="318" r:id="rId37"/>
    <p:sldId id="345" r:id="rId38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-62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1F4E6C2-6342-4ACB-9AB6-41099DAB30C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EDD2644-E715-4886-AA6F-A610B072FD3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F263854C-9F96-4C0E-A16D-EFD4FE8F2BB8}" type="slidenum">
              <a:rPr lang="zh-CN" altLang="en-US" smtClean="0">
                <a:latin typeface="Arial" panose="020B0604020202020204" pitchFamily="34" charset="0"/>
              </a:rPr>
              <a:t>13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D3BAF205-3FE8-45B4-83AA-4DFCE8FF0F82}" type="slidenum">
              <a:rPr lang="zh-CN" altLang="en-US" smtClean="0">
                <a:latin typeface="Arial" panose="020B0604020202020204" pitchFamily="34" charset="0"/>
              </a:rPr>
              <a:t>16</a:t>
            </a:fld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C93FB6-A660-4DF3-926B-78CFE7603923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10339-6BE5-4CDD-9211-FF22DF2258B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68B905-5626-48DB-9EDD-9D67A2F6B3E4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2A0FB-3BA5-403F-8917-114AA5E56F2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E82D64-FCE9-4702-B08A-4FED1B8894BD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0BFD0-BEAB-4B7D-9FB6-C9E3020643C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54C72E-A330-495D-A17E-904CC9343C0C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3EE10-155F-437D-BAC2-BB1AB7102CB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5428D2-BB8D-4129-8D59-2055AF996D9E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13A22-AAAC-47CD-AB77-8B88DE2F636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98661F-58FF-4E60-84F0-3DC2156C9B68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5C53C-E9AC-412B-9BB2-6BD89292A81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EF56DE-C8AF-4967-AE12-42C32B98A4E4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D12A0-3954-471A-BC34-67EC0DB1A47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AF4D44-9E9F-4885-9629-A95D27E6C7E8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CC6D5-BBE5-4028-8ACD-D5E811D6856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F5C0F9-9710-4859-B9F9-A7512946F086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B8476-B131-4374-9776-6883FD0DF1A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D6EEDA-0721-46E0-A8E8-84B4FBCBFCEA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BB841-8705-4DF5-8A6E-686A4BF886C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400"/>
            </a:lvl1pPr>
          </a:lstStyle>
          <a:p>
            <a:fld id="{1E26E916-FD02-4ABF-B9C6-7F8BEB339DB4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400"/>
            </a:lvl1pPr>
          </a:lstStyle>
          <a:p>
            <a:endParaRPr lang="en-US" altLang="zh-CN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400"/>
            </a:lvl1pPr>
          </a:lstStyle>
          <a:p>
            <a:fld id="{68E751C5-6876-4A5E-AA7F-62C7344591CF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08&#65288;&#23398;&#21333;&#35789;&#65289;.wmv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 flipV="1">
            <a:off x="419100" y="2493574"/>
            <a:ext cx="8482013" cy="7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副标题 2"/>
          <p:cNvSpPr>
            <a:spLocks noGrp="1"/>
          </p:cNvSpPr>
          <p:nvPr>
            <p:ph type="subTitle" idx="4294967295"/>
          </p:nvPr>
        </p:nvSpPr>
        <p:spPr>
          <a:xfrm>
            <a:off x="1264013" y="2579884"/>
            <a:ext cx="6400800" cy="665163"/>
          </a:xfrm>
        </p:spPr>
        <p:txBody>
          <a:bodyPr anchor="ctr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 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七年级下册</a:t>
            </a:r>
          </a:p>
        </p:txBody>
      </p:sp>
      <p:sp>
        <p:nvSpPr>
          <p:cNvPr id="3" name="矩形 2"/>
          <p:cNvSpPr/>
          <p:nvPr/>
        </p:nvSpPr>
        <p:spPr>
          <a:xfrm>
            <a:off x="463551" y="958171"/>
            <a:ext cx="8437562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Unit </a:t>
            </a:r>
            <a:r>
              <a:rPr lang="en-US" altLang="zh-CN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8</a:t>
            </a:r>
          </a:p>
          <a:p>
            <a:pPr algn="ctr">
              <a:defRPr/>
            </a:pPr>
            <a:r>
              <a:rPr lang="en-US" altLang="zh-CN" sz="4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Is </a:t>
            </a:r>
            <a:r>
              <a:rPr lang="en-US" altLang="zh-CN" sz="4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there a post office near here?</a:t>
            </a:r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308722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2084" y="3272245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589338" y="4178300"/>
            <a:ext cx="22320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marL="342900" indent="-342900" algn="ctr">
              <a:spcBef>
                <a:spcPct val="20000"/>
              </a:spcBef>
            </a:pP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pay phone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70489" y="910075"/>
            <a:ext cx="5434987" cy="3317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505200" y="4195763"/>
            <a:ext cx="22320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marL="342900" indent="-342900" algn="ctr">
              <a:spcBef>
                <a:spcPct val="20000"/>
              </a:spcBef>
            </a:pP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park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566066" y="709932"/>
            <a:ext cx="5793753" cy="357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点击画面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00425" y="4460875"/>
            <a:ext cx="24749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http://img02.tooopen.com/downs/images/2010/7/27/sy_2010072720542038505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87625" y="1036638"/>
            <a:ext cx="3965575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9588" y="522288"/>
            <a:ext cx="28860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4"/>
          <p:cNvGrpSpPr/>
          <p:nvPr/>
        </p:nvGrpSpPr>
        <p:grpSpPr bwMode="auto">
          <a:xfrm>
            <a:off x="269875" y="298450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4352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1a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85838" y="306388"/>
            <a:ext cx="73326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smtClean="0">
                <a:latin typeface="+mj-lt"/>
                <a:cs typeface="Times New Roman" panose="02020603050405020304" pitchFamily="18" charset="0"/>
              </a:rPr>
              <a:t>Match the words with the places in the picture.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1009650" y="1013619"/>
            <a:ext cx="3466056" cy="389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ct val="20000"/>
              </a:spcBef>
              <a:defRPr/>
            </a:pPr>
            <a:r>
              <a:rPr lang="en-US" altLang="zh-CN" sz="2800" b="1" dirty="0" smtClean="0">
                <a:latin typeface="+mj-lt"/>
                <a:cs typeface="Times New Roman" panose="02020603050405020304" pitchFamily="18" charset="0"/>
              </a:rPr>
              <a:t>1. post office __</a:t>
            </a:r>
          </a:p>
          <a:p>
            <a:pPr eaLnBrk="1" hangingPunct="1">
              <a:lnSpc>
                <a:spcPts val="2700"/>
              </a:lnSpc>
              <a:spcBef>
                <a:spcPct val="20000"/>
              </a:spcBef>
              <a:defRPr/>
            </a:pPr>
            <a:r>
              <a:rPr lang="en-US" altLang="zh-CN" sz="2800" b="1" dirty="0" smtClean="0">
                <a:latin typeface="+mj-lt"/>
                <a:cs typeface="Times New Roman" panose="02020603050405020304" pitchFamily="18" charset="0"/>
              </a:rPr>
              <a:t>2. police station __</a:t>
            </a:r>
          </a:p>
          <a:p>
            <a:pPr eaLnBrk="1" hangingPunct="1">
              <a:lnSpc>
                <a:spcPts val="2700"/>
              </a:lnSpc>
              <a:spcBef>
                <a:spcPct val="20000"/>
              </a:spcBef>
              <a:defRPr/>
            </a:pPr>
            <a:r>
              <a:rPr lang="en-US" altLang="zh-CN" sz="2800" b="1" dirty="0" smtClean="0">
                <a:latin typeface="+mj-lt"/>
                <a:cs typeface="Times New Roman" panose="02020603050405020304" pitchFamily="18" charset="0"/>
              </a:rPr>
              <a:t>3. hotel __</a:t>
            </a:r>
          </a:p>
          <a:p>
            <a:pPr eaLnBrk="1" hangingPunct="1">
              <a:lnSpc>
                <a:spcPts val="2700"/>
              </a:lnSpc>
              <a:spcBef>
                <a:spcPct val="20000"/>
              </a:spcBef>
              <a:defRPr/>
            </a:pPr>
            <a:r>
              <a:rPr lang="en-US" altLang="zh-CN" sz="2800" b="1" dirty="0" smtClean="0">
                <a:latin typeface="+mj-lt"/>
                <a:cs typeface="Times New Roman" panose="02020603050405020304" pitchFamily="18" charset="0"/>
              </a:rPr>
              <a:t>4. restaurant __</a:t>
            </a:r>
          </a:p>
          <a:p>
            <a:pPr eaLnBrk="1" hangingPunct="1">
              <a:lnSpc>
                <a:spcPts val="2700"/>
              </a:lnSpc>
              <a:spcBef>
                <a:spcPct val="20000"/>
              </a:spcBef>
              <a:defRPr/>
            </a:pPr>
            <a:r>
              <a:rPr lang="en-US" altLang="zh-CN" sz="2800" b="1" dirty="0" smtClean="0">
                <a:latin typeface="+mj-lt"/>
                <a:cs typeface="Times New Roman" panose="02020603050405020304" pitchFamily="18" charset="0"/>
              </a:rPr>
              <a:t>5. bank __</a:t>
            </a:r>
          </a:p>
          <a:p>
            <a:pPr eaLnBrk="1" hangingPunct="1">
              <a:lnSpc>
                <a:spcPts val="2700"/>
              </a:lnSpc>
              <a:spcBef>
                <a:spcPct val="20000"/>
              </a:spcBef>
              <a:defRPr/>
            </a:pPr>
            <a:r>
              <a:rPr lang="en-US" altLang="zh-CN" sz="2800" b="1" dirty="0" smtClean="0">
                <a:latin typeface="+mj-lt"/>
                <a:cs typeface="Times New Roman" panose="02020603050405020304" pitchFamily="18" charset="0"/>
              </a:rPr>
              <a:t>6. hospital __</a:t>
            </a:r>
          </a:p>
          <a:p>
            <a:pPr eaLnBrk="1" hangingPunct="1">
              <a:lnSpc>
                <a:spcPts val="2700"/>
              </a:lnSpc>
              <a:spcBef>
                <a:spcPct val="20000"/>
              </a:spcBef>
              <a:defRPr/>
            </a:pPr>
            <a:r>
              <a:rPr lang="en-US" altLang="zh-CN" sz="2800" b="1" dirty="0" smtClean="0">
                <a:latin typeface="+mj-lt"/>
                <a:cs typeface="Times New Roman" panose="02020603050405020304" pitchFamily="18" charset="0"/>
              </a:rPr>
              <a:t>7. street __</a:t>
            </a:r>
          </a:p>
          <a:p>
            <a:pPr eaLnBrk="1" hangingPunct="1">
              <a:lnSpc>
                <a:spcPts val="2700"/>
              </a:lnSpc>
              <a:spcBef>
                <a:spcPct val="20000"/>
              </a:spcBef>
              <a:defRPr/>
            </a:pPr>
            <a:r>
              <a:rPr lang="en-US" altLang="zh-CN" sz="2800" b="1" dirty="0" smtClean="0">
                <a:latin typeface="+mj-lt"/>
                <a:cs typeface="Times New Roman" panose="02020603050405020304" pitchFamily="18" charset="0"/>
              </a:rPr>
              <a:t>8. pay phone __</a:t>
            </a:r>
          </a:p>
          <a:p>
            <a:pPr eaLnBrk="1" hangingPunct="1">
              <a:lnSpc>
                <a:spcPts val="2700"/>
              </a:lnSpc>
              <a:spcBef>
                <a:spcPct val="20000"/>
              </a:spcBef>
              <a:defRPr/>
            </a:pPr>
            <a:r>
              <a:rPr lang="en-US" altLang="zh-CN" sz="2800" b="1" dirty="0" smtClean="0">
                <a:latin typeface="+mj-lt"/>
                <a:cs typeface="Times New Roman" panose="02020603050405020304" pitchFamily="18" charset="0"/>
              </a:rPr>
              <a:t>9. park ___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3205163" y="852488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 smtClean="0">
                <a:solidFill>
                  <a:srgbClr val="FF0000"/>
                </a:solidFill>
                <a:latin typeface="+mj-lt"/>
              </a:rPr>
              <a:t>f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3667125" y="1254125"/>
            <a:ext cx="381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 smtClean="0">
                <a:solidFill>
                  <a:srgbClr val="FF0000"/>
                </a:solidFill>
                <a:latin typeface="+mj-lt"/>
              </a:rPr>
              <a:t>a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409825" y="1677988"/>
            <a:ext cx="381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</a:rPr>
              <a:t>e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3286125" y="2124075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</a:rPr>
              <a:t>i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439988" y="2547938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 smtClean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838450" y="2962275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478088" y="3414713"/>
            <a:ext cx="381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</a:rPr>
              <a:t>h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3248025" y="3779838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</a:rPr>
              <a:t>g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2460625" y="4275138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</a:rPr>
              <a:t>d</a:t>
            </a:r>
          </a:p>
        </p:txBody>
      </p:sp>
      <p:pic>
        <p:nvPicPr>
          <p:cNvPr id="14350" name="Picture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9788" y="890588"/>
            <a:ext cx="3425825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4"/>
          <p:cNvGrpSpPr/>
          <p:nvPr/>
        </p:nvGrpSpPr>
        <p:grpSpPr bwMode="auto">
          <a:xfrm>
            <a:off x="782638" y="527050"/>
            <a:ext cx="838200" cy="584200"/>
            <a:chOff x="449580" y="517058"/>
            <a:chExt cx="838200" cy="584775"/>
          </a:xfrm>
        </p:grpSpPr>
        <p:sp>
          <p:nvSpPr>
            <p:cNvPr id="3" name="椭圆 2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5372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1b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2413" y="554038"/>
            <a:ext cx="7379924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zh-CN" sz="2800" b="1" dirty="0" smtClean="0">
                <a:latin typeface="+mj-lt"/>
                <a:cs typeface="Times New Roman" panose="02020603050405020304" pitchFamily="18" charset="0"/>
              </a:rPr>
              <a:t>Listen and circle the places you hear in 1a.</a:t>
            </a:r>
          </a:p>
        </p:txBody>
      </p:sp>
      <p:sp>
        <p:nvSpPr>
          <p:cNvPr id="6" name="椭圆 5"/>
          <p:cNvSpPr/>
          <p:nvPr/>
        </p:nvSpPr>
        <p:spPr>
          <a:xfrm>
            <a:off x="3238500" y="685800"/>
            <a:ext cx="960438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Box 24"/>
          <p:cNvSpPr txBox="1">
            <a:spLocks noChangeArrowheads="1"/>
          </p:cNvSpPr>
          <p:nvPr/>
        </p:nvSpPr>
        <p:spPr bwMode="auto">
          <a:xfrm>
            <a:off x="1335088" y="1300163"/>
            <a:ext cx="7123112" cy="302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800" b="1" dirty="0" smtClean="0">
                <a:latin typeface="+mj-lt"/>
                <a:cs typeface="Times New Roman" panose="02020603050405020304" pitchFamily="18" charset="0"/>
              </a:rPr>
              <a:t>  </a:t>
            </a:r>
            <a:r>
              <a:rPr lang="en-US" altLang="zh-CN" sz="2800" b="1" dirty="0" smtClean="0">
                <a:latin typeface="+mj-lt"/>
                <a:cs typeface="Times New Roman" panose="02020603050405020304" pitchFamily="18" charset="0"/>
              </a:rPr>
              <a:t>1. post office __     2. police station __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2800" b="1" dirty="0" smtClean="0">
                <a:latin typeface="+mj-lt"/>
                <a:cs typeface="Times New Roman" panose="02020603050405020304" pitchFamily="18" charset="0"/>
              </a:rPr>
              <a:t>  3. hotel __              4. restaurant __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2800" b="1" dirty="0" smtClean="0">
                <a:latin typeface="+mj-lt"/>
                <a:cs typeface="Times New Roman" panose="02020603050405020304" pitchFamily="18" charset="0"/>
              </a:rPr>
              <a:t>  5. bank __              6. hospital __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2800" b="1" dirty="0" smtClean="0">
                <a:latin typeface="+mj-lt"/>
                <a:cs typeface="Times New Roman" panose="02020603050405020304" pitchFamily="18" charset="0"/>
              </a:rPr>
              <a:t>  7. street __             8. pay phone __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2800" b="1" dirty="0" smtClean="0">
                <a:latin typeface="+mj-lt"/>
                <a:cs typeface="Times New Roman" panose="02020603050405020304" pitchFamily="18" charset="0"/>
              </a:rPr>
              <a:t>  9. park ___</a:t>
            </a:r>
          </a:p>
        </p:txBody>
      </p:sp>
      <p:sp>
        <p:nvSpPr>
          <p:cNvPr id="8" name="椭圆 11"/>
          <p:cNvSpPr>
            <a:spLocks noChangeArrowheads="1"/>
          </p:cNvSpPr>
          <p:nvPr/>
        </p:nvSpPr>
        <p:spPr bwMode="auto">
          <a:xfrm>
            <a:off x="1854200" y="1352550"/>
            <a:ext cx="1787525" cy="56991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2800" b="1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椭圆 11"/>
          <p:cNvSpPr>
            <a:spLocks noChangeArrowheads="1"/>
          </p:cNvSpPr>
          <p:nvPr/>
        </p:nvSpPr>
        <p:spPr bwMode="auto">
          <a:xfrm>
            <a:off x="4632325" y="1960563"/>
            <a:ext cx="1882775" cy="52546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2800" b="1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椭圆 11"/>
          <p:cNvSpPr>
            <a:spLocks noChangeArrowheads="1"/>
          </p:cNvSpPr>
          <p:nvPr/>
        </p:nvSpPr>
        <p:spPr bwMode="auto">
          <a:xfrm>
            <a:off x="4618038" y="2568575"/>
            <a:ext cx="1554162" cy="4730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2800" b="1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椭圆 11"/>
          <p:cNvSpPr>
            <a:spLocks noChangeArrowheads="1"/>
          </p:cNvSpPr>
          <p:nvPr/>
        </p:nvSpPr>
        <p:spPr bwMode="auto">
          <a:xfrm>
            <a:off x="1836738" y="3159125"/>
            <a:ext cx="1668462" cy="5254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2800" b="1" smtClean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 autoUpdateAnimBg="0"/>
      <p:bldP spid="8" grpId="0" animBg="1" autoUpdateAnimBg="0"/>
      <p:bldP spid="9" grpId="0" animBg="1" autoUpdateAnimBg="0"/>
      <p:bldP spid="10" grpId="0" animBg="1" autoUpdateAnimBg="0"/>
      <p:bldP spid="13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3700" y="1911350"/>
            <a:ext cx="1311275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47775" y="1925638"/>
            <a:ext cx="138747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8" name="组合 4"/>
          <p:cNvGrpSpPr/>
          <p:nvPr/>
        </p:nvGrpSpPr>
        <p:grpSpPr bwMode="auto">
          <a:xfrm>
            <a:off x="588963" y="390525"/>
            <a:ext cx="735012" cy="584200"/>
            <a:chOff x="502920" y="517058"/>
            <a:chExt cx="784860" cy="584775"/>
          </a:xfrm>
        </p:grpSpPr>
        <p:sp>
          <p:nvSpPr>
            <p:cNvPr id="3" name="椭圆 2"/>
            <p:cNvSpPr/>
            <p:nvPr/>
          </p:nvSpPr>
          <p:spPr>
            <a:xfrm>
              <a:off x="524957" y="571086"/>
              <a:ext cx="61534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6393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1c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16389" name="矩形 4"/>
          <p:cNvSpPr>
            <a:spLocks noChangeArrowheads="1"/>
          </p:cNvSpPr>
          <p:nvPr/>
        </p:nvSpPr>
        <p:spPr bwMode="auto">
          <a:xfrm>
            <a:off x="1157288" y="428625"/>
            <a:ext cx="71643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</a:rPr>
              <a:t>Practice the conversation with your partner. Then ask and answer questions about the  other places in 1a.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6390" name="AutoShape 5"/>
          <p:cNvSpPr>
            <a:spLocks noChangeArrowheads="1"/>
          </p:cNvSpPr>
          <p:nvPr/>
        </p:nvSpPr>
        <p:spPr bwMode="auto">
          <a:xfrm>
            <a:off x="2846388" y="2068513"/>
            <a:ext cx="2898775" cy="933450"/>
          </a:xfrm>
          <a:prstGeom prst="wedgeRoundRectCallout">
            <a:avLst>
              <a:gd name="adj1" fmla="val -61190"/>
              <a:gd name="adj2" fmla="val 36056"/>
              <a:gd name="adj3" fmla="val 16667"/>
            </a:avLst>
          </a:prstGeom>
          <a:noFill/>
          <a:ln w="28575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</a:rPr>
              <a:t>Is there a hospital</a:t>
            </a:r>
          </a:p>
          <a:p>
            <a:pPr algn="ctr"/>
            <a:r>
              <a:rPr lang="en-US" altLang="zh-CN" sz="2800" b="1" dirty="0">
                <a:latin typeface="Times New Roman" panose="02020603050405020304" pitchFamily="18" charset="0"/>
              </a:rPr>
              <a:t>near here?</a:t>
            </a:r>
            <a:endParaRPr lang="en-US" altLang="zh-CN" sz="2800" b="1" dirty="0"/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3724275" y="3201988"/>
            <a:ext cx="2913063" cy="1006475"/>
          </a:xfrm>
          <a:prstGeom prst="wedgeRoundRectCallout">
            <a:avLst>
              <a:gd name="adj1" fmla="val 59333"/>
              <a:gd name="adj2" fmla="val -38333"/>
              <a:gd name="adj3" fmla="val 16667"/>
            </a:avLst>
          </a:prstGeom>
          <a:noFill/>
          <a:ln w="28575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there is. It’s</a:t>
            </a:r>
          </a:p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Bridge Street.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9900" y="1500188"/>
            <a:ext cx="1311275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8675" y="1531938"/>
            <a:ext cx="138747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644775" y="3041650"/>
            <a:ext cx="3495675" cy="933450"/>
          </a:xfrm>
          <a:prstGeom prst="wedgeRoundRectCallout">
            <a:avLst>
              <a:gd name="adj1" fmla="val -59347"/>
              <a:gd name="adj2" fmla="val -50389"/>
              <a:gd name="adj3" fmla="val 16667"/>
            </a:avLst>
          </a:prstGeom>
          <a:noFill/>
          <a:ln w="28575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</a:rPr>
              <a:t>Yes, there is. </a:t>
            </a:r>
          </a:p>
          <a:p>
            <a:pPr algn="ctr"/>
            <a:r>
              <a:rPr lang="en-US" altLang="zh-CN" sz="2800" b="1" dirty="0">
                <a:latin typeface="Times New Roman" panose="02020603050405020304" pitchFamily="18" charset="0"/>
              </a:rPr>
              <a:t>It’s on Long Street. 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430588" y="1322388"/>
            <a:ext cx="2913062" cy="1006475"/>
          </a:xfrm>
          <a:prstGeom prst="wedgeRoundRectCallout">
            <a:avLst>
              <a:gd name="adj1" fmla="val 61926"/>
              <a:gd name="adj2" fmla="val 28347"/>
              <a:gd name="adj3" fmla="val 16667"/>
            </a:avLst>
          </a:prstGeom>
          <a:noFill/>
          <a:ln w="28575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there a post </a:t>
            </a:r>
          </a:p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near here?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9900" y="1500188"/>
            <a:ext cx="1311275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6613" y="1422400"/>
            <a:ext cx="1387475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586038" y="2747963"/>
            <a:ext cx="2287587" cy="641350"/>
          </a:xfrm>
          <a:prstGeom prst="wedgeRoundRectCallout">
            <a:avLst>
              <a:gd name="adj1" fmla="val -61884"/>
              <a:gd name="adj2" fmla="val -47134"/>
              <a:gd name="adj3" fmla="val 16667"/>
            </a:avLst>
          </a:prstGeom>
          <a:noFill/>
          <a:ln w="28575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en-US" altLang="zh-CN" sz="2800" b="1">
                <a:latin typeface="Times New Roman" panose="02020603050405020304" pitchFamily="18" charset="0"/>
              </a:rPr>
              <a:t>Yes, there is.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835275" y="1300163"/>
            <a:ext cx="3508375" cy="1028700"/>
          </a:xfrm>
          <a:prstGeom prst="wedgeRoundRectCallout">
            <a:avLst>
              <a:gd name="adj1" fmla="val 61926"/>
              <a:gd name="adj2" fmla="val 28347"/>
              <a:gd name="adj3" fmla="val 16667"/>
            </a:avLst>
          </a:prstGeom>
          <a:noFill/>
          <a:ln w="28575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Is there a restaurant </a:t>
            </a:r>
          </a:p>
          <a:p>
            <a:pPr algn="ctr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on Bridge Street?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4"/>
          <p:cNvGrpSpPr/>
          <p:nvPr/>
        </p:nvGrpSpPr>
        <p:grpSpPr bwMode="auto">
          <a:xfrm>
            <a:off x="538163" y="401638"/>
            <a:ext cx="838200" cy="584200"/>
            <a:chOff x="449580" y="517058"/>
            <a:chExt cx="838200" cy="584775"/>
          </a:xfrm>
        </p:grpSpPr>
        <p:sp>
          <p:nvSpPr>
            <p:cNvPr id="3" name="椭圆 2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9469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2a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77938" y="228600"/>
            <a:ext cx="71723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 smtClean="0">
                <a:latin typeface="+mj-lt"/>
                <a:cs typeface="Times New Roman" panose="02020603050405020304" pitchFamily="18" charset="0"/>
              </a:rPr>
              <a:t>Match the sentences with the pictures. Write each number in the box. </a:t>
            </a:r>
          </a:p>
        </p:txBody>
      </p:sp>
      <p:pic>
        <p:nvPicPr>
          <p:cNvPr id="19460" name="Picture 2" descr="C:\Users\Administrator\Documents\Tencent Files\1983745027\Image\Group\YEZW8ZI{()[R)U2[KT5FOI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68375" y="1182688"/>
            <a:ext cx="748188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741488" y="1158875"/>
            <a:ext cx="43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 smtClean="0">
                <a:solidFill>
                  <a:srgbClr val="FF0000"/>
                </a:solidFill>
                <a:latin typeface="+mj-lt"/>
              </a:rPr>
              <a:t>4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4300538" y="1158875"/>
            <a:ext cx="43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 smtClean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3021013" y="1158875"/>
            <a:ext cx="43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 smtClean="0">
                <a:solidFill>
                  <a:srgbClr val="FF0000"/>
                </a:solidFill>
                <a:latin typeface="+mj-lt"/>
              </a:rPr>
              <a:t>6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5562600" y="1158875"/>
            <a:ext cx="43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 smtClean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6826250" y="1163638"/>
            <a:ext cx="43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 smtClean="0">
                <a:solidFill>
                  <a:srgbClr val="FF0000"/>
                </a:solidFill>
                <a:latin typeface="+mj-lt"/>
              </a:rPr>
              <a:t>5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8091488" y="1163638"/>
            <a:ext cx="43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 smtClean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28625" y="2463800"/>
            <a:ext cx="8570913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600" b="1" dirty="0">
                <a:latin typeface="Times New Roman" panose="02020603050405020304" pitchFamily="18" charset="0"/>
              </a:rPr>
              <a:t>1. The pay phone is across from the library.</a:t>
            </a:r>
          </a:p>
          <a:p>
            <a:r>
              <a:rPr lang="en-US" altLang="zh-CN" sz="2600" b="1" dirty="0">
                <a:latin typeface="Times New Roman" panose="02020603050405020304" pitchFamily="18" charset="0"/>
              </a:rPr>
              <a:t>2. The pay phone is next to the library.</a:t>
            </a:r>
          </a:p>
          <a:p>
            <a:r>
              <a:rPr lang="en-US" altLang="zh-CN" sz="2600" b="1" dirty="0">
                <a:latin typeface="Times New Roman" panose="02020603050405020304" pitchFamily="18" charset="0"/>
              </a:rPr>
              <a:t>3. The pay phone is between the post office and the library.</a:t>
            </a:r>
          </a:p>
          <a:p>
            <a:r>
              <a:rPr lang="en-US" altLang="zh-CN" sz="2600" b="1" dirty="0">
                <a:latin typeface="Times New Roman" panose="02020603050405020304" pitchFamily="18" charset="0"/>
              </a:rPr>
              <a:t>4. The pay phone is on Green Street.</a:t>
            </a:r>
          </a:p>
          <a:p>
            <a:r>
              <a:rPr lang="en-US" altLang="zh-CN" sz="2600" b="1" dirty="0">
                <a:latin typeface="Times New Roman" panose="02020603050405020304" pitchFamily="18" charset="0"/>
              </a:rPr>
              <a:t>5. The pay phone is in front of the library.</a:t>
            </a:r>
          </a:p>
          <a:p>
            <a:r>
              <a:rPr lang="en-US" altLang="zh-CN" sz="2600" b="1" dirty="0">
                <a:latin typeface="Times New Roman" panose="02020603050405020304" pitchFamily="18" charset="0"/>
              </a:rPr>
              <a:t>6. The pay phone is behind the library.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4"/>
          <p:cNvGrpSpPr/>
          <p:nvPr/>
        </p:nvGrpSpPr>
        <p:grpSpPr bwMode="auto">
          <a:xfrm>
            <a:off x="538163" y="873125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20489" name="TextBox 4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2b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219200" y="688975"/>
            <a:ext cx="71326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Listen and fill in the blanks with the words in the box.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35138" y="1727200"/>
            <a:ext cx="5913437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cs typeface="Times New Roman" panose="02020603050405020304" pitchFamily="18" charset="0"/>
              </a:rPr>
              <a:t> 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next to       in front of          between </a:t>
            </a:r>
          </a:p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behind       across from        on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95338" y="2733675"/>
            <a:ext cx="7831137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n-US" altLang="zh-CN" sz="2800" b="1">
                <a:latin typeface="Times New Roman" panose="02020603050405020304" pitchFamily="18" charset="0"/>
              </a:rPr>
              <a:t>1.The police station is </a:t>
            </a:r>
            <a:r>
              <a:rPr lang="en-US" altLang="zh-CN" sz="2800" b="1" u="sng">
                <a:latin typeface="Times New Roman" panose="02020603050405020304" pitchFamily="18" charset="0"/>
              </a:rPr>
              <a:t>between</a:t>
            </a:r>
            <a:r>
              <a:rPr lang="en-US" altLang="zh-CN" sz="2800" b="1">
                <a:latin typeface="Times New Roman" panose="02020603050405020304" pitchFamily="18" charset="0"/>
              </a:rPr>
              <a:t> the restaurant and the hospital.</a:t>
            </a:r>
          </a:p>
          <a:p>
            <a:pPr marL="342900" indent="-342900"/>
            <a:r>
              <a:rPr lang="en-US" altLang="zh-CN" sz="2800" b="1">
                <a:latin typeface="Times New Roman" panose="02020603050405020304" pitchFamily="18" charset="0"/>
              </a:rPr>
              <a:t>2.The park is ___________ the bank.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970213" y="3579813"/>
            <a:ext cx="20431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across from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26623" y="4196330"/>
            <a:ext cx="3468687" cy="520700"/>
          </a:xfrm>
        </p:spPr>
        <p:txBody>
          <a:bodyPr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zh-C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post office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003629" y="1065132"/>
            <a:ext cx="4953000" cy="457200"/>
          </a:xfrm>
        </p:spPr>
        <p:txBody>
          <a:bodyPr wrap="none" lIns="0" tIns="0" rIns="0" bIns="0"/>
          <a:lstStyle/>
          <a:p>
            <a:r>
              <a:rPr lang="en-US" altLang="zh-CN" sz="3600" dirty="0"/>
              <a:t>Do you know these places?</a:t>
            </a:r>
          </a:p>
        </p:txBody>
      </p:sp>
      <p:pic>
        <p:nvPicPr>
          <p:cNvPr id="3076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5138" y="127000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387"/>
          <p:cNvSpPr>
            <a:spLocks noChangeArrowheads="1"/>
          </p:cNvSpPr>
          <p:nvPr/>
        </p:nvSpPr>
        <p:spPr bwMode="auto">
          <a:xfrm>
            <a:off x="1176338" y="330200"/>
            <a:ext cx="1811337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Lead-in</a:t>
            </a:r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50017" y="1580130"/>
            <a:ext cx="5087937" cy="2616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27125" y="1808163"/>
            <a:ext cx="736917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5000"/>
              </a:lnSpc>
              <a:defRPr/>
            </a:pPr>
            <a:r>
              <a:rPr lang="en-US" altLang="zh-CN" sz="2800" b="1" dirty="0" smtClean="0">
                <a:latin typeface="+mj-lt"/>
              </a:rPr>
              <a:t>3.The hospital is ___ Bridge Street.</a:t>
            </a:r>
          </a:p>
          <a:p>
            <a:pPr eaLnBrk="1" hangingPunct="1">
              <a:lnSpc>
                <a:spcPct val="135000"/>
              </a:lnSpc>
              <a:defRPr/>
            </a:pPr>
            <a:r>
              <a:rPr lang="en-US" altLang="zh-CN" sz="2800" b="1" dirty="0" smtClean="0">
                <a:latin typeface="+mj-lt"/>
              </a:rPr>
              <a:t>4.The pay phone is _______ the post office.</a:t>
            </a:r>
          </a:p>
          <a:p>
            <a:pPr eaLnBrk="1" hangingPunct="1">
              <a:lnSpc>
                <a:spcPct val="135000"/>
              </a:lnSpc>
              <a:defRPr/>
            </a:pPr>
            <a:r>
              <a:rPr lang="en-US" altLang="zh-CN" sz="2800" b="1" dirty="0" smtClean="0">
                <a:latin typeface="+mj-lt"/>
              </a:rPr>
              <a:t>5.The restaurant is _________ the post office.</a:t>
            </a:r>
          </a:p>
          <a:p>
            <a:pPr eaLnBrk="1" hangingPunct="1">
              <a:lnSpc>
                <a:spcPct val="135000"/>
              </a:lnSpc>
              <a:defRPr/>
            </a:pPr>
            <a:r>
              <a:rPr lang="en-US" altLang="zh-CN" sz="2800" b="1" dirty="0" smtClean="0">
                <a:latin typeface="+mj-lt"/>
              </a:rPr>
              <a:t>6.The hotel is _______ the police station.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759200" y="1908175"/>
            <a:ext cx="72072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</a:rPr>
              <a:t>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165600" y="2463800"/>
            <a:ext cx="1584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</a:rPr>
              <a:t>next to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119563" y="3044825"/>
            <a:ext cx="20066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</a:rPr>
              <a:t>in front of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343275" y="3635375"/>
            <a:ext cx="1584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</a:rPr>
              <a:t>behind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79513" y="788988"/>
            <a:ext cx="5911850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cs typeface="Times New Roman" panose="02020603050405020304" pitchFamily="18" charset="0"/>
              </a:rPr>
              <a:t> 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next to       in front of          between </a:t>
            </a:r>
          </a:p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behind       across from        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  <p:bldP spid="7" grpId="0" bldLvl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4"/>
          <p:cNvGrpSpPr/>
          <p:nvPr/>
        </p:nvGrpSpPr>
        <p:grpSpPr bwMode="auto">
          <a:xfrm>
            <a:off x="565150" y="527050"/>
            <a:ext cx="838200" cy="584200"/>
            <a:chOff x="449580" y="517058"/>
            <a:chExt cx="838200" cy="584775"/>
          </a:xfrm>
        </p:grpSpPr>
        <p:sp>
          <p:nvSpPr>
            <p:cNvPr id="3" name="椭圆 2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22536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2c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98575" y="354013"/>
            <a:ext cx="68246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 smtClean="0">
                <a:latin typeface="+mj-lt"/>
                <a:cs typeface="Times New Roman" panose="02020603050405020304" pitchFamily="18" charset="0"/>
              </a:rPr>
              <a:t>Ask and answer questions about the places in 1a on page 43.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84450" y="2620963"/>
            <a:ext cx="37242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620713" y="1552575"/>
            <a:ext cx="3506787" cy="669925"/>
          </a:xfrm>
          <a:prstGeom prst="wedgeRoundRectCallout">
            <a:avLst>
              <a:gd name="adj1" fmla="val 40140"/>
              <a:gd name="adj2" fmla="val 9980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/>
              </a:rPr>
              <a:t>Where’s the hospital?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5394325" y="1585913"/>
            <a:ext cx="2944813" cy="930275"/>
          </a:xfrm>
          <a:prstGeom prst="wedgeRoundRectCallout">
            <a:avLst>
              <a:gd name="adj1" fmla="val -22827"/>
              <a:gd name="adj2" fmla="val 7691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600" b="1" dirty="0">
                <a:latin typeface="+mj-lt"/>
              </a:rPr>
              <a:t>It’s next to the police station.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4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6588" y="2460625"/>
            <a:ext cx="37242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/>
          <p:nvPr/>
        </p:nvSpPr>
        <p:spPr>
          <a:xfrm>
            <a:off x="2832100" y="762000"/>
            <a:ext cx="2516188" cy="1068388"/>
          </a:xfrm>
          <a:prstGeom prst="wedgeRoundRectCallout">
            <a:avLst>
              <a:gd name="adj1" fmla="val 43198"/>
              <a:gd name="adj2" fmla="val 7020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/>
              </a:rPr>
              <a:t>It’s next to the police station?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5713413" y="830263"/>
            <a:ext cx="2641600" cy="917575"/>
          </a:xfrm>
          <a:prstGeom prst="wedgeRoundRectCallout">
            <a:avLst>
              <a:gd name="adj1" fmla="val 19811"/>
              <a:gd name="adj2" fmla="val 9927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600" b="1" dirty="0">
                <a:latin typeface="+mj-lt"/>
              </a:rPr>
              <a:t>Where’s the restaurant?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45173" y="2197457"/>
            <a:ext cx="4301415" cy="2451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6475" y="2151063"/>
            <a:ext cx="37242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/>
          <p:nvPr/>
        </p:nvSpPr>
        <p:spPr>
          <a:xfrm>
            <a:off x="550863" y="685800"/>
            <a:ext cx="2695575" cy="1068388"/>
          </a:xfrm>
          <a:prstGeom prst="wedgeRoundRectCallout">
            <a:avLst>
              <a:gd name="adj1" fmla="val 15815"/>
              <a:gd name="adj2" fmla="val 7727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600" b="1" dirty="0">
                <a:solidFill>
                  <a:prstClr val="black"/>
                </a:solidFill>
                <a:latin typeface="Times New Roman" panose="02020603050405020304"/>
              </a:rPr>
              <a:t>It’s next to the post office.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3624263" y="1095375"/>
            <a:ext cx="3929062" cy="576263"/>
          </a:xfrm>
          <a:prstGeom prst="wedgeRoundRectCallout">
            <a:avLst>
              <a:gd name="adj1" fmla="val -29293"/>
              <a:gd name="adj2" fmla="val 11672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600" b="1" dirty="0">
                <a:latin typeface="+mj-lt"/>
              </a:rPr>
              <a:t>Where’s the pay phone?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80400" y="1941726"/>
            <a:ext cx="2446145" cy="2283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组合 4"/>
          <p:cNvGrpSpPr/>
          <p:nvPr/>
        </p:nvGrpSpPr>
        <p:grpSpPr bwMode="auto">
          <a:xfrm>
            <a:off x="396875" y="363538"/>
            <a:ext cx="785813" cy="584200"/>
            <a:chOff x="502920" y="517058"/>
            <a:chExt cx="784860" cy="584775"/>
          </a:xfrm>
        </p:grpSpPr>
        <p:sp>
          <p:nvSpPr>
            <p:cNvPr id="3" name="椭圆 2"/>
            <p:cNvSpPr/>
            <p:nvPr/>
          </p:nvSpPr>
          <p:spPr>
            <a:xfrm>
              <a:off x="509262" y="571086"/>
              <a:ext cx="626303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25611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2d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030288" y="417513"/>
            <a:ext cx="44529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j-lt"/>
                <a:ea typeface="华文琥珀" panose="02010800040101010101" pitchFamily="2" charset="-122"/>
              </a:rPr>
              <a:t>Role-play the conversation. </a:t>
            </a:r>
            <a:endParaRPr lang="zh-CN" altLang="en-US" sz="2800" dirty="0"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34963" y="944563"/>
            <a:ext cx="868680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Tony: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Hi, excuse me.</a:t>
            </a:r>
          </a:p>
          <a:p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Linda: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Yes. How can I help you?</a:t>
            </a:r>
          </a:p>
          <a:p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Tony: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Well, I’m new in town. Is there a bank around here? </a:t>
            </a:r>
          </a:p>
          <a:p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Linda: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Yes, there is. It’s on Center Street. It’s across from </a:t>
            </a:r>
          </a:p>
          <a:p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the park.  </a:t>
            </a:r>
          </a:p>
          <a:p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Tony: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Oh…where’s Center Street?</a:t>
            </a:r>
          </a:p>
          <a:p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Linda: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It’s not too far from here. I can walk with you. </a:t>
            </a:r>
          </a:p>
          <a:p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Tony: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Oh, that’s great! Thanks so much.</a:t>
            </a:r>
          </a:p>
          <a:p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Linda: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No problem. 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979613" y="1343025"/>
            <a:ext cx="1450975" cy="79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5"/>
          <p:cNvSpPr/>
          <p:nvPr/>
        </p:nvSpPr>
        <p:spPr>
          <a:xfrm>
            <a:off x="3532188" y="873125"/>
            <a:ext cx="5359400" cy="9382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latin typeface="+mj-ea"/>
                <a:ea typeface="+mj-ea"/>
              </a:rPr>
              <a:t>对不起”“劳驾”或“请原谅”</a:t>
            </a:r>
            <a:r>
              <a:rPr lang="en-US" altLang="zh-CN" sz="2400" b="1" dirty="0">
                <a:latin typeface="+mj-ea"/>
                <a:ea typeface="+mj-ea"/>
              </a:rPr>
              <a:t>,</a:t>
            </a:r>
            <a:r>
              <a:rPr lang="zh-CN" altLang="en-US" sz="2400" b="1" dirty="0">
                <a:latin typeface="+mj-ea"/>
                <a:ea typeface="+mj-ea"/>
              </a:rPr>
              <a:t>是打扰他人前的客套话</a:t>
            </a:r>
            <a:r>
              <a:rPr lang="en-US" altLang="zh-CN" sz="2400" b="1" dirty="0">
                <a:latin typeface="+mj-ea"/>
                <a:ea typeface="+mj-ea"/>
              </a:rPr>
              <a:t>,</a:t>
            </a:r>
            <a:r>
              <a:rPr lang="zh-CN" altLang="en-US" sz="2400" b="1" dirty="0">
                <a:latin typeface="+mj-ea"/>
                <a:ea typeface="+mj-ea"/>
              </a:rPr>
              <a:t>以示礼貌或歉意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3074988" y="3733800"/>
            <a:ext cx="1174750" cy="174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/>
        </p:nvSpPr>
        <p:spPr>
          <a:xfrm>
            <a:off x="3675063" y="3860800"/>
            <a:ext cx="4689475" cy="939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>
                <a:latin typeface="+mj-ea"/>
                <a:ea typeface="+mj-ea"/>
              </a:rPr>
              <a:t>离</a:t>
            </a:r>
            <a:r>
              <a:rPr lang="en-US" altLang="zh-CN" sz="2400" b="1" dirty="0">
                <a:latin typeface="+mj-ea"/>
                <a:ea typeface="+mj-ea"/>
              </a:rPr>
              <a:t>……</a:t>
            </a:r>
            <a:r>
              <a:rPr lang="zh-CN" altLang="en-US" sz="2400" b="1" dirty="0">
                <a:latin typeface="+mj-ea"/>
                <a:ea typeface="+mj-ea"/>
              </a:rPr>
              <a:t>远</a:t>
            </a:r>
            <a:r>
              <a:rPr lang="en-US" altLang="zh-CN" sz="2400" b="1" dirty="0">
                <a:latin typeface="+mj-ea"/>
                <a:ea typeface="+mj-ea"/>
              </a:rPr>
              <a:t>(= </a:t>
            </a:r>
            <a:r>
              <a:rPr lang="en-US" altLang="zh-CN" sz="2400" b="1" dirty="0">
                <a:latin typeface="+mj-lt"/>
                <a:ea typeface="+mj-ea"/>
              </a:rPr>
              <a:t>far away from</a:t>
            </a:r>
            <a:r>
              <a:rPr lang="en-US" altLang="zh-CN" sz="2400" b="1" dirty="0">
                <a:latin typeface="+mj-ea"/>
                <a:ea typeface="+mj-ea"/>
              </a:rPr>
              <a:t>)</a:t>
            </a:r>
          </a:p>
          <a:p>
            <a:pPr algn="ctr">
              <a:defRPr/>
            </a:pPr>
            <a:r>
              <a:rPr lang="zh-CN" altLang="en-US" sz="2400" b="1" dirty="0">
                <a:latin typeface="+mj-ea"/>
                <a:ea typeface="+mj-ea"/>
              </a:rPr>
              <a:t>反义词组</a:t>
            </a:r>
            <a:r>
              <a:rPr lang="en-US" altLang="zh-CN" sz="2400" b="1" dirty="0">
                <a:latin typeface="+mj-lt"/>
                <a:ea typeface="+mj-ea"/>
              </a:rPr>
              <a:t>:be close to  </a:t>
            </a:r>
            <a:r>
              <a:rPr lang="zh-CN" altLang="en-US" sz="2400" b="1" dirty="0">
                <a:latin typeface="+mj-ea"/>
                <a:ea typeface="+mj-ea"/>
              </a:rPr>
              <a:t>离</a:t>
            </a:r>
            <a:r>
              <a:rPr lang="en-US" altLang="zh-CN" sz="2400" b="1" dirty="0">
                <a:latin typeface="+mj-ea"/>
                <a:ea typeface="+mj-ea"/>
              </a:rPr>
              <a:t>……</a:t>
            </a:r>
            <a:r>
              <a:rPr lang="zh-CN" altLang="en-US" sz="2400" b="1" dirty="0">
                <a:latin typeface="+mj-ea"/>
                <a:ea typeface="+mj-ea"/>
              </a:rPr>
              <a:t>很近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4"/>
          <p:cNvGrpSpPr/>
          <p:nvPr/>
        </p:nvGrpSpPr>
        <p:grpSpPr bwMode="auto">
          <a:xfrm>
            <a:off x="374650" y="641350"/>
            <a:ext cx="785813" cy="584200"/>
            <a:chOff x="502920" y="517058"/>
            <a:chExt cx="784860" cy="584775"/>
          </a:xfrm>
        </p:grpSpPr>
        <p:sp>
          <p:nvSpPr>
            <p:cNvPr id="3" name="椭圆 2"/>
            <p:cNvSpPr/>
            <p:nvPr/>
          </p:nvSpPr>
          <p:spPr>
            <a:xfrm>
              <a:off x="509262" y="571086"/>
              <a:ext cx="626303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26633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2d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47738" y="679450"/>
            <a:ext cx="46275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 smtClean="0">
                <a:latin typeface="+mj-lt"/>
                <a:ea typeface="华文琥珀" panose="02010800040101010101" pitchFamily="2" charset="-122"/>
              </a:rPr>
              <a:t>Answer the questions.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42975" y="1270000"/>
            <a:ext cx="7316788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0" hangingPunct="0">
              <a:lnSpc>
                <a:spcPct val="12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Is there a bank near here?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Where’s the bank?   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_____________________________________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Is Center Street far from here?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_________________________________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27150" y="1819275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there is.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12863" y="2774950"/>
            <a:ext cx="685641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on Center Street, across from the park.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43025" y="3848100"/>
            <a:ext cx="3384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it isn’t.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838" y="63500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87"/>
          <p:cNvSpPr>
            <a:spLocks noChangeArrowheads="1"/>
          </p:cNvSpPr>
          <p:nvPr/>
        </p:nvSpPr>
        <p:spPr bwMode="auto">
          <a:xfrm>
            <a:off x="1128713" y="260350"/>
            <a:ext cx="31829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419100" y="981075"/>
            <a:ext cx="82042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1. —Is there a hospital near here? 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这附近有医院吗？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—Yes, there is. It’s on Bridge Street.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                                        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是的，有。它在桥街上。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12775" y="2482850"/>
            <a:ext cx="7908925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Is there … 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有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……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吗？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这是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there be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句型的一般疑问句形式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肯定回答：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Yes, there is.  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否定回答：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No, there isn’t.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74663" y="2525713"/>
            <a:ext cx="6211887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  have/ has    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某人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/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某物有某人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/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某物   </a:t>
            </a:r>
            <a:endParaRPr lang="en-US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句型：某人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/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某物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+have/has+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某物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/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某人</a:t>
            </a:r>
            <a:endParaRPr lang="zh-CN" altLang="en-US"/>
          </a:p>
        </p:txBody>
      </p:sp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520700" y="873125"/>
            <a:ext cx="40830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辨析：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there be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与 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have/has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95300" y="1417638"/>
            <a:ext cx="527208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    there be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某处有某物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/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某人  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句型：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There be+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某物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/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某人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+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某地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253038" y="1409700"/>
            <a:ext cx="21288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（客观存在）</a:t>
            </a:r>
            <a:endParaRPr lang="en-US" altLang="zh-CN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16650" y="2541588"/>
            <a:ext cx="21955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（从属关系）</a:t>
            </a:r>
            <a:endParaRPr lang="en-US" altLang="zh-CN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171825" y="3632200"/>
            <a:ext cx="1198563" cy="79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065338" y="3598863"/>
            <a:ext cx="36306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（取决于句子的主语）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54038" y="738188"/>
            <a:ext cx="77692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翻译下列句子。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1.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在我的包里有两把尺和一支钢笔。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____________________________________________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2.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我有一个妹妹和两个弟弟。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____________________________________________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3.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她有一辆汽车。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____________________________________________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14388" y="1728788"/>
            <a:ext cx="615473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There are two rulers and a pen in my bag.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9788" y="2795588"/>
            <a:ext cx="48387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I have a sister and two brothers. 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6775" y="3819525"/>
            <a:ext cx="21177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She has a car.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385763" y="830263"/>
            <a:ext cx="845661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2. The pay phone is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next to 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the library.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                                       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付费电话在图书馆的旁边。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30250" y="1920875"/>
            <a:ext cx="6313488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next to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(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介词短语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) 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 在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……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的旁边；邻近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93863" y="2525713"/>
            <a:ext cx="308451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有时可与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beside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互换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7388" y="3113088"/>
            <a:ext cx="63801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例：银行在医院旁边。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The bank is beside/next to the hospital.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28950" y="3990975"/>
            <a:ext cx="34686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police station</a:t>
            </a:r>
          </a:p>
        </p:txBody>
      </p:sp>
      <p:pic>
        <p:nvPicPr>
          <p:cNvPr id="4099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463" y="760413"/>
            <a:ext cx="5519737" cy="3154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20700" y="477838"/>
            <a:ext cx="31432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辨析：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next to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与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near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84188" y="1149350"/>
          <a:ext cx="8072437" cy="3422650"/>
        </p:xfrm>
        <a:graphic>
          <a:graphicData uri="http://schemas.openxmlformats.org/drawingml/2006/table">
            <a:tbl>
              <a:tblPr/>
              <a:tblGrid>
                <a:gridCol w="150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6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next to</a:t>
                      </a:r>
                      <a:endParaRPr kumimoji="0" lang="zh-CN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34" marR="91434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434" marR="91434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4" marR="91434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near</a:t>
                      </a: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charset="-122"/>
                      </a:endParaRPr>
                    </a:p>
                  </a:txBody>
                  <a:tcPr marL="91434" marR="91434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4" marR="91434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4" marR="91434" marT="45719" marB="4571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05013" y="1795463"/>
            <a:ext cx="2350323" cy="52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charset="-122"/>
              </a:rPr>
              <a:t>紧挨着；紧靠着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81225" y="3473450"/>
            <a:ext cx="1728358" cy="52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</a:rPr>
              <a:t>在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charset="-122"/>
              </a:rPr>
              <a:t>……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</a:rPr>
              <a:t>附近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89463" y="1249363"/>
            <a:ext cx="3833812" cy="148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</a:rPr>
              <a:t>物体之间距离较近。后常接表示场所、顺序、价值等方面的词。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9938" y="3003550"/>
            <a:ext cx="3910012" cy="148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</a:rPr>
              <a:t>有时可与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charset="-122"/>
              </a:rPr>
              <a:t>next to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</a:rPr>
              <a:t>互换使用， 但其所表示的“近”是相对于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charset="-122"/>
              </a:rPr>
              <a:t>far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</a:rPr>
              <a:t>来说的。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369888" y="654050"/>
            <a:ext cx="8370887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3. The pay phone is in front of the library.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                                          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付费电话在图书馆前面。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2788" y="1677988"/>
            <a:ext cx="48799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in front of           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在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……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的前面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反义词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: behind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      在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……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的后面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20725" y="2776538"/>
            <a:ext cx="58801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强调一个物体在另一个物体外部的前面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2788" y="3917950"/>
            <a:ext cx="58801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强调一个物体在另一个物体内部的前面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9450" y="3338513"/>
            <a:ext cx="4160838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易混淆短语：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in the front of</a:t>
            </a:r>
            <a:endParaRPr lang="zh-CN" altLang="en-US" sz="26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536575" y="646113"/>
            <a:ext cx="595471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4.Where’s the hospital? 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医院在哪里？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71525" y="1258888"/>
            <a:ext cx="75628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Where’s ……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？ 询问某人或某物在哪里的常用句型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0250" y="1946275"/>
            <a:ext cx="77343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基本结构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:  Where + be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动词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+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人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/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物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/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地点名词？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               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取决于所询问物体的单复数。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698875" y="2490788"/>
            <a:ext cx="1031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2788" y="3113088"/>
            <a:ext cx="5565775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例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: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你的英语老师在哪里？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 Where is your English teacher?   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955675" y="863600"/>
            <a:ext cx="61261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5. How can I help you?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需要我帮忙吗？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3238" y="1443038"/>
            <a:ext cx="8120062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         此句广泛用于商店、饭店、旅馆、邮局、办事处等场所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,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作为对顾客的招呼语。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同义句型：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Can/May I help you?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What can I do for you?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1090613" y="3246438"/>
            <a:ext cx="117475" cy="67151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5113" y="306388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87"/>
          <p:cNvSpPr>
            <a:spLocks noChangeArrowheads="1"/>
          </p:cNvSpPr>
          <p:nvPr/>
        </p:nvSpPr>
        <p:spPr bwMode="auto">
          <a:xfrm>
            <a:off x="1019175" y="512763"/>
            <a:ext cx="1919288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Exercise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2413" y="1189479"/>
            <a:ext cx="8819741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327025">
              <a:lnSpc>
                <a:spcPct val="150000"/>
              </a:lnSpc>
              <a:defRPr/>
            </a:pPr>
            <a:r>
              <a:rPr lang="zh-CN" altLang="zh-CN" sz="2600" b="1" dirty="0">
                <a:latin typeface="+mj-ea"/>
                <a:ea typeface="+mj-ea"/>
                <a:cs typeface="Times New Roman" panose="02020603050405020304" pitchFamily="18" charset="0"/>
              </a:rPr>
              <a:t>一</a:t>
            </a:r>
            <a:r>
              <a:rPr lang="zh-CN" altLang="en-US" sz="2600" b="1" dirty="0">
                <a:latin typeface="+mj-ea"/>
                <a:ea typeface="+mj-ea"/>
                <a:cs typeface="Times New Roman" panose="02020603050405020304" pitchFamily="18" charset="0"/>
              </a:rPr>
              <a:t>、</a:t>
            </a:r>
            <a:r>
              <a:rPr lang="zh-CN" altLang="zh-CN" sz="2600" b="1" dirty="0">
                <a:latin typeface="+mj-ea"/>
                <a:ea typeface="+mj-ea"/>
                <a:cs typeface="Times New Roman" panose="02020603050405020304" pitchFamily="18" charset="0"/>
              </a:rPr>
              <a:t>单项选择</a:t>
            </a:r>
            <a:r>
              <a:rPr lang="zh-CN" altLang="en-US" sz="2600" b="1" dirty="0">
                <a:latin typeface="+mj-ea"/>
                <a:ea typeface="+mj-ea"/>
                <a:cs typeface="Times New Roman" panose="02020603050405020304" pitchFamily="18" charset="0"/>
              </a:rPr>
              <a:t>.</a:t>
            </a:r>
          </a:p>
          <a:p>
            <a:pPr indent="327025">
              <a:lnSpc>
                <a:spcPct val="150000"/>
              </a:lnSpc>
              <a:defRPr/>
            </a:pPr>
            <a:r>
              <a:rPr lang="zh-CN" altLang="en-US" sz="2600" b="1" dirty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(    )1. ________ there a bank near here?</a:t>
            </a:r>
          </a:p>
          <a:p>
            <a:pPr indent="327025">
              <a:lnSpc>
                <a:spcPct val="150000"/>
              </a:lnSpc>
              <a:defRPr/>
            </a:pPr>
            <a:r>
              <a:rPr lang="zh-CN" altLang="en-US" sz="2600" b="1" dirty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   A. Am            B. Is            C. Are              D. Be</a:t>
            </a:r>
          </a:p>
          <a:p>
            <a:pPr indent="327025">
              <a:lnSpc>
                <a:spcPct val="150000"/>
              </a:lnSpc>
              <a:defRPr/>
            </a:pPr>
            <a:r>
              <a:rPr lang="zh-CN" altLang="en-US" sz="2600" b="1" dirty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(    )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. Our school is ______ a bank.</a:t>
            </a:r>
          </a:p>
          <a:p>
            <a:pPr indent="327025">
              <a:lnSpc>
                <a:spcPct val="150000"/>
              </a:lnSpc>
              <a:defRPr/>
            </a:pPr>
            <a:r>
              <a:rPr lang="zh-CN" altLang="en-US" sz="2600" b="1" dirty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   A. next      </a:t>
            </a:r>
            <a:r>
              <a:rPr lang="zh-CN" altLang="en-US" sz="2600" b="1" dirty="0" smtClean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. next to   C. between    D. between and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03263" y="1952625"/>
            <a:ext cx="4333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36600" y="3135313"/>
            <a:ext cx="43338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4800" y="1166813"/>
            <a:ext cx="8497888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327025">
              <a:lnSpc>
                <a:spcPct val="120000"/>
              </a:lnSpc>
              <a:defRPr/>
            </a:pPr>
            <a:r>
              <a:rPr lang="zh-CN" altLang="en-US" sz="2600" b="1" dirty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(    )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 _____ is the park?</a:t>
            </a:r>
          </a:p>
          <a:p>
            <a:pPr indent="327025">
              <a:lnSpc>
                <a:spcPct val="120000"/>
              </a:lnSpc>
              <a:defRPr/>
            </a:pPr>
            <a:r>
              <a:rPr lang="zh-CN" altLang="en-US" sz="2600" b="1" dirty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2600" dirty="0"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 It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’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s on Center Street.</a:t>
            </a:r>
          </a:p>
          <a:p>
            <a:pPr indent="327025">
              <a:lnSpc>
                <a:spcPct val="120000"/>
              </a:lnSpc>
              <a:defRPr/>
            </a:pPr>
            <a:r>
              <a:rPr lang="zh-CN" altLang="en-US" sz="2600" b="1" dirty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sz="2600" b="1" dirty="0" smtClean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. What 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B. When        C. Where  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D.How</a:t>
            </a:r>
          </a:p>
          <a:p>
            <a:pPr indent="327025">
              <a:lnSpc>
                <a:spcPct val="120000"/>
              </a:lnSpc>
              <a:defRPr/>
            </a:pPr>
            <a:r>
              <a:rPr lang="zh-CN" altLang="en-US" sz="2600" b="1" dirty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(    )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. The supermarket is ____Fifth Avenue.</a:t>
            </a:r>
          </a:p>
          <a:p>
            <a:pPr indent="327025">
              <a:lnSpc>
                <a:spcPct val="120000"/>
              </a:lnSpc>
              <a:defRPr/>
            </a:pPr>
            <a:r>
              <a:rPr lang="zh-CN" altLang="en-US" sz="2600" b="1" dirty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600" b="1" dirty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600" b="1" dirty="0" smtClean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A.on     </a:t>
            </a:r>
            <a:r>
              <a:rPr lang="en-US" altLang="zh-CN" sz="2600" b="1" dirty="0" smtClean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en-US" sz="2600" b="1" dirty="0" smtClean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. through    C. between    </a:t>
            </a:r>
            <a:r>
              <a:rPr lang="zh-CN" altLang="en-US" sz="2600" b="1" dirty="0" smtClean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altLang="en-US" sz="2600" b="1" dirty="0"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. /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81050" y="1233488"/>
            <a:ext cx="4318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81050" y="2676525"/>
            <a:ext cx="4318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0700" y="517525"/>
            <a:ext cx="8162925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600" b="1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二、句型转换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1.There is a post office near here. </a:t>
            </a:r>
            <a:r>
              <a:rPr lang="zh-CN" altLang="en-US" sz="2600" b="1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(变否定句)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________  _______ a post office near here.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2.</a:t>
            </a:r>
            <a:r>
              <a:rPr lang="zh-CN" altLang="en-US" sz="2600" b="1" u="sng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The bank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is across from the park. </a:t>
            </a:r>
            <a:r>
              <a:rPr lang="zh-CN" altLang="en-US" sz="2600" b="1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(对划线部分提问)</a:t>
            </a:r>
          </a:p>
          <a:p>
            <a:pPr>
              <a:lnSpc>
                <a:spcPct val="14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_________ is across from the park?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3.</a:t>
            </a:r>
            <a:r>
              <a:rPr lang="zh-CN" altLang="en-US" sz="2600" b="1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饭馆离学校不远。（将句子补充完整）</a:t>
            </a:r>
            <a:endParaRPr lang="en-US" altLang="zh-CN" sz="2600" b="1" dirty="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600" b="1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The restaurant </a:t>
            </a:r>
            <a:r>
              <a:rPr lang="zh-CN" altLang="en-US" sz="2600" dirty="0">
                <a:ea typeface="黑体" panose="02010609060101010101" charset="-122"/>
                <a:cs typeface="Times New Roman" panose="02020603050405020304" pitchFamily="18" charset="0"/>
              </a:rPr>
              <a:t>______ ______</a:t>
            </a:r>
            <a:r>
              <a:rPr lang="en-US" altLang="zh-CN" sz="26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600" dirty="0">
                <a:ea typeface="黑体" panose="02010609060101010101" charset="-122"/>
                <a:cs typeface="Times New Roman" panose="02020603050405020304" pitchFamily="18" charset="0"/>
              </a:rPr>
              <a:t>______</a:t>
            </a:r>
            <a:r>
              <a:rPr lang="en-US" altLang="zh-CN" sz="2600" dirty="0"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the school.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44563" y="1752600"/>
            <a:ext cx="262812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There      isn’t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62025" y="2855913"/>
            <a:ext cx="129660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Where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76588" y="3968750"/>
            <a:ext cx="34266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isn’t       far     from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2"/>
          <p:cNvSpPr>
            <a:spLocks noChangeArrowheads="1"/>
          </p:cNvSpPr>
          <p:nvPr/>
        </p:nvSpPr>
        <p:spPr bwMode="auto">
          <a:xfrm>
            <a:off x="511175" y="833438"/>
            <a:ext cx="8061325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There are some people in the park. 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6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                      (</a:t>
            </a:r>
            <a:r>
              <a:rPr lang="zh-CN" altLang="en-US" sz="26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一般疑问句并作肯定回答</a:t>
            </a:r>
            <a:r>
              <a:rPr lang="en-US" altLang="zh-CN" sz="26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_______ there ______ people in the park?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Yes, ______  _______ .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What can I do for you? </a:t>
            </a:r>
            <a:r>
              <a:rPr lang="en-US" altLang="zh-CN" sz="2600" b="1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600" b="1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改为同义句）</a:t>
            </a:r>
            <a:endParaRPr lang="en-US" altLang="zh-CN" sz="2600" b="1" dirty="0">
              <a:solidFill>
                <a:srgbClr val="0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n-US" altLang="zh-CN" sz="2600" b="1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 _______ I _______ you?</a:t>
            </a:r>
            <a:endParaRPr lang="en-US" altLang="zh-CN" sz="2600" b="1" dirty="0">
              <a:solidFill>
                <a:srgbClr val="00000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35038" y="2049463"/>
            <a:ext cx="10080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Are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965450" y="2005013"/>
            <a:ext cx="10080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any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509713" y="2609850"/>
            <a:ext cx="21224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there      are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33449" y="3668713"/>
            <a:ext cx="412840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How       can        help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362325" y="4138613"/>
            <a:ext cx="223361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hotel</a:t>
            </a:r>
          </a:p>
        </p:txBody>
      </p:sp>
      <p:pic>
        <p:nvPicPr>
          <p:cNvPr id="5123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24025" y="738188"/>
            <a:ext cx="5510213" cy="3432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579813" y="4173538"/>
            <a:ext cx="179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restaurant</a:t>
            </a:r>
          </a:p>
        </p:txBody>
      </p:sp>
      <p:pic>
        <p:nvPicPr>
          <p:cNvPr id="6147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7825" y="749300"/>
            <a:ext cx="5546725" cy="3416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683000" y="4032250"/>
            <a:ext cx="197961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bank</a:t>
            </a:r>
          </a:p>
        </p:txBody>
      </p:sp>
      <p:pic>
        <p:nvPicPr>
          <p:cNvPr id="7171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74825" y="833438"/>
            <a:ext cx="5510213" cy="3132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782888" y="4092575"/>
            <a:ext cx="36734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hospital</a:t>
            </a:r>
          </a:p>
        </p:txBody>
      </p:sp>
      <p:pic>
        <p:nvPicPr>
          <p:cNvPr id="8195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33538" y="696913"/>
            <a:ext cx="5726112" cy="3440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825750" y="4176713"/>
            <a:ext cx="36734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supermarket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 t="-262" r="-447"/>
          <a:stretch>
            <a:fillRect/>
          </a:stretch>
        </p:blipFill>
        <p:spPr>
          <a:xfrm>
            <a:off x="1965201" y="873937"/>
            <a:ext cx="5146486" cy="322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152900" y="4151313"/>
            <a:ext cx="1033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street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44847" y="874784"/>
            <a:ext cx="5677705" cy="3187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theme/theme1.xml><?xml version="1.0" encoding="utf-8"?>
<a:theme xmlns:a="http://schemas.openxmlformats.org/drawingml/2006/main" name="WWW.2PPT.COM&#10;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1406</Words>
  <Application>Microsoft Office PowerPoint</Application>
  <PresentationFormat>全屏显示(16:9)</PresentationFormat>
  <Paragraphs>214</Paragraphs>
  <Slides>37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5" baseType="lpstr">
      <vt:lpstr>黑体</vt:lpstr>
      <vt:lpstr>华文琥珀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Do you know these places?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2016-01-14T07:05:00Z</dcterms:created>
  <dcterms:modified xsi:type="dcterms:W3CDTF">2023-01-17T00:15:36Z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16D42DC6DD3D48A68D9BF1DA1E56594D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