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26" r:id="rId2"/>
    <p:sldId id="324" r:id="rId3"/>
    <p:sldId id="321" r:id="rId4"/>
    <p:sldId id="265" r:id="rId5"/>
    <p:sldId id="266" r:id="rId6"/>
    <p:sldId id="287" r:id="rId7"/>
    <p:sldId id="300" r:id="rId8"/>
    <p:sldId id="301" r:id="rId9"/>
    <p:sldId id="313" r:id="rId10"/>
    <p:sldId id="305" r:id="rId11"/>
    <p:sldId id="306" r:id="rId12"/>
    <p:sldId id="307" r:id="rId13"/>
    <p:sldId id="308" r:id="rId14"/>
    <p:sldId id="272" r:id="rId15"/>
    <p:sldId id="273" r:id="rId16"/>
    <p:sldId id="316" r:id="rId17"/>
    <p:sldId id="297" r:id="rId18"/>
    <p:sldId id="291" r:id="rId19"/>
    <p:sldId id="317" r:id="rId20"/>
    <p:sldId id="325" r:id="rId21"/>
    <p:sldId id="318" r:id="rId22"/>
    <p:sldId id="319" r:id="rId23"/>
    <p:sldId id="322" r:id="rId2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3600" b="1" kern="1200">
        <a:solidFill>
          <a:srgbClr val="800000"/>
        </a:solidFill>
        <a:latin typeface="华文中宋" panose="02010600040101010101" pitchFamily="2" charset="-122"/>
        <a:ea typeface="华文中宋" panose="0201060004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rgbClr val="800000"/>
        </a:solidFill>
        <a:latin typeface="华文中宋" panose="02010600040101010101" pitchFamily="2" charset="-122"/>
        <a:ea typeface="华文中宋" panose="0201060004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rgbClr val="800000"/>
        </a:solidFill>
        <a:latin typeface="华文中宋" panose="02010600040101010101" pitchFamily="2" charset="-122"/>
        <a:ea typeface="华文中宋" panose="0201060004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rgbClr val="800000"/>
        </a:solidFill>
        <a:latin typeface="华文中宋" panose="02010600040101010101" pitchFamily="2" charset="-122"/>
        <a:ea typeface="华文中宋" panose="0201060004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rgbClr val="800000"/>
        </a:solidFill>
        <a:latin typeface="华文中宋" panose="02010600040101010101" pitchFamily="2" charset="-122"/>
        <a:ea typeface="华文中宋" panose="02010600040101010101" pitchFamily="2" charset="-122"/>
        <a:cs typeface="+mn-cs"/>
      </a:defRPr>
    </a:lvl5pPr>
    <a:lvl6pPr marL="2286000" algn="l" defTabSz="914400" rtl="0" eaLnBrk="1" latinLnBrk="0" hangingPunct="1">
      <a:defRPr sz="3600" b="1" kern="1200">
        <a:solidFill>
          <a:srgbClr val="800000"/>
        </a:solidFill>
        <a:latin typeface="华文中宋" panose="02010600040101010101" pitchFamily="2" charset="-122"/>
        <a:ea typeface="华文中宋" panose="02010600040101010101" pitchFamily="2" charset="-122"/>
        <a:cs typeface="+mn-cs"/>
      </a:defRPr>
    </a:lvl6pPr>
    <a:lvl7pPr marL="2743200" algn="l" defTabSz="914400" rtl="0" eaLnBrk="1" latinLnBrk="0" hangingPunct="1">
      <a:defRPr sz="3600" b="1" kern="1200">
        <a:solidFill>
          <a:srgbClr val="800000"/>
        </a:solidFill>
        <a:latin typeface="华文中宋" panose="02010600040101010101" pitchFamily="2" charset="-122"/>
        <a:ea typeface="华文中宋" panose="02010600040101010101" pitchFamily="2" charset="-122"/>
        <a:cs typeface="+mn-cs"/>
      </a:defRPr>
    </a:lvl7pPr>
    <a:lvl8pPr marL="3200400" algn="l" defTabSz="914400" rtl="0" eaLnBrk="1" latinLnBrk="0" hangingPunct="1">
      <a:defRPr sz="3600" b="1" kern="1200">
        <a:solidFill>
          <a:srgbClr val="800000"/>
        </a:solidFill>
        <a:latin typeface="华文中宋" panose="02010600040101010101" pitchFamily="2" charset="-122"/>
        <a:ea typeface="华文中宋" panose="02010600040101010101" pitchFamily="2" charset="-122"/>
        <a:cs typeface="+mn-cs"/>
      </a:defRPr>
    </a:lvl8pPr>
    <a:lvl9pPr marL="3657600" algn="l" defTabSz="914400" rtl="0" eaLnBrk="1" latinLnBrk="0" hangingPunct="1">
      <a:defRPr sz="3600" b="1" kern="1200">
        <a:solidFill>
          <a:srgbClr val="800000"/>
        </a:solidFill>
        <a:latin typeface="华文中宋" panose="02010600040101010101" pitchFamily="2" charset="-122"/>
        <a:ea typeface="华文中宋" panose="0201060004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98">
          <p15:clr>
            <a:srgbClr val="A4A3A4"/>
          </p15:clr>
        </p15:guide>
        <p15:guide id="2" pos="19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FFFF"/>
    <a:srgbClr val="0000CC"/>
    <a:srgbClr val="0066FF"/>
    <a:srgbClr val="FFFF00"/>
    <a:srgbClr val="FF0000"/>
    <a:srgbClr val="8BFFFF"/>
    <a:srgbClr val="7D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8" autoAdjust="0"/>
    <p:restoredTop sz="93391" autoAdjust="0"/>
  </p:normalViewPr>
  <p:slideViewPr>
    <p:cSldViewPr snapToGrid="0">
      <p:cViewPr>
        <p:scale>
          <a:sx n="100" d="100"/>
          <a:sy n="100" d="100"/>
        </p:scale>
        <p:origin x="-312" y="-264"/>
      </p:cViewPr>
      <p:guideLst>
        <p:guide orient="horz" pos="1098"/>
        <p:guide pos="19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49C48-4994-41C3-A3D8-011226F0116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B4791-8A78-47A1-9F93-8CAB034316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B4791-8A78-47A1-9F93-8CAB0343166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719263"/>
            <a:ext cx="9144000" cy="513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425696" y="2139456"/>
            <a:ext cx="4523232" cy="1076400"/>
          </a:xfrm>
        </p:spPr>
        <p:txBody>
          <a:bodyPr anchor="b">
            <a:noAutofit/>
          </a:bodyPr>
          <a:lstStyle>
            <a:lvl1pPr algn="ctr">
              <a:defRPr sz="28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948524" y="3237456"/>
            <a:ext cx="3554634" cy="581664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A87EC-F657-4778-8314-31269B0B86D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5914" y="408675"/>
            <a:ext cx="7886700" cy="581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6BD96-4A42-4E47-B103-38886A8CF9B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53D63-5A7E-4299-9896-25CD5E2E3A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835914" y="1244603"/>
            <a:ext cx="3810000" cy="49323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89501" y="1244603"/>
            <a:ext cx="3820587" cy="4932363"/>
          </a:xfrm>
        </p:spPr>
        <p:txBody>
          <a:bodyPr/>
          <a:lstStyle>
            <a:lvl2pPr marL="269875" marR="0" indent="0" algn="just" defTabSz="51435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1C37E-4672-4DEC-8EB8-85D14189B85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5913" y="377318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5914" y="1693355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5914" y="2517267"/>
            <a:ext cx="3868340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835222" y="1693355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835222" y="2517267"/>
            <a:ext cx="3887391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2CDE2-4E18-4F79-8949-77B512B5C5C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>
            <p:custDataLst>
              <p:tags r:id="rId1"/>
            </p:custDataLst>
          </p:nvPr>
        </p:nvCxnSpPr>
        <p:spPr>
          <a:xfrm rot="5400000">
            <a:off x="2923381" y="3420269"/>
            <a:ext cx="6840538" cy="0"/>
          </a:xfrm>
          <a:prstGeom prst="line">
            <a:avLst/>
          </a:prstGeom>
          <a:ln w="3175">
            <a:solidFill>
              <a:srgbClr val="D3D3D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>
            <p:custDataLst>
              <p:tags r:id="rId2"/>
            </p:custDataLst>
          </p:nvPr>
        </p:nvCxnSpPr>
        <p:spPr>
          <a:xfrm rot="5400000">
            <a:off x="3055144" y="3420269"/>
            <a:ext cx="6840538" cy="0"/>
          </a:xfrm>
          <a:prstGeom prst="line">
            <a:avLst/>
          </a:prstGeom>
          <a:ln w="3175">
            <a:solidFill>
              <a:srgbClr val="D3D3D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>
            <p:custDataLst>
              <p:tags r:id="rId3"/>
            </p:custDataLst>
          </p:nvPr>
        </p:nvCxnSpPr>
        <p:spPr>
          <a:xfrm>
            <a:off x="0" y="3805238"/>
            <a:ext cx="9144000" cy="0"/>
          </a:xfrm>
          <a:prstGeom prst="line">
            <a:avLst/>
          </a:prstGeom>
          <a:ln w="3175">
            <a:solidFill>
              <a:srgbClr val="D3D3D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>
            <p:custDataLst>
              <p:tags r:id="rId4"/>
            </p:custDataLst>
          </p:nvPr>
        </p:nvCxnSpPr>
        <p:spPr>
          <a:xfrm>
            <a:off x="0" y="3971925"/>
            <a:ext cx="9144000" cy="0"/>
          </a:xfrm>
          <a:prstGeom prst="line">
            <a:avLst/>
          </a:prstGeom>
          <a:ln w="3175">
            <a:solidFill>
              <a:srgbClr val="D3D3D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>
            <p:custDataLst>
              <p:tags r:id="rId5"/>
            </p:custDataLst>
          </p:nvPr>
        </p:nvCxnSpPr>
        <p:spPr>
          <a:xfrm>
            <a:off x="0" y="4549775"/>
            <a:ext cx="9144000" cy="0"/>
          </a:xfrm>
          <a:prstGeom prst="line">
            <a:avLst/>
          </a:prstGeom>
          <a:ln w="3175">
            <a:solidFill>
              <a:srgbClr val="D3D3D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>
            <p:custDataLst>
              <p:tags r:id="rId6"/>
            </p:custDataLst>
          </p:nvPr>
        </p:nvCxnSpPr>
        <p:spPr>
          <a:xfrm>
            <a:off x="0" y="4387850"/>
            <a:ext cx="9144000" cy="0"/>
          </a:xfrm>
          <a:prstGeom prst="line">
            <a:avLst/>
          </a:prstGeom>
          <a:ln w="3175">
            <a:solidFill>
              <a:srgbClr val="D3D3D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28575" y="3572256"/>
            <a:ext cx="3985123" cy="1186464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9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6BE99-DE72-4968-AD1C-DA4DD799838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9369E-D6B7-462F-84F1-56FEE731BCC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9297" y="711200"/>
            <a:ext cx="3196800" cy="1600200"/>
          </a:xfrm>
        </p:spPr>
        <p:txBody>
          <a:bodyPr anchor="t">
            <a:noAutofit/>
          </a:bodyPr>
          <a:lstStyle>
            <a:lvl1pPr>
              <a:defRPr sz="4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33847" y="733425"/>
            <a:ext cx="4478400" cy="540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CN" altLang="en-US" noProof="1" smtClean="0"/>
              <a:t>单击图标添加图片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9297" y="2311400"/>
            <a:ext cx="31968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8E724-FAC4-4EC0-BCAE-2057F2CB8AA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7835731" y="365125"/>
            <a:ext cx="886883" cy="5804027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835915" y="365125"/>
            <a:ext cx="6771893" cy="5804027"/>
          </a:xfrm>
        </p:spPr>
        <p:txBody>
          <a:bodyPr vert="eaVert"/>
          <a:lstStyle>
            <a:lvl1pPr>
              <a:defRPr sz="2400"/>
            </a:lvl1pPr>
            <a:lvl2pPr marL="0" indent="0">
              <a:buNone/>
              <a:defRPr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71EEA-1057-4F43-B193-69D6246457B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7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0" y="3167063"/>
            <a:ext cx="6450013" cy="369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KSO_BC1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854075" y="1133475"/>
            <a:ext cx="7866063" cy="510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en-US" altLang="zh-CN" smtClean="0"/>
              <a:t>	</a:t>
            </a:r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76" name="KSO_BT1"/>
          <p:cNvSpPr>
            <a:spLocks noGrp="1" noChangeArrowheads="1"/>
          </p:cNvSpPr>
          <p:nvPr>
            <p:ph type="title" idx="9"/>
          </p:nvPr>
        </p:nvSpPr>
        <p:spPr bwMode="auto">
          <a:xfrm>
            <a:off x="836613" y="214313"/>
            <a:ext cx="7883525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6613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buFont typeface="Arial" panose="020B0604020202020204" pitchFamily="34" charset="0"/>
              <a:buNone/>
              <a:defRPr sz="1200" noProof="1"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236913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buFont typeface="Arial" panose="020B0604020202020204" pitchFamily="34" charset="0"/>
              <a:buNone/>
              <a:defRPr sz="1200"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665913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buFont typeface="Arial" panose="020B0604020202020204" pitchFamily="34" charset="0"/>
              <a:buNone/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E5383EBC-F3F3-4E93-93C4-FCD6F91EFBF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6pPr>
      <a:lvl7pPr marL="9144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7pPr>
      <a:lvl8pPr marL="13716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8pPr>
      <a:lvl9pPr marL="18288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9pPr>
    </p:titleStyle>
    <p:bodyStyle>
      <a:lvl1pPr marL="271780" indent="-271780" algn="just" defTabSz="514350" rtl="0" eaLnBrk="1" fontAlgn="base" hangingPunct="1">
        <a:lnSpc>
          <a:spcPct val="110000"/>
        </a:lnSpc>
        <a:spcBef>
          <a:spcPts val="900"/>
        </a:spcBef>
        <a:spcAft>
          <a:spcPct val="0"/>
        </a:spcAft>
        <a:buClr>
          <a:schemeClr val="accent2"/>
        </a:buClr>
        <a:buSzPct val="50000"/>
        <a:buFont typeface="Wingdings 2" panose="05020102010507070707" pitchFamily="18" charset="2"/>
        <a:buChar char=""/>
        <a:defRPr lang="zh-CN" altLang="en-US" sz="2400" kern="1200" dirty="0">
          <a:solidFill>
            <a:schemeClr val="tx2"/>
          </a:solidFill>
          <a:latin typeface="+mn-lt"/>
          <a:ea typeface="+mn-ea"/>
          <a:cs typeface="+mn-cs"/>
        </a:defRPr>
      </a:lvl1pPr>
      <a:lvl2pPr marL="269875" indent="187325" algn="just" defTabSz="514350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3255" indent="-128905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900430" indent="-128905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57605" indent="-128905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780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6pPr>
      <a:lvl7pPr marL="1671955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7pPr>
      <a:lvl8pPr marL="1929130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8pPr>
      <a:lvl9pPr marL="2186305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image" Target="../media/image22.png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3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19.bin"/><Relationship Id="rId3" Type="http://schemas.openxmlformats.org/officeDocument/2006/relationships/image" Target="../media/image28.png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GIF"/><Relationship Id="rId11" Type="http://schemas.openxmlformats.org/officeDocument/2006/relationships/oleObject" Target="../embeddings/oleObject18.bin"/><Relationship Id="rId5" Type="http://schemas.openxmlformats.org/officeDocument/2006/relationships/image" Target="../media/image23.wmf"/><Relationship Id="rId10" Type="http://schemas.openxmlformats.org/officeDocument/2006/relationships/image" Target="../media/image25.wmf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image" Target="../media/image33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11" Type="http://schemas.openxmlformats.org/officeDocument/2006/relationships/image" Target="../media/image32.wmf"/><Relationship Id="rId5" Type="http://schemas.openxmlformats.org/officeDocument/2006/relationships/oleObject" Target="../embeddings/oleObject21.bin"/><Relationship Id="rId10" Type="http://schemas.openxmlformats.org/officeDocument/2006/relationships/oleObject" Target="../embeddings/oleObject23.bin"/><Relationship Id="rId4" Type="http://schemas.openxmlformats.org/officeDocument/2006/relationships/image" Target="../media/image29.wmf"/><Relationship Id="rId9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image" Target="../media/image22.png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9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4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slide" Target="slide21.xml"/><Relationship Id="rId4" Type="http://schemas.openxmlformats.org/officeDocument/2006/relationships/image" Target="../media/image42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GI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11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10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10.GIF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366320" y="2412589"/>
            <a:ext cx="4523232" cy="10764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幂的乘方与积的乘</a:t>
            </a: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方</a:t>
            </a:r>
            <a:endParaRPr lang="zh-CN" altLang="en-US" sz="6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>
          <a:xfrm>
            <a:off x="3859480" y="5805779"/>
            <a:ext cx="5070764" cy="480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3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3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722" name="Group 10"/>
          <p:cNvGrpSpPr/>
          <p:nvPr/>
        </p:nvGrpSpPr>
        <p:grpSpPr bwMode="auto">
          <a:xfrm>
            <a:off x="74613" y="-23813"/>
            <a:ext cx="6303962" cy="1514476"/>
            <a:chOff x="0" y="64"/>
            <a:chExt cx="3971" cy="954"/>
          </a:xfrm>
        </p:grpSpPr>
        <p:sp>
          <p:nvSpPr>
            <p:cNvPr id="115723" name="Rectangle 11"/>
            <p:cNvSpPr>
              <a:spLocks noChangeArrowheads="1"/>
            </p:cNvSpPr>
            <p:nvPr/>
          </p:nvSpPr>
          <p:spPr bwMode="auto">
            <a:xfrm>
              <a:off x="503" y="64"/>
              <a:ext cx="299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solidFill>
                    <a:srgbClr val="0000CC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积的乘方的运算性质：</a:t>
              </a:r>
            </a:p>
          </p:txBody>
        </p:sp>
        <p:sp>
          <p:nvSpPr>
            <p:cNvPr id="115724" name="Text Box 12"/>
            <p:cNvSpPr txBox="1">
              <a:spLocks noChangeArrowheads="1"/>
            </p:cNvSpPr>
            <p:nvPr/>
          </p:nvSpPr>
          <p:spPr bwMode="auto">
            <a:xfrm>
              <a:off x="567" y="482"/>
              <a:ext cx="3404" cy="34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2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>
                  <a:solidFill>
                    <a:srgbClr val="FFFF00"/>
                  </a:solidFill>
                </a:rPr>
                <a:t>(ab)</a:t>
              </a:r>
              <a:r>
                <a:rPr lang="en-US" altLang="zh-CN" baseline="30000">
                  <a:solidFill>
                    <a:srgbClr val="FFFF00"/>
                  </a:solidFill>
                </a:rPr>
                <a:t>n</a:t>
              </a:r>
              <a:r>
                <a:rPr lang="en-US" altLang="zh-CN">
                  <a:solidFill>
                    <a:srgbClr val="FFFF00"/>
                  </a:solidFill>
                </a:rPr>
                <a:t>=_____.(n</a:t>
              </a:r>
              <a:r>
                <a:rPr lang="zh-CN" altLang="en-US">
                  <a:solidFill>
                    <a:srgbClr val="FFFF00"/>
                  </a:solidFill>
                </a:rPr>
                <a:t>为正整数</a:t>
              </a:r>
              <a:r>
                <a:rPr lang="en-US" altLang="zh-CN">
                  <a:solidFill>
                    <a:srgbClr val="FFFF00"/>
                  </a:solidFill>
                </a:rPr>
                <a:t>)</a:t>
              </a:r>
            </a:p>
          </p:txBody>
        </p:sp>
        <p:sp>
          <p:nvSpPr>
            <p:cNvPr id="115725" name="Text Box 13"/>
            <p:cNvSpPr txBox="1">
              <a:spLocks noChangeArrowheads="1"/>
            </p:cNvSpPr>
            <p:nvPr/>
          </p:nvSpPr>
          <p:spPr bwMode="auto">
            <a:xfrm>
              <a:off x="559" y="491"/>
              <a:ext cx="3404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/>
                <a:t>(ab)</a:t>
              </a:r>
              <a:r>
                <a:rPr lang="en-US" altLang="zh-CN" baseline="30000"/>
                <a:t>n</a:t>
              </a:r>
              <a:r>
                <a:rPr lang="en-US" altLang="zh-CN"/>
                <a:t>=_____. (n</a:t>
              </a:r>
              <a:r>
                <a:rPr lang="zh-CN" altLang="en-US"/>
                <a:t>为正整数</a:t>
              </a:r>
              <a:r>
                <a:rPr lang="en-US" altLang="zh-CN"/>
                <a:t>)</a:t>
              </a:r>
            </a:p>
          </p:txBody>
        </p:sp>
        <p:sp>
          <p:nvSpPr>
            <p:cNvPr id="115726" name="Text Box 14"/>
            <p:cNvSpPr txBox="1">
              <a:spLocks noChangeArrowheads="1"/>
            </p:cNvSpPr>
            <p:nvPr/>
          </p:nvSpPr>
          <p:spPr bwMode="auto">
            <a:xfrm>
              <a:off x="1583" y="426"/>
              <a:ext cx="76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solidFill>
                    <a:srgbClr val="FF00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a</a:t>
              </a:r>
              <a:r>
                <a:rPr lang="en-US" altLang="zh-CN" baseline="30000">
                  <a:solidFill>
                    <a:srgbClr val="FF00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n</a:t>
              </a:r>
              <a:r>
                <a:rPr lang="en-US" altLang="zh-CN">
                  <a:solidFill>
                    <a:srgbClr val="FF00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b</a:t>
              </a:r>
              <a:r>
                <a:rPr lang="en-US" altLang="zh-CN" baseline="30000">
                  <a:solidFill>
                    <a:srgbClr val="FF00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n</a:t>
              </a:r>
            </a:p>
          </p:txBody>
        </p:sp>
        <p:pic>
          <p:nvPicPr>
            <p:cNvPr id="115727" name="Picture 15" descr="AG00315_"/>
            <p:cNvPicPr>
              <a:picLocks noChangeAspect="1" noChangeArrowheads="1" noCrop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298"/>
              <a:ext cx="585" cy="7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5728" name="Rectangle 16"/>
          <p:cNvSpPr>
            <a:spLocks noChangeArrowheads="1"/>
          </p:cNvSpPr>
          <p:nvPr/>
        </p:nvSpPr>
        <p:spPr bwMode="auto">
          <a:xfrm>
            <a:off x="884238" y="1565275"/>
            <a:ext cx="21542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请你推广</a:t>
            </a:r>
            <a:r>
              <a:rPr lang="en-US" altLang="zh-CN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:</a:t>
            </a:r>
          </a:p>
        </p:txBody>
      </p:sp>
      <p:sp>
        <p:nvSpPr>
          <p:cNvPr id="115729" name="Text Box 17"/>
          <p:cNvSpPr txBox="1">
            <a:spLocks noChangeArrowheads="1"/>
          </p:cNvSpPr>
          <p:nvPr/>
        </p:nvSpPr>
        <p:spPr bwMode="auto">
          <a:xfrm>
            <a:off x="915988" y="2330450"/>
            <a:ext cx="2200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(abc)</a:t>
            </a:r>
            <a:r>
              <a:rPr lang="en-US" altLang="zh-CN" baseline="30000">
                <a:solidFill>
                  <a:srgbClr val="FF0000"/>
                </a:solidFill>
              </a:rPr>
              <a:t>n </a:t>
            </a:r>
            <a:r>
              <a:rPr lang="en-US" altLang="zh-CN">
                <a:solidFill>
                  <a:srgbClr val="FF0000"/>
                </a:solidFill>
              </a:rPr>
              <a:t>= </a:t>
            </a:r>
            <a:endParaRPr lang="en-US" altLang="zh-CN" baseline="30000">
              <a:solidFill>
                <a:srgbClr val="FF0000"/>
              </a:solidFill>
            </a:endParaRPr>
          </a:p>
        </p:txBody>
      </p:sp>
      <p:sp>
        <p:nvSpPr>
          <p:cNvPr id="115730" name="Text Box 18"/>
          <p:cNvSpPr txBox="1">
            <a:spLocks noChangeArrowheads="1"/>
          </p:cNvSpPr>
          <p:nvPr/>
        </p:nvSpPr>
        <p:spPr bwMode="auto">
          <a:xfrm>
            <a:off x="2693988" y="2289175"/>
            <a:ext cx="20621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a</a:t>
            </a:r>
            <a:r>
              <a:rPr lang="en-US" altLang="zh-CN" baseline="30000">
                <a:solidFill>
                  <a:srgbClr val="FF0000"/>
                </a:solidFill>
              </a:rPr>
              <a:t>n</a:t>
            </a:r>
            <a:r>
              <a:rPr lang="en-US" altLang="zh-CN">
                <a:solidFill>
                  <a:srgbClr val="FF0000"/>
                </a:solidFill>
              </a:rPr>
              <a:t>b</a:t>
            </a:r>
            <a:r>
              <a:rPr lang="en-US" altLang="zh-CN" baseline="30000">
                <a:solidFill>
                  <a:srgbClr val="FF0000"/>
                </a:solidFill>
              </a:rPr>
              <a:t>n</a:t>
            </a:r>
            <a:r>
              <a:rPr lang="en-US" altLang="zh-CN">
                <a:solidFill>
                  <a:srgbClr val="FF0000"/>
                </a:solidFill>
              </a:rPr>
              <a:t>c</a:t>
            </a:r>
            <a:r>
              <a:rPr lang="en-US" altLang="zh-CN" baseline="3000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15731" name="Rectangle 19"/>
          <p:cNvSpPr>
            <a:spLocks noChangeArrowheads="1"/>
          </p:cNvSpPr>
          <p:nvPr/>
        </p:nvSpPr>
        <p:spPr bwMode="auto">
          <a:xfrm>
            <a:off x="4525963" y="2262188"/>
            <a:ext cx="259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(n</a:t>
            </a:r>
            <a:r>
              <a:rPr lang="zh-CN" altLang="en-US">
                <a:solidFill>
                  <a:srgbClr val="FF0000"/>
                </a:solidFill>
              </a:rPr>
              <a:t>为正整数</a:t>
            </a:r>
            <a:r>
              <a:rPr lang="en-US" altLang="zh-CN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15732" name="Text Box 20"/>
          <p:cNvSpPr txBox="1">
            <a:spLocks noChangeArrowheads="1"/>
          </p:cNvSpPr>
          <p:nvPr/>
        </p:nvSpPr>
        <p:spPr bwMode="auto">
          <a:xfrm>
            <a:off x="942975" y="3665538"/>
            <a:ext cx="1844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990099"/>
                </a:solidFill>
              </a:rPr>
              <a:t>(abc)</a:t>
            </a:r>
            <a:r>
              <a:rPr lang="en-US" altLang="zh-CN" baseline="30000">
                <a:solidFill>
                  <a:srgbClr val="990099"/>
                </a:solidFill>
              </a:rPr>
              <a:t>n</a:t>
            </a:r>
          </a:p>
        </p:txBody>
      </p:sp>
      <p:sp>
        <p:nvSpPr>
          <p:cNvPr id="115733" name="Rectangle 21"/>
          <p:cNvSpPr>
            <a:spLocks noChangeArrowheads="1"/>
          </p:cNvSpPr>
          <p:nvPr/>
        </p:nvSpPr>
        <p:spPr bwMode="auto">
          <a:xfrm>
            <a:off x="2438400" y="3657600"/>
            <a:ext cx="2000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990099"/>
                </a:solidFill>
              </a:rPr>
              <a:t>=[</a:t>
            </a:r>
            <a:r>
              <a:rPr lang="en-US" altLang="zh-CN">
                <a:solidFill>
                  <a:srgbClr val="FF0000"/>
                </a:solidFill>
              </a:rPr>
              <a:t>(ab)</a:t>
            </a:r>
            <a:r>
              <a:rPr lang="en-US" altLang="zh-CN">
                <a:solidFill>
                  <a:srgbClr val="990099"/>
                </a:solidFill>
              </a:rPr>
              <a:t>c]</a:t>
            </a:r>
            <a:r>
              <a:rPr lang="en-US" altLang="zh-CN" baseline="30000">
                <a:solidFill>
                  <a:srgbClr val="990099"/>
                </a:solidFill>
              </a:rPr>
              <a:t>n</a:t>
            </a:r>
          </a:p>
        </p:txBody>
      </p:sp>
      <p:sp>
        <p:nvSpPr>
          <p:cNvPr id="115734" name="Rectangle 22"/>
          <p:cNvSpPr>
            <a:spLocks noChangeArrowheads="1"/>
          </p:cNvSpPr>
          <p:nvPr/>
        </p:nvSpPr>
        <p:spPr bwMode="auto">
          <a:xfrm>
            <a:off x="6589713" y="3733800"/>
            <a:ext cx="1851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990099"/>
                </a:solidFill>
              </a:rPr>
              <a:t>=a</a:t>
            </a:r>
            <a:r>
              <a:rPr lang="en-US" altLang="zh-CN" baseline="30000">
                <a:solidFill>
                  <a:srgbClr val="990099"/>
                </a:solidFill>
              </a:rPr>
              <a:t>n</a:t>
            </a:r>
            <a:r>
              <a:rPr lang="en-US" altLang="zh-CN">
                <a:solidFill>
                  <a:srgbClr val="990099"/>
                </a:solidFill>
              </a:rPr>
              <a:t>b</a:t>
            </a:r>
            <a:r>
              <a:rPr lang="en-US" altLang="zh-CN" baseline="30000">
                <a:solidFill>
                  <a:srgbClr val="990099"/>
                </a:solidFill>
              </a:rPr>
              <a:t>n</a:t>
            </a:r>
            <a:r>
              <a:rPr lang="en-US" altLang="zh-CN">
                <a:solidFill>
                  <a:srgbClr val="990099"/>
                </a:solidFill>
              </a:rPr>
              <a:t>c</a:t>
            </a:r>
            <a:r>
              <a:rPr lang="en-US" altLang="zh-CN" baseline="30000">
                <a:solidFill>
                  <a:srgbClr val="990099"/>
                </a:solidFill>
              </a:rPr>
              <a:t>n</a:t>
            </a:r>
          </a:p>
        </p:txBody>
      </p:sp>
      <p:sp>
        <p:nvSpPr>
          <p:cNvPr id="115735" name="Rectangle 23"/>
          <p:cNvSpPr>
            <a:spLocks noChangeArrowheads="1"/>
          </p:cNvSpPr>
          <p:nvPr/>
        </p:nvSpPr>
        <p:spPr bwMode="auto">
          <a:xfrm>
            <a:off x="4551363" y="3689350"/>
            <a:ext cx="19256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990099"/>
                </a:solidFill>
              </a:rPr>
              <a:t>=</a:t>
            </a:r>
            <a:r>
              <a:rPr lang="en-US" altLang="zh-CN">
                <a:solidFill>
                  <a:srgbClr val="FF0000"/>
                </a:solidFill>
              </a:rPr>
              <a:t>(ab)</a:t>
            </a:r>
            <a:r>
              <a:rPr lang="en-US" altLang="zh-CN" baseline="30000">
                <a:solidFill>
                  <a:srgbClr val="990099"/>
                </a:solidFill>
              </a:rPr>
              <a:t>n</a:t>
            </a:r>
            <a:r>
              <a:rPr lang="en-US" altLang="zh-CN">
                <a:solidFill>
                  <a:srgbClr val="990099"/>
                </a:solidFill>
              </a:rPr>
              <a:t>c</a:t>
            </a:r>
            <a:r>
              <a:rPr lang="en-US" altLang="zh-CN" baseline="30000">
                <a:solidFill>
                  <a:srgbClr val="990099"/>
                </a:solidFill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1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5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5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5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28" grpId="0"/>
      <p:bldP spid="115729" grpId="0"/>
      <p:bldP spid="115730" grpId="0"/>
      <p:bldP spid="115732" grpId="0"/>
      <p:bldP spid="115733" grpId="0"/>
      <p:bldP spid="115734" grpId="0"/>
      <p:bldP spid="1157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54" name="Text Box 18"/>
          <p:cNvSpPr txBox="1">
            <a:spLocks noChangeArrowheads="1"/>
          </p:cNvSpPr>
          <p:nvPr/>
        </p:nvSpPr>
        <p:spPr bwMode="auto">
          <a:xfrm>
            <a:off x="871538" y="2278063"/>
            <a:ext cx="6327775" cy="650875"/>
          </a:xfrm>
          <a:prstGeom prst="rect">
            <a:avLst/>
          </a:prstGeom>
          <a:solidFill>
            <a:srgbClr val="33FFFF"/>
          </a:solidFill>
          <a:ln w="9525">
            <a:solidFill>
              <a:schemeClr val="hlink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66FFFF"/>
                </a:solidFill>
              </a:rPr>
              <a:t>1</a:t>
            </a:r>
          </a:p>
        </p:txBody>
      </p:sp>
      <p:grpSp>
        <p:nvGrpSpPr>
          <p:cNvPr id="116738" name="Group 2"/>
          <p:cNvGrpSpPr/>
          <p:nvPr/>
        </p:nvGrpSpPr>
        <p:grpSpPr bwMode="auto">
          <a:xfrm>
            <a:off x="74613" y="-23813"/>
            <a:ext cx="6303962" cy="1514476"/>
            <a:chOff x="0" y="64"/>
            <a:chExt cx="3971" cy="954"/>
          </a:xfrm>
        </p:grpSpPr>
        <p:sp>
          <p:nvSpPr>
            <p:cNvPr id="116739" name="Rectangle 3"/>
            <p:cNvSpPr>
              <a:spLocks noChangeArrowheads="1"/>
            </p:cNvSpPr>
            <p:nvPr/>
          </p:nvSpPr>
          <p:spPr bwMode="auto">
            <a:xfrm>
              <a:off x="503" y="64"/>
              <a:ext cx="299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solidFill>
                    <a:srgbClr val="0000CC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积的乘方的运算性质：</a:t>
              </a:r>
            </a:p>
          </p:txBody>
        </p:sp>
        <p:sp>
          <p:nvSpPr>
            <p:cNvPr id="116740" name="Text Box 4"/>
            <p:cNvSpPr txBox="1">
              <a:spLocks noChangeArrowheads="1"/>
            </p:cNvSpPr>
            <p:nvPr/>
          </p:nvSpPr>
          <p:spPr bwMode="auto">
            <a:xfrm>
              <a:off x="567" y="482"/>
              <a:ext cx="3404" cy="34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2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>
                  <a:solidFill>
                    <a:srgbClr val="FFFF00"/>
                  </a:solidFill>
                </a:rPr>
                <a:t>(ab)</a:t>
              </a:r>
              <a:r>
                <a:rPr lang="en-US" altLang="zh-CN" baseline="30000">
                  <a:solidFill>
                    <a:srgbClr val="FFFF00"/>
                  </a:solidFill>
                </a:rPr>
                <a:t>n</a:t>
              </a:r>
              <a:r>
                <a:rPr lang="en-US" altLang="zh-CN">
                  <a:solidFill>
                    <a:srgbClr val="FFFF00"/>
                  </a:solidFill>
                </a:rPr>
                <a:t>=_____.(n</a:t>
              </a:r>
              <a:r>
                <a:rPr lang="zh-CN" altLang="en-US">
                  <a:solidFill>
                    <a:srgbClr val="FFFF00"/>
                  </a:solidFill>
                </a:rPr>
                <a:t>为正整数</a:t>
              </a:r>
              <a:r>
                <a:rPr lang="en-US" altLang="zh-CN">
                  <a:solidFill>
                    <a:srgbClr val="FFFF00"/>
                  </a:solidFill>
                </a:rPr>
                <a:t>)</a:t>
              </a:r>
            </a:p>
          </p:txBody>
        </p:sp>
        <p:sp>
          <p:nvSpPr>
            <p:cNvPr id="116741" name="Text Box 5"/>
            <p:cNvSpPr txBox="1">
              <a:spLocks noChangeArrowheads="1"/>
            </p:cNvSpPr>
            <p:nvPr/>
          </p:nvSpPr>
          <p:spPr bwMode="auto">
            <a:xfrm>
              <a:off x="559" y="491"/>
              <a:ext cx="3404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/>
                <a:t>(ab)</a:t>
              </a:r>
              <a:r>
                <a:rPr lang="en-US" altLang="zh-CN" baseline="30000"/>
                <a:t>n</a:t>
              </a:r>
              <a:r>
                <a:rPr lang="en-US" altLang="zh-CN"/>
                <a:t>=_____. (n</a:t>
              </a:r>
              <a:r>
                <a:rPr lang="zh-CN" altLang="en-US"/>
                <a:t>为正整数</a:t>
              </a:r>
              <a:r>
                <a:rPr lang="en-US" altLang="zh-CN"/>
                <a:t>)</a:t>
              </a:r>
            </a:p>
          </p:txBody>
        </p:sp>
        <p:sp>
          <p:nvSpPr>
            <p:cNvPr id="116742" name="Text Box 6"/>
            <p:cNvSpPr txBox="1">
              <a:spLocks noChangeArrowheads="1"/>
            </p:cNvSpPr>
            <p:nvPr/>
          </p:nvSpPr>
          <p:spPr bwMode="auto">
            <a:xfrm>
              <a:off x="1583" y="426"/>
              <a:ext cx="76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solidFill>
                    <a:srgbClr val="FF00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a</a:t>
              </a:r>
              <a:r>
                <a:rPr lang="en-US" altLang="zh-CN" baseline="30000">
                  <a:solidFill>
                    <a:srgbClr val="FF00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n</a:t>
              </a:r>
              <a:r>
                <a:rPr lang="en-US" altLang="zh-CN">
                  <a:solidFill>
                    <a:srgbClr val="FF00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b</a:t>
              </a:r>
              <a:r>
                <a:rPr lang="en-US" altLang="zh-CN" baseline="30000">
                  <a:solidFill>
                    <a:srgbClr val="FF00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n</a:t>
              </a:r>
            </a:p>
          </p:txBody>
        </p:sp>
        <p:pic>
          <p:nvPicPr>
            <p:cNvPr id="116743" name="Picture 7" descr="AG00315_"/>
            <p:cNvPicPr>
              <a:picLocks noChangeAspect="1" noChangeArrowheads="1" noCrop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298"/>
              <a:ext cx="585" cy="7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6752" name="Group 16"/>
          <p:cNvGrpSpPr/>
          <p:nvPr/>
        </p:nvGrpSpPr>
        <p:grpSpPr bwMode="auto">
          <a:xfrm>
            <a:off x="915988" y="2262188"/>
            <a:ext cx="6200775" cy="709612"/>
            <a:chOff x="577" y="1425"/>
            <a:chExt cx="3906" cy="447"/>
          </a:xfrm>
        </p:grpSpPr>
        <p:sp>
          <p:nvSpPr>
            <p:cNvPr id="116745" name="Text Box 9"/>
            <p:cNvSpPr txBox="1">
              <a:spLocks noChangeArrowheads="1"/>
            </p:cNvSpPr>
            <p:nvPr/>
          </p:nvSpPr>
          <p:spPr bwMode="auto">
            <a:xfrm>
              <a:off x="577" y="1468"/>
              <a:ext cx="138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solidFill>
                    <a:srgbClr val="FF0000"/>
                  </a:solidFill>
                </a:rPr>
                <a:t>(abc)</a:t>
              </a:r>
              <a:r>
                <a:rPr lang="en-US" altLang="zh-CN" baseline="30000">
                  <a:solidFill>
                    <a:srgbClr val="FF0000"/>
                  </a:solidFill>
                </a:rPr>
                <a:t>n </a:t>
              </a:r>
              <a:r>
                <a:rPr lang="en-US" altLang="zh-CN">
                  <a:solidFill>
                    <a:srgbClr val="FF0000"/>
                  </a:solidFill>
                </a:rPr>
                <a:t>= </a:t>
              </a:r>
              <a:endParaRPr lang="en-US" altLang="zh-CN" baseline="30000">
                <a:solidFill>
                  <a:srgbClr val="FF0000"/>
                </a:solidFill>
              </a:endParaRPr>
            </a:p>
          </p:txBody>
        </p:sp>
        <p:sp>
          <p:nvSpPr>
            <p:cNvPr id="116746" name="Text Box 10"/>
            <p:cNvSpPr txBox="1">
              <a:spLocks noChangeArrowheads="1"/>
            </p:cNvSpPr>
            <p:nvPr/>
          </p:nvSpPr>
          <p:spPr bwMode="auto">
            <a:xfrm>
              <a:off x="1697" y="1442"/>
              <a:ext cx="129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solidFill>
                    <a:srgbClr val="FF0000"/>
                  </a:solidFill>
                </a:rPr>
                <a:t>a</a:t>
              </a:r>
              <a:r>
                <a:rPr lang="en-US" altLang="zh-CN" baseline="30000">
                  <a:solidFill>
                    <a:srgbClr val="FF0000"/>
                  </a:solidFill>
                </a:rPr>
                <a:t>n</a:t>
              </a:r>
              <a:r>
                <a:rPr lang="en-US" altLang="zh-CN">
                  <a:solidFill>
                    <a:srgbClr val="FF0000"/>
                  </a:solidFill>
                </a:rPr>
                <a:t>b</a:t>
              </a:r>
              <a:r>
                <a:rPr lang="en-US" altLang="zh-CN" baseline="30000">
                  <a:solidFill>
                    <a:srgbClr val="FF0000"/>
                  </a:solidFill>
                </a:rPr>
                <a:t>n</a:t>
              </a:r>
              <a:r>
                <a:rPr lang="en-US" altLang="zh-CN">
                  <a:solidFill>
                    <a:srgbClr val="FF0000"/>
                  </a:solidFill>
                </a:rPr>
                <a:t>c</a:t>
              </a:r>
              <a:r>
                <a:rPr lang="en-US" altLang="zh-CN" baseline="30000">
                  <a:solidFill>
                    <a:srgbClr val="FF0000"/>
                  </a:solidFill>
                </a:rPr>
                <a:t>n</a:t>
              </a:r>
            </a:p>
          </p:txBody>
        </p:sp>
        <p:sp>
          <p:nvSpPr>
            <p:cNvPr id="116747" name="Rectangle 11"/>
            <p:cNvSpPr>
              <a:spLocks noChangeArrowheads="1"/>
            </p:cNvSpPr>
            <p:nvPr/>
          </p:nvSpPr>
          <p:spPr bwMode="auto">
            <a:xfrm>
              <a:off x="2851" y="1425"/>
              <a:ext cx="163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solidFill>
                    <a:srgbClr val="FF0000"/>
                  </a:solidFill>
                </a:rPr>
                <a:t>(n</a:t>
              </a:r>
              <a:r>
                <a:rPr lang="zh-CN" altLang="en-US">
                  <a:solidFill>
                    <a:srgbClr val="FF0000"/>
                  </a:solidFill>
                </a:rPr>
                <a:t>为正整数</a:t>
              </a:r>
              <a:r>
                <a:rPr lang="en-US" altLang="zh-CN">
                  <a:solidFill>
                    <a:srgbClr val="FF0000"/>
                  </a:solidFill>
                </a:rPr>
                <a:t>)</a:t>
              </a:r>
            </a:p>
          </p:txBody>
        </p:sp>
      </p:grpSp>
      <p:grpSp>
        <p:nvGrpSpPr>
          <p:cNvPr id="116753" name="Group 17"/>
          <p:cNvGrpSpPr/>
          <p:nvPr/>
        </p:nvGrpSpPr>
        <p:grpSpPr bwMode="auto">
          <a:xfrm>
            <a:off x="884238" y="1565275"/>
            <a:ext cx="7556500" cy="2809875"/>
            <a:chOff x="557" y="986"/>
            <a:chExt cx="4760" cy="1770"/>
          </a:xfrm>
        </p:grpSpPr>
        <p:sp>
          <p:nvSpPr>
            <p:cNvPr id="116744" name="Rectangle 8"/>
            <p:cNvSpPr>
              <a:spLocks noChangeArrowheads="1"/>
            </p:cNvSpPr>
            <p:nvPr/>
          </p:nvSpPr>
          <p:spPr bwMode="auto">
            <a:xfrm>
              <a:off x="557" y="986"/>
              <a:ext cx="135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solidFill>
                    <a:srgbClr val="0000CC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请你推广</a:t>
              </a:r>
              <a:r>
                <a:rPr lang="en-US" altLang="zh-CN">
                  <a:solidFill>
                    <a:srgbClr val="0000CC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:</a:t>
              </a:r>
            </a:p>
          </p:txBody>
        </p:sp>
        <p:sp>
          <p:nvSpPr>
            <p:cNvPr id="116748" name="Text Box 12"/>
            <p:cNvSpPr txBox="1">
              <a:spLocks noChangeArrowheads="1"/>
            </p:cNvSpPr>
            <p:nvPr/>
          </p:nvSpPr>
          <p:spPr bwMode="auto">
            <a:xfrm>
              <a:off x="594" y="2309"/>
              <a:ext cx="116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>
                  <a:solidFill>
                    <a:srgbClr val="990099"/>
                  </a:solidFill>
                </a:rPr>
                <a:t>(abc)</a:t>
              </a:r>
              <a:r>
                <a:rPr lang="en-US" altLang="zh-CN" baseline="30000">
                  <a:solidFill>
                    <a:srgbClr val="990099"/>
                  </a:solidFill>
                </a:rPr>
                <a:t>n</a:t>
              </a:r>
            </a:p>
          </p:txBody>
        </p:sp>
        <p:sp>
          <p:nvSpPr>
            <p:cNvPr id="116749" name="Rectangle 13"/>
            <p:cNvSpPr>
              <a:spLocks noChangeArrowheads="1"/>
            </p:cNvSpPr>
            <p:nvPr/>
          </p:nvSpPr>
          <p:spPr bwMode="auto">
            <a:xfrm>
              <a:off x="1536" y="2304"/>
              <a:ext cx="12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990099"/>
                  </a:solidFill>
                </a:rPr>
                <a:t>=[</a:t>
              </a:r>
              <a:r>
                <a:rPr lang="en-US" altLang="zh-CN">
                  <a:solidFill>
                    <a:srgbClr val="FF0000"/>
                  </a:solidFill>
                </a:rPr>
                <a:t>(ab)</a:t>
              </a:r>
              <a:r>
                <a:rPr lang="en-US" altLang="zh-CN">
                  <a:solidFill>
                    <a:srgbClr val="990099"/>
                  </a:solidFill>
                </a:rPr>
                <a:t>c]</a:t>
              </a:r>
              <a:r>
                <a:rPr lang="en-US" altLang="zh-CN" baseline="30000">
                  <a:solidFill>
                    <a:srgbClr val="990099"/>
                  </a:solidFill>
                </a:rPr>
                <a:t>n</a:t>
              </a:r>
            </a:p>
          </p:txBody>
        </p:sp>
        <p:sp>
          <p:nvSpPr>
            <p:cNvPr id="116750" name="Rectangle 14"/>
            <p:cNvSpPr>
              <a:spLocks noChangeArrowheads="1"/>
            </p:cNvSpPr>
            <p:nvPr/>
          </p:nvSpPr>
          <p:spPr bwMode="auto">
            <a:xfrm>
              <a:off x="4151" y="2352"/>
              <a:ext cx="116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990099"/>
                  </a:solidFill>
                </a:rPr>
                <a:t>=a</a:t>
              </a:r>
              <a:r>
                <a:rPr lang="en-US" altLang="zh-CN" baseline="30000">
                  <a:solidFill>
                    <a:srgbClr val="990099"/>
                  </a:solidFill>
                </a:rPr>
                <a:t>n</a:t>
              </a:r>
              <a:r>
                <a:rPr lang="en-US" altLang="zh-CN">
                  <a:solidFill>
                    <a:srgbClr val="990099"/>
                  </a:solidFill>
                </a:rPr>
                <a:t>b</a:t>
              </a:r>
              <a:r>
                <a:rPr lang="en-US" altLang="zh-CN" baseline="30000">
                  <a:solidFill>
                    <a:srgbClr val="990099"/>
                  </a:solidFill>
                </a:rPr>
                <a:t>n</a:t>
              </a:r>
              <a:r>
                <a:rPr lang="en-US" altLang="zh-CN">
                  <a:solidFill>
                    <a:srgbClr val="990099"/>
                  </a:solidFill>
                </a:rPr>
                <a:t>c</a:t>
              </a:r>
              <a:r>
                <a:rPr lang="en-US" altLang="zh-CN" baseline="30000">
                  <a:solidFill>
                    <a:srgbClr val="990099"/>
                  </a:solidFill>
                </a:rPr>
                <a:t>n</a:t>
              </a:r>
            </a:p>
          </p:txBody>
        </p:sp>
        <p:sp>
          <p:nvSpPr>
            <p:cNvPr id="116751" name="Rectangle 15"/>
            <p:cNvSpPr>
              <a:spLocks noChangeArrowheads="1"/>
            </p:cNvSpPr>
            <p:nvPr/>
          </p:nvSpPr>
          <p:spPr bwMode="auto">
            <a:xfrm>
              <a:off x="2867" y="2324"/>
              <a:ext cx="121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990099"/>
                  </a:solidFill>
                </a:rPr>
                <a:t>=</a:t>
              </a:r>
              <a:r>
                <a:rPr lang="en-US" altLang="zh-CN">
                  <a:solidFill>
                    <a:srgbClr val="FF0000"/>
                  </a:solidFill>
                </a:rPr>
                <a:t>(ab)</a:t>
              </a:r>
              <a:r>
                <a:rPr lang="en-US" altLang="zh-CN" baseline="30000">
                  <a:solidFill>
                    <a:srgbClr val="990099"/>
                  </a:solidFill>
                </a:rPr>
                <a:t>n</a:t>
              </a:r>
              <a:r>
                <a:rPr lang="en-US" altLang="zh-CN">
                  <a:solidFill>
                    <a:srgbClr val="990099"/>
                  </a:solidFill>
                </a:rPr>
                <a:t>c</a:t>
              </a:r>
              <a:r>
                <a:rPr lang="en-US" altLang="zh-CN" baseline="30000">
                  <a:solidFill>
                    <a:srgbClr val="990099"/>
                  </a:solidFill>
                </a:rPr>
                <a:t>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16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167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5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763" name="Group 3"/>
          <p:cNvGrpSpPr/>
          <p:nvPr/>
        </p:nvGrpSpPr>
        <p:grpSpPr bwMode="auto">
          <a:xfrm>
            <a:off x="74613" y="-23813"/>
            <a:ext cx="6303962" cy="1514476"/>
            <a:chOff x="0" y="64"/>
            <a:chExt cx="3971" cy="954"/>
          </a:xfrm>
        </p:grpSpPr>
        <p:sp>
          <p:nvSpPr>
            <p:cNvPr id="117764" name="Rectangle 4"/>
            <p:cNvSpPr>
              <a:spLocks noChangeArrowheads="1"/>
            </p:cNvSpPr>
            <p:nvPr/>
          </p:nvSpPr>
          <p:spPr bwMode="auto">
            <a:xfrm>
              <a:off x="503" y="64"/>
              <a:ext cx="299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solidFill>
                    <a:srgbClr val="0000CC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积的乘方的运算性质：</a:t>
              </a:r>
            </a:p>
          </p:txBody>
        </p:sp>
        <p:sp>
          <p:nvSpPr>
            <p:cNvPr id="117765" name="Text Box 5"/>
            <p:cNvSpPr txBox="1">
              <a:spLocks noChangeArrowheads="1"/>
            </p:cNvSpPr>
            <p:nvPr/>
          </p:nvSpPr>
          <p:spPr bwMode="auto">
            <a:xfrm>
              <a:off x="567" y="482"/>
              <a:ext cx="3404" cy="34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2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>
                  <a:solidFill>
                    <a:srgbClr val="FFFF00"/>
                  </a:solidFill>
                </a:rPr>
                <a:t>(ab)</a:t>
              </a:r>
              <a:r>
                <a:rPr lang="en-US" altLang="zh-CN" baseline="30000">
                  <a:solidFill>
                    <a:srgbClr val="FFFF00"/>
                  </a:solidFill>
                </a:rPr>
                <a:t>n</a:t>
              </a:r>
              <a:r>
                <a:rPr lang="en-US" altLang="zh-CN">
                  <a:solidFill>
                    <a:srgbClr val="FFFF00"/>
                  </a:solidFill>
                </a:rPr>
                <a:t>=_____.(n</a:t>
              </a:r>
              <a:r>
                <a:rPr lang="zh-CN" altLang="en-US">
                  <a:solidFill>
                    <a:srgbClr val="FFFF00"/>
                  </a:solidFill>
                </a:rPr>
                <a:t>为正整数</a:t>
              </a:r>
              <a:r>
                <a:rPr lang="en-US" altLang="zh-CN">
                  <a:solidFill>
                    <a:srgbClr val="FFFF00"/>
                  </a:solidFill>
                </a:rPr>
                <a:t>)</a:t>
              </a:r>
            </a:p>
          </p:txBody>
        </p:sp>
        <p:sp>
          <p:nvSpPr>
            <p:cNvPr id="117766" name="Text Box 6"/>
            <p:cNvSpPr txBox="1">
              <a:spLocks noChangeArrowheads="1"/>
            </p:cNvSpPr>
            <p:nvPr/>
          </p:nvSpPr>
          <p:spPr bwMode="auto">
            <a:xfrm>
              <a:off x="559" y="491"/>
              <a:ext cx="3404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/>
                <a:t>(ab)</a:t>
              </a:r>
              <a:r>
                <a:rPr lang="en-US" altLang="zh-CN" baseline="30000"/>
                <a:t>n</a:t>
              </a:r>
              <a:r>
                <a:rPr lang="en-US" altLang="zh-CN"/>
                <a:t>=_____. (n</a:t>
              </a:r>
              <a:r>
                <a:rPr lang="zh-CN" altLang="en-US"/>
                <a:t>为正整数</a:t>
              </a:r>
              <a:r>
                <a:rPr lang="en-US" altLang="zh-CN"/>
                <a:t>)</a:t>
              </a:r>
            </a:p>
          </p:txBody>
        </p:sp>
        <p:sp>
          <p:nvSpPr>
            <p:cNvPr id="117767" name="Text Box 7"/>
            <p:cNvSpPr txBox="1">
              <a:spLocks noChangeArrowheads="1"/>
            </p:cNvSpPr>
            <p:nvPr/>
          </p:nvSpPr>
          <p:spPr bwMode="auto">
            <a:xfrm>
              <a:off x="1583" y="426"/>
              <a:ext cx="76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solidFill>
                    <a:srgbClr val="FF00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a</a:t>
              </a:r>
              <a:r>
                <a:rPr lang="en-US" altLang="zh-CN" baseline="30000">
                  <a:solidFill>
                    <a:srgbClr val="FF00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n</a:t>
              </a:r>
              <a:r>
                <a:rPr lang="en-US" altLang="zh-CN">
                  <a:solidFill>
                    <a:srgbClr val="FF00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b</a:t>
              </a:r>
              <a:r>
                <a:rPr lang="en-US" altLang="zh-CN" baseline="30000">
                  <a:solidFill>
                    <a:srgbClr val="FF00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n</a:t>
              </a:r>
            </a:p>
          </p:txBody>
        </p:sp>
        <p:pic>
          <p:nvPicPr>
            <p:cNvPr id="117768" name="Picture 8" descr="AG00315_"/>
            <p:cNvPicPr>
              <a:picLocks noChangeAspect="1" noChangeArrowheads="1" noCrop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298"/>
              <a:ext cx="585" cy="7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7779" name="Group 19"/>
          <p:cNvGrpSpPr/>
          <p:nvPr/>
        </p:nvGrpSpPr>
        <p:grpSpPr bwMode="auto">
          <a:xfrm>
            <a:off x="871538" y="2262188"/>
            <a:ext cx="6327775" cy="709612"/>
            <a:chOff x="549" y="1425"/>
            <a:chExt cx="3986" cy="447"/>
          </a:xfrm>
        </p:grpSpPr>
        <p:sp>
          <p:nvSpPr>
            <p:cNvPr id="117762" name="Text Box 2"/>
            <p:cNvSpPr txBox="1">
              <a:spLocks noChangeArrowheads="1"/>
            </p:cNvSpPr>
            <p:nvPr/>
          </p:nvSpPr>
          <p:spPr bwMode="auto">
            <a:xfrm>
              <a:off x="549" y="1435"/>
              <a:ext cx="3986" cy="410"/>
            </a:xfrm>
            <a:prstGeom prst="rect">
              <a:avLst/>
            </a:prstGeom>
            <a:solidFill>
              <a:srgbClr val="33FFFF"/>
            </a:solidFill>
            <a:ln w="9525">
              <a:solidFill>
                <a:schemeClr val="hlink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solidFill>
                    <a:srgbClr val="66FFFF"/>
                  </a:solidFill>
                </a:rPr>
                <a:t>1</a:t>
              </a:r>
            </a:p>
          </p:txBody>
        </p:sp>
        <p:grpSp>
          <p:nvGrpSpPr>
            <p:cNvPr id="117769" name="Group 9"/>
            <p:cNvGrpSpPr/>
            <p:nvPr/>
          </p:nvGrpSpPr>
          <p:grpSpPr bwMode="auto">
            <a:xfrm>
              <a:off x="577" y="1425"/>
              <a:ext cx="3906" cy="447"/>
              <a:chOff x="577" y="1425"/>
              <a:chExt cx="3906" cy="447"/>
            </a:xfrm>
          </p:grpSpPr>
          <p:sp>
            <p:nvSpPr>
              <p:cNvPr id="117770" name="Text Box 10"/>
              <p:cNvSpPr txBox="1">
                <a:spLocks noChangeArrowheads="1"/>
              </p:cNvSpPr>
              <p:nvPr/>
            </p:nvSpPr>
            <p:spPr bwMode="auto">
              <a:xfrm>
                <a:off x="577" y="1468"/>
                <a:ext cx="138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>
                    <a:solidFill>
                      <a:srgbClr val="FF0000"/>
                    </a:solidFill>
                  </a:rPr>
                  <a:t>(abc)</a:t>
                </a:r>
                <a:r>
                  <a:rPr lang="en-US" altLang="zh-CN" baseline="30000">
                    <a:solidFill>
                      <a:srgbClr val="FF0000"/>
                    </a:solidFill>
                  </a:rPr>
                  <a:t>n </a:t>
                </a:r>
                <a:r>
                  <a:rPr lang="en-US" altLang="zh-CN">
                    <a:solidFill>
                      <a:srgbClr val="FF0000"/>
                    </a:solidFill>
                  </a:rPr>
                  <a:t>= </a:t>
                </a:r>
                <a:endParaRPr lang="en-US" altLang="zh-CN" baseline="30000">
                  <a:solidFill>
                    <a:srgbClr val="FF0000"/>
                  </a:solidFill>
                </a:endParaRPr>
              </a:p>
            </p:txBody>
          </p:sp>
          <p:sp>
            <p:nvSpPr>
              <p:cNvPr id="117771" name="Text Box 11"/>
              <p:cNvSpPr txBox="1">
                <a:spLocks noChangeArrowheads="1"/>
              </p:cNvSpPr>
              <p:nvPr/>
            </p:nvSpPr>
            <p:spPr bwMode="auto">
              <a:xfrm>
                <a:off x="1697" y="1442"/>
                <a:ext cx="1299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>
                    <a:solidFill>
                      <a:srgbClr val="FF0000"/>
                    </a:solidFill>
                  </a:rPr>
                  <a:t>a</a:t>
                </a:r>
                <a:r>
                  <a:rPr lang="en-US" altLang="zh-CN" baseline="30000">
                    <a:solidFill>
                      <a:srgbClr val="FF0000"/>
                    </a:solidFill>
                  </a:rPr>
                  <a:t>n</a:t>
                </a:r>
                <a:r>
                  <a:rPr lang="en-US" altLang="zh-CN">
                    <a:solidFill>
                      <a:srgbClr val="FF0000"/>
                    </a:solidFill>
                  </a:rPr>
                  <a:t>b</a:t>
                </a:r>
                <a:r>
                  <a:rPr lang="en-US" altLang="zh-CN" baseline="30000">
                    <a:solidFill>
                      <a:srgbClr val="FF0000"/>
                    </a:solidFill>
                  </a:rPr>
                  <a:t>n</a:t>
                </a:r>
                <a:r>
                  <a:rPr lang="en-US" altLang="zh-CN">
                    <a:solidFill>
                      <a:srgbClr val="FF0000"/>
                    </a:solidFill>
                  </a:rPr>
                  <a:t>c</a:t>
                </a:r>
                <a:r>
                  <a:rPr lang="en-US" altLang="zh-CN" baseline="30000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117772" name="Rectangle 12"/>
              <p:cNvSpPr>
                <a:spLocks noChangeArrowheads="1"/>
              </p:cNvSpPr>
              <p:nvPr/>
            </p:nvSpPr>
            <p:spPr bwMode="auto">
              <a:xfrm>
                <a:off x="2851" y="1425"/>
                <a:ext cx="163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>
                    <a:solidFill>
                      <a:srgbClr val="FF0000"/>
                    </a:solidFill>
                  </a:rPr>
                  <a:t>(n</a:t>
                </a:r>
                <a:r>
                  <a:rPr lang="zh-CN" altLang="en-US">
                    <a:solidFill>
                      <a:srgbClr val="FF0000"/>
                    </a:solidFill>
                  </a:rPr>
                  <a:t>为正整数</a:t>
                </a:r>
                <a:r>
                  <a:rPr lang="en-US" altLang="zh-CN">
                    <a:solidFill>
                      <a:srgbClr val="FF0000"/>
                    </a:solidFill>
                  </a:rPr>
                  <a:t>)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62428E-7 L 0.01302 -0.127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77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2" y="-63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786" name="Group 2"/>
          <p:cNvGrpSpPr/>
          <p:nvPr/>
        </p:nvGrpSpPr>
        <p:grpSpPr bwMode="auto">
          <a:xfrm>
            <a:off x="74613" y="-23813"/>
            <a:ext cx="6303962" cy="1514476"/>
            <a:chOff x="0" y="64"/>
            <a:chExt cx="3971" cy="954"/>
          </a:xfrm>
        </p:grpSpPr>
        <p:sp>
          <p:nvSpPr>
            <p:cNvPr id="118787" name="Rectangle 3"/>
            <p:cNvSpPr>
              <a:spLocks noChangeArrowheads="1"/>
            </p:cNvSpPr>
            <p:nvPr/>
          </p:nvSpPr>
          <p:spPr bwMode="auto">
            <a:xfrm>
              <a:off x="503" y="64"/>
              <a:ext cx="299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solidFill>
                    <a:srgbClr val="0000CC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积的乘方的运算性质：</a:t>
              </a:r>
            </a:p>
          </p:txBody>
        </p:sp>
        <p:sp>
          <p:nvSpPr>
            <p:cNvPr id="118788" name="Text Box 4"/>
            <p:cNvSpPr txBox="1">
              <a:spLocks noChangeArrowheads="1"/>
            </p:cNvSpPr>
            <p:nvPr/>
          </p:nvSpPr>
          <p:spPr bwMode="auto">
            <a:xfrm>
              <a:off x="567" y="482"/>
              <a:ext cx="3404" cy="34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2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>
                  <a:solidFill>
                    <a:srgbClr val="FFFF00"/>
                  </a:solidFill>
                </a:rPr>
                <a:t>(ab)</a:t>
              </a:r>
              <a:r>
                <a:rPr lang="en-US" altLang="zh-CN" baseline="30000">
                  <a:solidFill>
                    <a:srgbClr val="FFFF00"/>
                  </a:solidFill>
                </a:rPr>
                <a:t>n</a:t>
              </a:r>
              <a:r>
                <a:rPr lang="en-US" altLang="zh-CN">
                  <a:solidFill>
                    <a:srgbClr val="FFFF00"/>
                  </a:solidFill>
                </a:rPr>
                <a:t>=_____.(n</a:t>
              </a:r>
              <a:r>
                <a:rPr lang="zh-CN" altLang="en-US">
                  <a:solidFill>
                    <a:srgbClr val="FFFF00"/>
                  </a:solidFill>
                </a:rPr>
                <a:t>为正整数</a:t>
              </a:r>
              <a:r>
                <a:rPr lang="en-US" altLang="zh-CN">
                  <a:solidFill>
                    <a:srgbClr val="FFFF00"/>
                  </a:solidFill>
                </a:rPr>
                <a:t>)</a:t>
              </a:r>
            </a:p>
          </p:txBody>
        </p:sp>
        <p:sp>
          <p:nvSpPr>
            <p:cNvPr id="118789" name="Text Box 5"/>
            <p:cNvSpPr txBox="1">
              <a:spLocks noChangeArrowheads="1"/>
            </p:cNvSpPr>
            <p:nvPr/>
          </p:nvSpPr>
          <p:spPr bwMode="auto">
            <a:xfrm>
              <a:off x="559" y="491"/>
              <a:ext cx="3404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/>
                <a:t>(ab)</a:t>
              </a:r>
              <a:r>
                <a:rPr lang="en-US" altLang="zh-CN" baseline="30000"/>
                <a:t>n</a:t>
              </a:r>
              <a:r>
                <a:rPr lang="en-US" altLang="zh-CN"/>
                <a:t>=_____. (n</a:t>
              </a:r>
              <a:r>
                <a:rPr lang="zh-CN" altLang="en-US"/>
                <a:t>为正整数</a:t>
              </a:r>
              <a:r>
                <a:rPr lang="en-US" altLang="zh-CN"/>
                <a:t>)</a:t>
              </a:r>
            </a:p>
          </p:txBody>
        </p:sp>
        <p:sp>
          <p:nvSpPr>
            <p:cNvPr id="118790" name="Text Box 6"/>
            <p:cNvSpPr txBox="1">
              <a:spLocks noChangeArrowheads="1"/>
            </p:cNvSpPr>
            <p:nvPr/>
          </p:nvSpPr>
          <p:spPr bwMode="auto">
            <a:xfrm>
              <a:off x="1583" y="426"/>
              <a:ext cx="76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solidFill>
                    <a:srgbClr val="FF00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a</a:t>
              </a:r>
              <a:r>
                <a:rPr lang="en-US" altLang="zh-CN" baseline="30000">
                  <a:solidFill>
                    <a:srgbClr val="FF00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n</a:t>
              </a:r>
              <a:r>
                <a:rPr lang="en-US" altLang="zh-CN">
                  <a:solidFill>
                    <a:srgbClr val="FF00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b</a:t>
              </a:r>
              <a:r>
                <a:rPr lang="en-US" altLang="zh-CN" baseline="30000">
                  <a:solidFill>
                    <a:srgbClr val="FF00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n</a:t>
              </a:r>
            </a:p>
          </p:txBody>
        </p:sp>
        <p:pic>
          <p:nvPicPr>
            <p:cNvPr id="118791" name="Picture 7" descr="AG00315_"/>
            <p:cNvPicPr>
              <a:picLocks noChangeAspect="1" noChangeArrowheads="1" noCrop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298"/>
              <a:ext cx="585" cy="7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8792" name="Group 8"/>
          <p:cNvGrpSpPr/>
          <p:nvPr/>
        </p:nvGrpSpPr>
        <p:grpSpPr bwMode="auto">
          <a:xfrm>
            <a:off x="985838" y="1376363"/>
            <a:ext cx="6327775" cy="709612"/>
            <a:chOff x="549" y="1425"/>
            <a:chExt cx="3986" cy="447"/>
          </a:xfrm>
        </p:grpSpPr>
        <p:sp>
          <p:nvSpPr>
            <p:cNvPr id="118793" name="Text Box 9"/>
            <p:cNvSpPr txBox="1">
              <a:spLocks noChangeArrowheads="1"/>
            </p:cNvSpPr>
            <p:nvPr/>
          </p:nvSpPr>
          <p:spPr bwMode="auto">
            <a:xfrm>
              <a:off x="549" y="1435"/>
              <a:ext cx="3986" cy="410"/>
            </a:xfrm>
            <a:prstGeom prst="rect">
              <a:avLst/>
            </a:prstGeom>
            <a:solidFill>
              <a:srgbClr val="33FFFF"/>
            </a:solidFill>
            <a:ln w="9525">
              <a:solidFill>
                <a:schemeClr val="hlink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solidFill>
                    <a:srgbClr val="66FFFF"/>
                  </a:solidFill>
                </a:rPr>
                <a:t>1</a:t>
              </a:r>
            </a:p>
          </p:txBody>
        </p:sp>
        <p:grpSp>
          <p:nvGrpSpPr>
            <p:cNvPr id="118794" name="Group 10"/>
            <p:cNvGrpSpPr/>
            <p:nvPr/>
          </p:nvGrpSpPr>
          <p:grpSpPr bwMode="auto">
            <a:xfrm>
              <a:off x="577" y="1425"/>
              <a:ext cx="3906" cy="447"/>
              <a:chOff x="577" y="1425"/>
              <a:chExt cx="3906" cy="447"/>
            </a:xfrm>
          </p:grpSpPr>
          <p:sp>
            <p:nvSpPr>
              <p:cNvPr id="118795" name="Text Box 11"/>
              <p:cNvSpPr txBox="1">
                <a:spLocks noChangeArrowheads="1"/>
              </p:cNvSpPr>
              <p:nvPr/>
            </p:nvSpPr>
            <p:spPr bwMode="auto">
              <a:xfrm>
                <a:off x="577" y="1468"/>
                <a:ext cx="138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>
                    <a:solidFill>
                      <a:srgbClr val="FF0000"/>
                    </a:solidFill>
                  </a:rPr>
                  <a:t>(abc)</a:t>
                </a:r>
                <a:r>
                  <a:rPr lang="en-US" altLang="zh-CN" baseline="30000">
                    <a:solidFill>
                      <a:srgbClr val="FF0000"/>
                    </a:solidFill>
                  </a:rPr>
                  <a:t>n </a:t>
                </a:r>
                <a:r>
                  <a:rPr lang="en-US" altLang="zh-CN">
                    <a:solidFill>
                      <a:srgbClr val="FF0000"/>
                    </a:solidFill>
                  </a:rPr>
                  <a:t>= </a:t>
                </a:r>
                <a:endParaRPr lang="en-US" altLang="zh-CN" baseline="30000">
                  <a:solidFill>
                    <a:srgbClr val="FF0000"/>
                  </a:solidFill>
                </a:endParaRPr>
              </a:p>
            </p:txBody>
          </p:sp>
          <p:sp>
            <p:nvSpPr>
              <p:cNvPr id="118796" name="Text Box 12"/>
              <p:cNvSpPr txBox="1">
                <a:spLocks noChangeArrowheads="1"/>
              </p:cNvSpPr>
              <p:nvPr/>
            </p:nvSpPr>
            <p:spPr bwMode="auto">
              <a:xfrm>
                <a:off x="1697" y="1442"/>
                <a:ext cx="1299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>
                    <a:solidFill>
                      <a:srgbClr val="FF0000"/>
                    </a:solidFill>
                  </a:rPr>
                  <a:t>a</a:t>
                </a:r>
                <a:r>
                  <a:rPr lang="en-US" altLang="zh-CN" baseline="30000">
                    <a:solidFill>
                      <a:srgbClr val="FF0000"/>
                    </a:solidFill>
                  </a:rPr>
                  <a:t>n</a:t>
                </a:r>
                <a:r>
                  <a:rPr lang="en-US" altLang="zh-CN">
                    <a:solidFill>
                      <a:srgbClr val="FF0000"/>
                    </a:solidFill>
                  </a:rPr>
                  <a:t>b</a:t>
                </a:r>
                <a:r>
                  <a:rPr lang="en-US" altLang="zh-CN" baseline="30000">
                    <a:solidFill>
                      <a:srgbClr val="FF0000"/>
                    </a:solidFill>
                  </a:rPr>
                  <a:t>n</a:t>
                </a:r>
                <a:r>
                  <a:rPr lang="en-US" altLang="zh-CN">
                    <a:solidFill>
                      <a:srgbClr val="FF0000"/>
                    </a:solidFill>
                  </a:rPr>
                  <a:t>c</a:t>
                </a:r>
                <a:r>
                  <a:rPr lang="en-US" altLang="zh-CN" baseline="30000">
                    <a:solidFill>
                      <a:srgbClr val="FF0000"/>
                    </a:solidFill>
                  </a:rPr>
                  <a:t>n</a:t>
                </a:r>
              </a:p>
            </p:txBody>
          </p:sp>
          <p:sp>
            <p:nvSpPr>
              <p:cNvPr id="118797" name="Rectangle 13"/>
              <p:cNvSpPr>
                <a:spLocks noChangeArrowheads="1"/>
              </p:cNvSpPr>
              <p:nvPr/>
            </p:nvSpPr>
            <p:spPr bwMode="auto">
              <a:xfrm>
                <a:off x="2851" y="1425"/>
                <a:ext cx="163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>
                    <a:solidFill>
                      <a:srgbClr val="FF0000"/>
                    </a:solidFill>
                  </a:rPr>
                  <a:t>(n</a:t>
                </a:r>
                <a:r>
                  <a:rPr lang="zh-CN" altLang="en-US">
                    <a:solidFill>
                      <a:srgbClr val="FF0000"/>
                    </a:solidFill>
                  </a:rPr>
                  <a:t>为正整数</a:t>
                </a:r>
                <a:r>
                  <a:rPr lang="en-US" altLang="zh-CN">
                    <a:solidFill>
                      <a:srgbClr val="FF0000"/>
                    </a:solidFill>
                  </a:rPr>
                  <a:t>)</a:t>
                </a:r>
              </a:p>
            </p:txBody>
          </p:sp>
        </p:grpSp>
      </p:grpSp>
      <p:grpSp>
        <p:nvGrpSpPr>
          <p:cNvPr id="118801" name="Group 17"/>
          <p:cNvGrpSpPr/>
          <p:nvPr/>
        </p:nvGrpSpPr>
        <p:grpSpPr bwMode="auto">
          <a:xfrm>
            <a:off x="896938" y="2246313"/>
            <a:ext cx="8247062" cy="1589087"/>
            <a:chOff x="565" y="1415"/>
            <a:chExt cx="2647" cy="1001"/>
          </a:xfrm>
        </p:grpSpPr>
        <p:sp>
          <p:nvSpPr>
            <p:cNvPr id="118798" name="Rectangle 14"/>
            <p:cNvSpPr>
              <a:spLocks noChangeArrowheads="1"/>
            </p:cNvSpPr>
            <p:nvPr/>
          </p:nvSpPr>
          <p:spPr bwMode="auto">
            <a:xfrm>
              <a:off x="565" y="1415"/>
              <a:ext cx="264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4000" dirty="0">
                  <a:solidFill>
                    <a:schemeClr val="accent2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例</a:t>
              </a:r>
              <a:r>
                <a:rPr lang="en-US" altLang="zh-CN" sz="4000" dirty="0">
                  <a:solidFill>
                    <a:schemeClr val="accent2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2  </a:t>
              </a:r>
              <a:r>
                <a:rPr lang="zh-CN" altLang="en-US" sz="4000" dirty="0">
                  <a:solidFill>
                    <a:schemeClr val="accent2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计算：</a:t>
              </a:r>
            </a:p>
          </p:txBody>
        </p:sp>
        <p:sp>
          <p:nvSpPr>
            <p:cNvPr id="118799" name="Text Box 15"/>
            <p:cNvSpPr txBox="1">
              <a:spLocks noChangeArrowheads="1"/>
            </p:cNvSpPr>
            <p:nvPr/>
          </p:nvSpPr>
          <p:spPr bwMode="auto">
            <a:xfrm>
              <a:off x="593" y="2012"/>
              <a:ext cx="221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FontTx/>
                <a:buAutoNum type="arabicParenBoth"/>
              </a:pPr>
              <a:r>
                <a:rPr lang="zh-CN" altLang="en-US" dirty="0">
                  <a:solidFill>
                    <a:srgbClr val="800000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（</a:t>
              </a:r>
              <a:r>
                <a:rPr lang="en-US" altLang="zh-CN" dirty="0">
                  <a:solidFill>
                    <a:srgbClr val="800000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3xy</a:t>
              </a:r>
              <a:r>
                <a:rPr lang="en-US" altLang="zh-CN" baseline="30000" dirty="0">
                  <a:solidFill>
                    <a:srgbClr val="800000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2</a:t>
              </a:r>
              <a:r>
                <a:rPr lang="en-US" altLang="zh-CN" dirty="0">
                  <a:solidFill>
                    <a:srgbClr val="800000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)</a:t>
              </a:r>
              <a:r>
                <a:rPr lang="en-US" altLang="zh-CN" baseline="30000" dirty="0">
                  <a:solidFill>
                    <a:srgbClr val="800000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2   </a:t>
              </a:r>
              <a:r>
                <a:rPr lang="en-US" altLang="zh-CN" dirty="0">
                  <a:solidFill>
                    <a:srgbClr val="800000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(2)  (-2ab</a:t>
              </a:r>
              <a:r>
                <a:rPr lang="en-US" altLang="zh-CN" baseline="30000" dirty="0">
                  <a:solidFill>
                    <a:srgbClr val="800000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3</a:t>
              </a:r>
              <a:r>
                <a:rPr lang="en-US" altLang="zh-CN" dirty="0">
                  <a:solidFill>
                    <a:srgbClr val="800000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c</a:t>
              </a:r>
              <a:r>
                <a:rPr lang="en-US" altLang="zh-CN" baseline="30000" dirty="0">
                  <a:solidFill>
                    <a:srgbClr val="800000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2</a:t>
              </a:r>
              <a:r>
                <a:rPr lang="en-US" altLang="zh-CN" dirty="0">
                  <a:solidFill>
                    <a:srgbClr val="800000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)</a:t>
              </a:r>
              <a:r>
                <a:rPr lang="en-US" altLang="zh-CN" baseline="30000" dirty="0">
                  <a:solidFill>
                    <a:srgbClr val="800000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4</a:t>
              </a:r>
            </a:p>
          </p:txBody>
        </p:sp>
      </p:grpSp>
      <p:graphicFrame>
        <p:nvGraphicFramePr>
          <p:cNvPr id="118803" name="Object 19"/>
          <p:cNvGraphicFramePr>
            <a:graphicFrameLocks noChangeAspect="1"/>
          </p:cNvGraphicFramePr>
          <p:nvPr/>
        </p:nvGraphicFramePr>
        <p:xfrm>
          <a:off x="1138238" y="3681413"/>
          <a:ext cx="2809875" cy="188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15" name="Equation" r:id="rId4" imgW="977265" imgH="482600" progId="Equation.DSMT4">
                  <p:embed/>
                </p:oleObj>
              </mc:Choice>
              <mc:Fallback>
                <p:oleObj name="Equation" r:id="rId4" imgW="977265" imgH="4826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8238" y="3681413"/>
                        <a:ext cx="2809875" cy="188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804" name="Object 20"/>
          <p:cNvGraphicFramePr>
            <a:graphicFrameLocks noChangeAspect="1"/>
          </p:cNvGraphicFramePr>
          <p:nvPr/>
        </p:nvGraphicFramePr>
        <p:xfrm>
          <a:off x="3879850" y="3987800"/>
          <a:ext cx="4973638" cy="201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16" name="Equation" r:id="rId6" imgW="1562100" imgH="457200" progId="Equation.DSMT4">
                  <p:embed/>
                </p:oleObj>
              </mc:Choice>
              <mc:Fallback>
                <p:oleObj name="Equation" r:id="rId6" imgW="1562100" imgH="4572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9850" y="3987800"/>
                        <a:ext cx="4973638" cy="201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409575" y="1220788"/>
            <a:ext cx="8077200" cy="216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40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1.</a:t>
            </a:r>
            <a:r>
              <a:rPr lang="zh-CN" altLang="en-US" sz="40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计算</a:t>
            </a:r>
            <a:r>
              <a:rPr lang="en-US" altLang="zh-CN" sz="40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: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4000" dirty="0">
                <a:solidFill>
                  <a:srgbClr val="FF0000"/>
                </a:solidFill>
              </a:rPr>
              <a:t>(1)</a:t>
            </a:r>
            <a:r>
              <a:rPr lang="en-US" altLang="zh-CN" sz="4000" dirty="0">
                <a:solidFill>
                  <a:srgbClr val="660033"/>
                </a:solidFill>
              </a:rPr>
              <a:t>  (-3x</a:t>
            </a:r>
            <a:r>
              <a:rPr lang="en-US" altLang="zh-CN" sz="4000" baseline="30000" dirty="0">
                <a:solidFill>
                  <a:srgbClr val="660033"/>
                </a:solidFill>
              </a:rPr>
              <a:t>2</a:t>
            </a:r>
            <a:r>
              <a:rPr lang="en-US" altLang="zh-CN" sz="4000" dirty="0">
                <a:solidFill>
                  <a:srgbClr val="660033"/>
                </a:solidFill>
              </a:rPr>
              <a:t>y)</a:t>
            </a:r>
            <a:r>
              <a:rPr lang="en-US" altLang="zh-CN" sz="4000" baseline="30000" dirty="0">
                <a:solidFill>
                  <a:srgbClr val="660033"/>
                </a:solidFill>
              </a:rPr>
              <a:t>3 </a:t>
            </a:r>
            <a:r>
              <a:rPr lang="en-US" altLang="zh-CN" sz="4000" dirty="0">
                <a:solidFill>
                  <a:srgbClr val="660033"/>
                </a:solidFill>
              </a:rPr>
              <a:t>   </a:t>
            </a:r>
            <a:r>
              <a:rPr lang="en-US" altLang="zh-CN" sz="4000" dirty="0">
                <a:solidFill>
                  <a:srgbClr val="FF0000"/>
                </a:solidFill>
              </a:rPr>
              <a:t>(2)</a:t>
            </a:r>
            <a:r>
              <a:rPr lang="en-US" altLang="zh-CN" sz="4000" dirty="0">
                <a:solidFill>
                  <a:srgbClr val="660033"/>
                </a:solidFill>
              </a:rPr>
              <a:t>  (-5ab)</a:t>
            </a:r>
            <a:r>
              <a:rPr lang="en-US" altLang="zh-CN" sz="4000" baseline="30000" dirty="0">
                <a:solidFill>
                  <a:srgbClr val="660033"/>
                </a:solidFill>
              </a:rPr>
              <a:t>2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4000" dirty="0">
                <a:solidFill>
                  <a:srgbClr val="FF0000"/>
                </a:solidFill>
              </a:rPr>
              <a:t>(3)</a:t>
            </a:r>
            <a:r>
              <a:rPr lang="en-US" altLang="zh-CN" sz="4000" dirty="0">
                <a:solidFill>
                  <a:srgbClr val="660033"/>
                </a:solidFill>
              </a:rPr>
              <a:t>  (2x</a:t>
            </a:r>
            <a:r>
              <a:rPr lang="en-US" altLang="zh-CN" sz="4000" baseline="30000" dirty="0">
                <a:solidFill>
                  <a:srgbClr val="660033"/>
                </a:solidFill>
              </a:rPr>
              <a:t>n</a:t>
            </a:r>
            <a:r>
              <a:rPr lang="en-US" altLang="zh-CN" sz="4000" dirty="0">
                <a:solidFill>
                  <a:srgbClr val="660033"/>
                </a:solidFill>
              </a:rPr>
              <a:t>y</a:t>
            </a:r>
            <a:r>
              <a:rPr lang="en-US" altLang="zh-CN" sz="4000" baseline="30000" dirty="0">
                <a:solidFill>
                  <a:srgbClr val="660033"/>
                </a:solidFill>
              </a:rPr>
              <a:t>m</a:t>
            </a:r>
            <a:r>
              <a:rPr lang="en-US" altLang="zh-CN" sz="4000" dirty="0">
                <a:solidFill>
                  <a:srgbClr val="660033"/>
                </a:solidFill>
              </a:rPr>
              <a:t>)</a:t>
            </a:r>
            <a:r>
              <a:rPr lang="en-US" altLang="zh-CN" sz="4000" baseline="30000" dirty="0">
                <a:solidFill>
                  <a:srgbClr val="660033"/>
                </a:solidFill>
              </a:rPr>
              <a:t>2</a:t>
            </a:r>
            <a:r>
              <a:rPr lang="en-US" altLang="zh-CN" sz="4000" dirty="0">
                <a:solidFill>
                  <a:srgbClr val="660033"/>
                </a:solidFill>
              </a:rPr>
              <a:t>    </a:t>
            </a:r>
            <a:r>
              <a:rPr lang="en-US" altLang="zh-CN" sz="4000" dirty="0">
                <a:solidFill>
                  <a:srgbClr val="FF0000"/>
                </a:solidFill>
              </a:rPr>
              <a:t>(4)</a:t>
            </a:r>
            <a:r>
              <a:rPr lang="en-US" altLang="zh-CN" sz="4000" dirty="0">
                <a:solidFill>
                  <a:srgbClr val="660033"/>
                </a:solidFill>
              </a:rPr>
              <a:t>  (-2xy</a:t>
            </a:r>
            <a:r>
              <a:rPr lang="en-US" altLang="zh-CN" sz="4000" baseline="30000" dirty="0">
                <a:solidFill>
                  <a:srgbClr val="660033"/>
                </a:solidFill>
              </a:rPr>
              <a:t>2</a:t>
            </a:r>
            <a:r>
              <a:rPr lang="en-US" altLang="zh-CN" sz="4000" dirty="0">
                <a:solidFill>
                  <a:srgbClr val="660033"/>
                </a:solidFill>
              </a:rPr>
              <a:t>z</a:t>
            </a:r>
            <a:r>
              <a:rPr lang="en-US" altLang="zh-CN" sz="4000" baseline="30000" dirty="0">
                <a:solidFill>
                  <a:srgbClr val="660033"/>
                </a:solidFill>
              </a:rPr>
              <a:t>3</a:t>
            </a:r>
            <a:r>
              <a:rPr lang="en-US" altLang="zh-CN" sz="4000" dirty="0">
                <a:solidFill>
                  <a:srgbClr val="660033"/>
                </a:solidFill>
              </a:rPr>
              <a:t>)</a:t>
            </a:r>
            <a:r>
              <a:rPr lang="en-US" altLang="zh-CN" sz="4000" baseline="30000" dirty="0">
                <a:solidFill>
                  <a:srgbClr val="660033"/>
                </a:solidFill>
              </a:rPr>
              <a:t>4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206375" y="835025"/>
            <a:ext cx="8610600" cy="104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endParaRPr lang="en-US" altLang="zh-CN" sz="4000">
              <a:solidFill>
                <a:schemeClr val="accent2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lnSpc>
                <a:spcPct val="85000"/>
              </a:lnSpc>
              <a:spcBef>
                <a:spcPct val="50000"/>
              </a:spcBef>
            </a:pPr>
            <a:endParaRPr lang="en-US" altLang="zh-CN" sz="3200" baseline="300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35846" name="Picture 6" descr="lianx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30350" cy="76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250825" y="1052513"/>
            <a:ext cx="5761038" cy="399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2.</a:t>
            </a:r>
            <a:r>
              <a:rPr lang="zh-CN" altLang="en-US" sz="40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计算：</a:t>
            </a:r>
          </a:p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</a:rPr>
              <a:t>⑴ </a:t>
            </a:r>
            <a:r>
              <a:rPr lang="zh-CN" altLang="en-US" dirty="0">
                <a:solidFill>
                  <a:srgbClr val="660033"/>
                </a:solidFill>
              </a:rPr>
              <a:t> </a:t>
            </a:r>
            <a:r>
              <a:rPr lang="en-US" altLang="zh-CN" dirty="0">
                <a:solidFill>
                  <a:srgbClr val="0000CC"/>
                </a:solidFill>
              </a:rPr>
              <a:t>(-a</a:t>
            </a:r>
            <a:r>
              <a:rPr lang="en-US" altLang="zh-CN" baseline="30000" dirty="0">
                <a:solidFill>
                  <a:srgbClr val="0000CC"/>
                </a:solidFill>
              </a:rPr>
              <a:t>2</a:t>
            </a:r>
            <a:r>
              <a:rPr lang="en-US" altLang="zh-CN" dirty="0">
                <a:solidFill>
                  <a:srgbClr val="0000CC"/>
                </a:solidFill>
              </a:rPr>
              <a:t>)</a:t>
            </a:r>
            <a:r>
              <a:rPr lang="en-US" altLang="zh-CN" baseline="30000" dirty="0">
                <a:solidFill>
                  <a:srgbClr val="0000CC"/>
                </a:solidFill>
              </a:rPr>
              <a:t>3.</a:t>
            </a:r>
            <a:r>
              <a:rPr lang="en-US" altLang="zh-CN" dirty="0">
                <a:solidFill>
                  <a:srgbClr val="0000CC"/>
                </a:solidFill>
              </a:rPr>
              <a:t>(-a</a:t>
            </a:r>
            <a:r>
              <a:rPr lang="en-US" altLang="zh-CN" baseline="30000" dirty="0">
                <a:solidFill>
                  <a:srgbClr val="0000CC"/>
                </a:solidFill>
              </a:rPr>
              <a:t>3</a:t>
            </a:r>
            <a:r>
              <a:rPr lang="en-US" altLang="zh-CN" dirty="0">
                <a:solidFill>
                  <a:srgbClr val="0000CC"/>
                </a:solidFill>
              </a:rPr>
              <a:t>)</a:t>
            </a:r>
            <a:r>
              <a:rPr lang="en-US" altLang="zh-CN" baseline="30000" dirty="0">
                <a:solidFill>
                  <a:srgbClr val="0000CC"/>
                </a:solidFill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</a:rPr>
              <a:t>⑵ </a:t>
            </a:r>
            <a:r>
              <a:rPr lang="en-US" altLang="zh-CN" dirty="0">
                <a:solidFill>
                  <a:srgbClr val="660033"/>
                </a:solidFill>
              </a:rPr>
              <a:t> </a:t>
            </a:r>
            <a:r>
              <a:rPr lang="en-US" altLang="zh-CN" dirty="0">
                <a:solidFill>
                  <a:srgbClr val="0000CC"/>
                </a:solidFill>
              </a:rPr>
              <a:t>-(n</a:t>
            </a:r>
            <a:r>
              <a:rPr lang="en-US" altLang="zh-CN" baseline="30000" dirty="0">
                <a:solidFill>
                  <a:srgbClr val="0000CC"/>
                </a:solidFill>
              </a:rPr>
              <a:t>2</a:t>
            </a:r>
            <a:r>
              <a:rPr lang="en-US" altLang="zh-CN" dirty="0">
                <a:solidFill>
                  <a:srgbClr val="0000CC"/>
                </a:solidFill>
              </a:rPr>
              <a:t>)</a:t>
            </a:r>
            <a:r>
              <a:rPr lang="en-US" altLang="zh-CN" baseline="30000" dirty="0">
                <a:solidFill>
                  <a:srgbClr val="0000CC"/>
                </a:solidFill>
              </a:rPr>
              <a:t>.</a:t>
            </a:r>
            <a:r>
              <a:rPr lang="en-US" altLang="zh-CN" dirty="0">
                <a:solidFill>
                  <a:srgbClr val="0000CC"/>
                </a:solidFill>
              </a:rPr>
              <a:t>(-n</a:t>
            </a:r>
            <a:r>
              <a:rPr lang="en-US" altLang="zh-CN" baseline="30000" dirty="0">
                <a:solidFill>
                  <a:srgbClr val="0000CC"/>
                </a:solidFill>
              </a:rPr>
              <a:t>5</a:t>
            </a:r>
            <a:r>
              <a:rPr lang="en-US" altLang="zh-CN" dirty="0">
                <a:solidFill>
                  <a:srgbClr val="0000CC"/>
                </a:solidFill>
              </a:rPr>
              <a:t>)</a:t>
            </a:r>
            <a:r>
              <a:rPr lang="en-US" altLang="zh-CN" baseline="30000" dirty="0">
                <a:solidFill>
                  <a:srgbClr val="0000CC"/>
                </a:solidFill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</a:rPr>
              <a:t>⑶ </a:t>
            </a:r>
            <a:r>
              <a:rPr lang="en-US" altLang="zh-CN" dirty="0">
                <a:solidFill>
                  <a:srgbClr val="660033"/>
                </a:solidFill>
              </a:rPr>
              <a:t> </a:t>
            </a:r>
            <a:r>
              <a:rPr lang="en-US" altLang="zh-CN" dirty="0">
                <a:solidFill>
                  <a:srgbClr val="0000CC"/>
                </a:solidFill>
              </a:rPr>
              <a:t>a</a:t>
            </a:r>
            <a:r>
              <a:rPr lang="en-US" altLang="zh-CN" baseline="30000" dirty="0">
                <a:solidFill>
                  <a:srgbClr val="0000CC"/>
                </a:solidFill>
              </a:rPr>
              <a:t>5.</a:t>
            </a:r>
            <a:r>
              <a:rPr lang="en-US" altLang="zh-CN" dirty="0">
                <a:solidFill>
                  <a:srgbClr val="0000CC"/>
                </a:solidFill>
              </a:rPr>
              <a:t>a</a:t>
            </a:r>
            <a:r>
              <a:rPr lang="en-US" altLang="zh-CN" baseline="30000" dirty="0">
                <a:solidFill>
                  <a:srgbClr val="0000CC"/>
                </a:solidFill>
              </a:rPr>
              <a:t>3</a:t>
            </a:r>
            <a:r>
              <a:rPr lang="en-US" altLang="zh-CN" dirty="0">
                <a:solidFill>
                  <a:srgbClr val="0000CC"/>
                </a:solidFill>
              </a:rPr>
              <a:t>+(2a</a:t>
            </a:r>
            <a:r>
              <a:rPr lang="en-US" altLang="zh-CN" baseline="30000" dirty="0">
                <a:solidFill>
                  <a:srgbClr val="0000CC"/>
                </a:solidFill>
              </a:rPr>
              <a:t>2</a:t>
            </a:r>
            <a:r>
              <a:rPr lang="en-US" altLang="zh-CN" dirty="0">
                <a:solidFill>
                  <a:srgbClr val="0000CC"/>
                </a:solidFill>
              </a:rPr>
              <a:t>)</a:t>
            </a:r>
            <a:r>
              <a:rPr lang="en-US" altLang="zh-CN" baseline="30000" dirty="0">
                <a:solidFill>
                  <a:srgbClr val="0000CC"/>
                </a:solidFill>
              </a:rPr>
              <a:t>4</a:t>
            </a:r>
            <a:r>
              <a:rPr lang="en-US" altLang="zh-CN" baseline="30000" dirty="0">
                <a:solidFill>
                  <a:srgbClr val="660033"/>
                </a:solidFill>
              </a:rPr>
              <a:t>  </a:t>
            </a:r>
            <a:r>
              <a:rPr lang="en-US" altLang="zh-CN" dirty="0">
                <a:solidFill>
                  <a:srgbClr val="660033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</a:rPr>
              <a:t>⑷ </a:t>
            </a:r>
            <a:r>
              <a:rPr lang="en-US" altLang="zh-CN" dirty="0">
                <a:solidFill>
                  <a:srgbClr val="660033"/>
                </a:solidFill>
              </a:rPr>
              <a:t> </a:t>
            </a:r>
            <a:r>
              <a:rPr lang="en-US" altLang="zh-CN" dirty="0">
                <a:solidFill>
                  <a:srgbClr val="0000CC"/>
                </a:solidFill>
              </a:rPr>
              <a:t>(-2a)</a:t>
            </a:r>
            <a:r>
              <a:rPr lang="en-US" altLang="zh-CN" baseline="30000" dirty="0">
                <a:solidFill>
                  <a:srgbClr val="0000CC"/>
                </a:solidFill>
              </a:rPr>
              <a:t>3</a:t>
            </a:r>
            <a:r>
              <a:rPr lang="zh-CN" altLang="en-US" dirty="0">
                <a:solidFill>
                  <a:srgbClr val="0000CC"/>
                </a:solidFill>
              </a:rPr>
              <a:t>－</a:t>
            </a:r>
            <a:r>
              <a:rPr lang="en-US" altLang="zh-CN" dirty="0">
                <a:solidFill>
                  <a:srgbClr val="0000CC"/>
                </a:solidFill>
              </a:rPr>
              <a:t>(-a)</a:t>
            </a:r>
            <a:r>
              <a:rPr lang="en-US" altLang="zh-CN" baseline="30000" dirty="0">
                <a:solidFill>
                  <a:srgbClr val="0000CC"/>
                </a:solidFill>
              </a:rPr>
              <a:t>.</a:t>
            </a:r>
            <a:r>
              <a:rPr lang="en-US" altLang="zh-CN" dirty="0">
                <a:solidFill>
                  <a:srgbClr val="0000CC"/>
                </a:solidFill>
              </a:rPr>
              <a:t>(a)</a:t>
            </a:r>
            <a:r>
              <a:rPr lang="en-US" altLang="zh-CN" baseline="30000" dirty="0">
                <a:solidFill>
                  <a:srgbClr val="0000CC"/>
                </a:solidFill>
              </a:rPr>
              <a:t>2</a:t>
            </a:r>
          </a:p>
        </p:txBody>
      </p:sp>
      <p:pic>
        <p:nvPicPr>
          <p:cNvPr id="40968" name="Picture 8" descr="lianx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30350" cy="76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050" name="Object 2"/>
          <p:cNvGraphicFramePr>
            <a:graphicFrameLocks noChangeAspect="1"/>
          </p:cNvGraphicFramePr>
          <p:nvPr/>
        </p:nvGraphicFramePr>
        <p:xfrm>
          <a:off x="2351088" y="3519488"/>
          <a:ext cx="6578600" cy="1331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92" name="Equation" r:id="rId3" imgW="2005965" imgH="406400" progId="Equation.DSMT4">
                  <p:embed/>
                </p:oleObj>
              </mc:Choice>
              <mc:Fallback>
                <p:oleObj name="Equation" r:id="rId3" imgW="2005965" imgH="406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3519488"/>
                        <a:ext cx="6578600" cy="1331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51" name="Object 3"/>
          <p:cNvGraphicFramePr>
            <a:graphicFrameLocks noChangeAspect="1"/>
          </p:cNvGraphicFramePr>
          <p:nvPr/>
        </p:nvGraphicFramePr>
        <p:xfrm>
          <a:off x="2305050" y="4570413"/>
          <a:ext cx="2484438" cy="155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93" name="Equation" r:id="rId5" imgW="647700" imgH="406400" progId="Equation.DSMT4">
                  <p:embed/>
                </p:oleObj>
              </mc:Choice>
              <mc:Fallback>
                <p:oleObj name="Equation" r:id="rId5" imgW="647700" imgH="406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5050" y="4570413"/>
                        <a:ext cx="2484438" cy="155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2305050" y="5983288"/>
            <a:ext cx="11699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/>
              <a:t>=1</a:t>
            </a:r>
          </a:p>
        </p:txBody>
      </p:sp>
      <p:grpSp>
        <p:nvGrpSpPr>
          <p:cNvPr id="130053" name="Group 5"/>
          <p:cNvGrpSpPr/>
          <p:nvPr/>
        </p:nvGrpSpPr>
        <p:grpSpPr bwMode="auto">
          <a:xfrm>
            <a:off x="341313" y="1770063"/>
            <a:ext cx="8461375" cy="2154237"/>
            <a:chOff x="215" y="1115"/>
            <a:chExt cx="5330" cy="1357"/>
          </a:xfrm>
        </p:grpSpPr>
        <p:grpSp>
          <p:nvGrpSpPr>
            <p:cNvPr id="130054" name="Group 6"/>
            <p:cNvGrpSpPr/>
            <p:nvPr/>
          </p:nvGrpSpPr>
          <p:grpSpPr bwMode="auto">
            <a:xfrm>
              <a:off x="1463" y="1115"/>
              <a:ext cx="4082" cy="1357"/>
              <a:chOff x="1463" y="1136"/>
              <a:chExt cx="4082" cy="1357"/>
            </a:xfrm>
          </p:grpSpPr>
          <p:graphicFrame>
            <p:nvGraphicFramePr>
              <p:cNvPr id="130055" name="Object 7"/>
              <p:cNvGraphicFramePr>
                <a:graphicFrameLocks noChangeAspect="1"/>
              </p:cNvGraphicFramePr>
              <p:nvPr/>
            </p:nvGraphicFramePr>
            <p:xfrm>
              <a:off x="1463" y="1136"/>
              <a:ext cx="4082" cy="7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0094" name="Equation" r:id="rId7" imgW="2197100" imgH="406400" progId="Equation.DSMT4">
                      <p:embed/>
                    </p:oleObj>
                  </mc:Choice>
                  <mc:Fallback>
                    <p:oleObj name="Equation" r:id="rId7" imgW="2197100" imgH="406400" progId="Equation.DSMT4">
                      <p:embed/>
                      <p:pic>
                        <p:nvPicPr>
                          <p:cNvPr id="0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63" y="1136"/>
                            <a:ext cx="4082" cy="7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30056" name="AutoShape 8"/>
              <p:cNvSpPr/>
              <p:nvPr/>
            </p:nvSpPr>
            <p:spPr bwMode="auto">
              <a:xfrm rot="16200000">
                <a:off x="2539" y="1167"/>
                <a:ext cx="227" cy="1475"/>
              </a:xfrm>
              <a:prstGeom prst="leftBrace">
                <a:avLst>
                  <a:gd name="adj1" fmla="val 54148"/>
                  <a:gd name="adj2" fmla="val 50000"/>
                </a:avLst>
              </a:prstGeom>
              <a:noFill/>
              <a:ln w="28575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0057" name="AutoShape 9"/>
              <p:cNvSpPr/>
              <p:nvPr/>
            </p:nvSpPr>
            <p:spPr bwMode="auto">
              <a:xfrm rot="16200000">
                <a:off x="4524" y="1082"/>
                <a:ext cx="227" cy="1475"/>
              </a:xfrm>
              <a:prstGeom prst="leftBrace">
                <a:avLst>
                  <a:gd name="adj1" fmla="val 54148"/>
                  <a:gd name="adj2" fmla="val 50000"/>
                </a:avLst>
              </a:prstGeom>
              <a:noFill/>
              <a:ln w="28575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130058" name="Group 10"/>
              <p:cNvGrpSpPr/>
              <p:nvPr/>
            </p:nvGrpSpPr>
            <p:grpSpPr bwMode="auto">
              <a:xfrm>
                <a:off x="2171" y="1826"/>
                <a:ext cx="1190" cy="667"/>
                <a:chOff x="1831" y="2500"/>
                <a:chExt cx="1077" cy="837"/>
              </a:xfrm>
            </p:grpSpPr>
            <p:sp>
              <p:nvSpPr>
                <p:cNvPr id="13005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831" y="2698"/>
                  <a:ext cx="1077" cy="5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>
                      <a:solidFill>
                        <a:srgbClr val="FF0000"/>
                      </a:solidFill>
                    </a:rPr>
                    <a:t>6</a:t>
                  </a:r>
                  <a:r>
                    <a:rPr lang="zh-CN" altLang="en-US">
                      <a:solidFill>
                        <a:srgbClr val="FF0000"/>
                      </a:solidFill>
                    </a:rPr>
                    <a:t>个</a:t>
                  </a:r>
                </a:p>
              </p:txBody>
            </p:sp>
            <p:graphicFrame>
              <p:nvGraphicFramePr>
                <p:cNvPr id="130060" name="Object 12"/>
                <p:cNvGraphicFramePr>
                  <a:graphicFrameLocks noChangeAspect="1"/>
                </p:cNvGraphicFramePr>
                <p:nvPr/>
              </p:nvGraphicFramePr>
              <p:xfrm>
                <a:off x="2326" y="2500"/>
                <a:ext cx="314" cy="83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0095" name="Equation" r:id="rId9" imgW="152400" imgH="405765" progId="Equation.DSMT4">
                        <p:embed/>
                      </p:oleObj>
                    </mc:Choice>
                    <mc:Fallback>
                      <p:oleObj name="Equation" r:id="rId9" imgW="152400" imgH="405765" progId="Equation.DSMT4">
                        <p:embed/>
                        <p:pic>
                          <p:nvPicPr>
                            <p:cNvPr id="0" name="Object 1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326" y="2500"/>
                              <a:ext cx="314" cy="83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130061" name="Text Box 13"/>
              <p:cNvSpPr txBox="1">
                <a:spLocks noChangeArrowheads="1"/>
              </p:cNvSpPr>
              <p:nvPr/>
            </p:nvSpPr>
            <p:spPr bwMode="auto">
              <a:xfrm>
                <a:off x="4269" y="1954"/>
                <a:ext cx="907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>
                    <a:solidFill>
                      <a:srgbClr val="FF0000"/>
                    </a:solidFill>
                  </a:rPr>
                  <a:t>6</a:t>
                </a:r>
                <a:r>
                  <a:rPr lang="zh-CN" altLang="en-US">
                    <a:solidFill>
                      <a:srgbClr val="FF0000"/>
                    </a:solidFill>
                  </a:rPr>
                  <a:t>个</a:t>
                </a:r>
                <a:r>
                  <a:rPr lang="en-US" altLang="zh-CN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  <p:sp>
          <p:nvSpPr>
            <p:cNvPr id="130062" name="Text Box 14"/>
            <p:cNvSpPr txBox="1">
              <a:spLocks noChangeArrowheads="1"/>
            </p:cNvSpPr>
            <p:nvPr/>
          </p:nvSpPr>
          <p:spPr bwMode="auto">
            <a:xfrm>
              <a:off x="215" y="1310"/>
              <a:ext cx="133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>
                  <a:solidFill>
                    <a:srgbClr val="FF00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解：原式</a:t>
              </a:r>
            </a:p>
          </p:txBody>
        </p:sp>
      </p:grpSp>
      <p:sp>
        <p:nvSpPr>
          <p:cNvPr id="130063" name="Rectangle 15"/>
          <p:cNvSpPr>
            <a:spLocks noChangeArrowheads="1"/>
          </p:cNvSpPr>
          <p:nvPr/>
        </p:nvSpPr>
        <p:spPr bwMode="auto">
          <a:xfrm>
            <a:off x="263525" y="5003800"/>
            <a:ext cx="201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解：原式</a:t>
            </a:r>
          </a:p>
        </p:txBody>
      </p:sp>
      <p:grpSp>
        <p:nvGrpSpPr>
          <p:cNvPr id="130064" name="Group 16"/>
          <p:cNvGrpSpPr/>
          <p:nvPr/>
        </p:nvGrpSpPr>
        <p:grpSpPr bwMode="auto">
          <a:xfrm>
            <a:off x="1042988" y="660400"/>
            <a:ext cx="7921625" cy="1365250"/>
            <a:chOff x="657" y="416"/>
            <a:chExt cx="4990" cy="860"/>
          </a:xfrm>
        </p:grpSpPr>
        <p:graphicFrame>
          <p:nvGraphicFramePr>
            <p:cNvPr id="130065" name="Object 17"/>
            <p:cNvGraphicFramePr>
              <a:graphicFrameLocks noChangeAspect="1"/>
            </p:cNvGraphicFramePr>
            <p:nvPr/>
          </p:nvGraphicFramePr>
          <p:xfrm>
            <a:off x="2740" y="416"/>
            <a:ext cx="1746" cy="8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096" name="Equation" r:id="rId11" imgW="571500" imgH="406400" progId="Equation.DSMT4">
                    <p:embed/>
                  </p:oleObj>
                </mc:Choice>
                <mc:Fallback>
                  <p:oleObj name="Equation" r:id="rId11" imgW="571500" imgH="406400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0" y="416"/>
                          <a:ext cx="1746" cy="8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0066" name="Rectangle 18"/>
            <p:cNvSpPr>
              <a:spLocks noChangeArrowheads="1"/>
            </p:cNvSpPr>
            <p:nvPr/>
          </p:nvSpPr>
          <p:spPr bwMode="auto">
            <a:xfrm>
              <a:off x="657" y="657"/>
              <a:ext cx="499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4000">
                  <a:solidFill>
                    <a:srgbClr val="0000CC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你会计算吗？</a:t>
              </a:r>
              <a:endParaRPr lang="zh-CN" altLang="en-US" baseline="30000"/>
            </a:p>
          </p:txBody>
        </p:sp>
      </p:grpSp>
      <p:pic>
        <p:nvPicPr>
          <p:cNvPr id="130067" name="Picture 19" descr="0002"/>
          <p:cNvPicPr>
            <a:picLocks noChangeAspect="1" noChangeArrowheads="1"/>
          </p:cNvPicPr>
          <p:nvPr/>
        </p:nvPicPr>
        <p:blipFill>
          <a:blip r:embed="rId1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8" y="846138"/>
            <a:ext cx="758825" cy="134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0068" name="AutoShape 20"/>
          <p:cNvSpPr>
            <a:spLocks noChangeArrowheads="1"/>
          </p:cNvSpPr>
          <p:nvPr/>
        </p:nvSpPr>
        <p:spPr bwMode="auto">
          <a:xfrm>
            <a:off x="1033463" y="0"/>
            <a:ext cx="1890712" cy="876300"/>
          </a:xfrm>
          <a:prstGeom prst="cloudCallout">
            <a:avLst>
              <a:gd name="adj1" fmla="val -60157"/>
              <a:gd name="adj2" fmla="val 94023"/>
            </a:avLst>
          </a:prstGeom>
          <a:solidFill>
            <a:srgbClr val="FFFF99"/>
          </a:solidFill>
          <a:ln w="9525">
            <a:solidFill>
              <a:srgbClr val="9933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kumimoji="1" lang="zh-CN" altLang="zh-CN" sz="2800" i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130069" name="Text Box 21"/>
          <p:cNvSpPr txBox="1">
            <a:spLocks noChangeArrowheads="1"/>
          </p:cNvSpPr>
          <p:nvPr/>
        </p:nvSpPr>
        <p:spPr bwMode="auto">
          <a:xfrm>
            <a:off x="1217613" y="261938"/>
            <a:ext cx="1793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62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试一试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0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0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42" dur="2000" fill="hold"/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44" dur="2000" fill="hold"/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46" dur="20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2" grpId="0"/>
      <p:bldP spid="130052" grpId="1"/>
      <p:bldP spid="130063" grpId="0"/>
      <p:bldP spid="130063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301625" y="1084263"/>
            <a:ext cx="75580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你会计算吗？</a:t>
            </a:r>
            <a:endParaRPr lang="zh-CN" altLang="en-US" baseline="30000"/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777875" y="404813"/>
            <a:ext cx="17224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知识延伸</a:t>
            </a:r>
          </a:p>
        </p:txBody>
      </p:sp>
      <p:pic>
        <p:nvPicPr>
          <p:cNvPr id="96264" name="Picture 8" descr="FC_04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538" y="500063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6270" name="Object 14"/>
          <p:cNvGraphicFramePr>
            <a:graphicFrameLocks noChangeAspect="1"/>
          </p:cNvGraphicFramePr>
          <p:nvPr/>
        </p:nvGraphicFramePr>
        <p:xfrm>
          <a:off x="3319463" y="549275"/>
          <a:ext cx="2290762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04" name="Equation" r:id="rId4" imgW="558800" imgH="393700" progId="Equation.DSMT4">
                  <p:embed/>
                </p:oleObj>
              </mc:Choice>
              <mc:Fallback>
                <p:oleObj name="Equation" r:id="rId4" imgW="558800" imgH="3937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9463" y="549275"/>
                        <a:ext cx="2290762" cy="161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71" name="AutoShape 15"/>
          <p:cNvSpPr>
            <a:spLocks noChangeArrowheads="1"/>
          </p:cNvSpPr>
          <p:nvPr/>
        </p:nvSpPr>
        <p:spPr bwMode="auto">
          <a:xfrm>
            <a:off x="4032250" y="3252788"/>
            <a:ext cx="4589463" cy="1439862"/>
          </a:xfrm>
          <a:prstGeom prst="cloudCallout">
            <a:avLst>
              <a:gd name="adj1" fmla="val -55051"/>
              <a:gd name="adj2" fmla="val 62792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>
                <a:solidFill>
                  <a:srgbClr val="80008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逆用积的乘方的运算性质</a:t>
            </a:r>
          </a:p>
        </p:txBody>
      </p:sp>
      <p:grpSp>
        <p:nvGrpSpPr>
          <p:cNvPr id="96272" name="Group 16"/>
          <p:cNvGrpSpPr/>
          <p:nvPr/>
        </p:nvGrpSpPr>
        <p:grpSpPr bwMode="auto">
          <a:xfrm>
            <a:off x="765175" y="4745038"/>
            <a:ext cx="6303963" cy="1514475"/>
            <a:chOff x="0" y="64"/>
            <a:chExt cx="3971" cy="954"/>
          </a:xfrm>
        </p:grpSpPr>
        <p:sp>
          <p:nvSpPr>
            <p:cNvPr id="96273" name="Rectangle 17"/>
            <p:cNvSpPr>
              <a:spLocks noChangeArrowheads="1"/>
            </p:cNvSpPr>
            <p:nvPr/>
          </p:nvSpPr>
          <p:spPr bwMode="auto">
            <a:xfrm>
              <a:off x="503" y="64"/>
              <a:ext cx="299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>
                  <a:solidFill>
                    <a:srgbClr val="0000CC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积的乘方的运算性质：</a:t>
              </a:r>
            </a:p>
          </p:txBody>
        </p:sp>
        <p:sp>
          <p:nvSpPr>
            <p:cNvPr id="96274" name="Text Box 18"/>
            <p:cNvSpPr txBox="1">
              <a:spLocks noChangeArrowheads="1"/>
            </p:cNvSpPr>
            <p:nvPr/>
          </p:nvSpPr>
          <p:spPr bwMode="auto">
            <a:xfrm>
              <a:off x="567" y="482"/>
              <a:ext cx="3404" cy="34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2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>
                  <a:solidFill>
                    <a:srgbClr val="FFFF00"/>
                  </a:solidFill>
                </a:rPr>
                <a:t>(ab)</a:t>
              </a:r>
              <a:r>
                <a:rPr lang="en-US" altLang="zh-CN" baseline="30000">
                  <a:solidFill>
                    <a:srgbClr val="FFFF00"/>
                  </a:solidFill>
                </a:rPr>
                <a:t>n</a:t>
              </a:r>
              <a:r>
                <a:rPr lang="en-US" altLang="zh-CN">
                  <a:solidFill>
                    <a:srgbClr val="FFFF00"/>
                  </a:solidFill>
                </a:rPr>
                <a:t>=_____.(n</a:t>
              </a:r>
              <a:r>
                <a:rPr lang="zh-CN" altLang="en-US">
                  <a:solidFill>
                    <a:srgbClr val="FFFF00"/>
                  </a:solidFill>
                </a:rPr>
                <a:t>为正整数</a:t>
              </a:r>
              <a:r>
                <a:rPr lang="en-US" altLang="zh-CN">
                  <a:solidFill>
                    <a:srgbClr val="FFFF00"/>
                  </a:solidFill>
                </a:rPr>
                <a:t>)</a:t>
              </a:r>
            </a:p>
          </p:txBody>
        </p:sp>
        <p:sp>
          <p:nvSpPr>
            <p:cNvPr id="96275" name="Text Box 19"/>
            <p:cNvSpPr txBox="1">
              <a:spLocks noChangeArrowheads="1"/>
            </p:cNvSpPr>
            <p:nvPr/>
          </p:nvSpPr>
          <p:spPr bwMode="auto">
            <a:xfrm>
              <a:off x="559" y="491"/>
              <a:ext cx="3404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/>
                <a:t>(ab)</a:t>
              </a:r>
              <a:r>
                <a:rPr lang="en-US" altLang="zh-CN" baseline="30000"/>
                <a:t>n</a:t>
              </a:r>
              <a:r>
                <a:rPr lang="en-US" altLang="zh-CN"/>
                <a:t>=_____. (n</a:t>
              </a:r>
              <a:r>
                <a:rPr lang="zh-CN" altLang="en-US"/>
                <a:t>为正整数</a:t>
              </a:r>
              <a:r>
                <a:rPr lang="en-US" altLang="zh-CN"/>
                <a:t>)</a:t>
              </a:r>
            </a:p>
          </p:txBody>
        </p:sp>
        <p:sp>
          <p:nvSpPr>
            <p:cNvPr id="96276" name="Text Box 20"/>
            <p:cNvSpPr txBox="1">
              <a:spLocks noChangeArrowheads="1"/>
            </p:cNvSpPr>
            <p:nvPr/>
          </p:nvSpPr>
          <p:spPr bwMode="auto">
            <a:xfrm>
              <a:off x="1583" y="426"/>
              <a:ext cx="76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solidFill>
                    <a:srgbClr val="FF00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a</a:t>
              </a:r>
              <a:r>
                <a:rPr lang="en-US" altLang="zh-CN" baseline="30000">
                  <a:solidFill>
                    <a:srgbClr val="FF00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n</a:t>
              </a:r>
              <a:r>
                <a:rPr lang="en-US" altLang="zh-CN">
                  <a:solidFill>
                    <a:srgbClr val="FF00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b</a:t>
              </a:r>
              <a:r>
                <a:rPr lang="en-US" altLang="zh-CN" baseline="30000">
                  <a:solidFill>
                    <a:srgbClr val="FF00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n</a:t>
              </a:r>
            </a:p>
          </p:txBody>
        </p:sp>
        <p:pic>
          <p:nvPicPr>
            <p:cNvPr id="96277" name="Picture 21" descr="AG00315_"/>
            <p:cNvPicPr>
              <a:picLocks noChangeAspect="1" noChangeArrowheads="1" noCrop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0" y="298"/>
              <a:ext cx="585" cy="7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96278" name="Object 22"/>
          <p:cNvGraphicFramePr>
            <a:graphicFrameLocks noChangeAspect="1"/>
          </p:cNvGraphicFramePr>
          <p:nvPr/>
        </p:nvGraphicFramePr>
        <p:xfrm>
          <a:off x="3311525" y="2051050"/>
          <a:ext cx="2928938" cy="159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05" name="Equation" r:id="rId7" imgW="723900" imgH="393700" progId="Equation.DSMT4">
                  <p:embed/>
                </p:oleObj>
              </mc:Choice>
              <mc:Fallback>
                <p:oleObj name="Equation" r:id="rId7" imgW="723900" imgH="3937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1525" y="2051050"/>
                        <a:ext cx="2928938" cy="159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79" name="Object 23"/>
          <p:cNvGraphicFramePr>
            <a:graphicFrameLocks noChangeAspect="1"/>
          </p:cNvGraphicFramePr>
          <p:nvPr/>
        </p:nvGraphicFramePr>
        <p:xfrm>
          <a:off x="2057400" y="1447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06" name="Equation" r:id="rId9" imgW="434975" imgH="676910" progId="Equation.DSMT4">
                  <p:embed/>
                </p:oleObj>
              </mc:Choice>
              <mc:Fallback>
                <p:oleObj name="Equation" r:id="rId9" imgW="434975" imgH="67691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4478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80" name="Object 24"/>
          <p:cNvGraphicFramePr>
            <a:graphicFrameLocks noChangeAspect="1"/>
          </p:cNvGraphicFramePr>
          <p:nvPr/>
        </p:nvGraphicFramePr>
        <p:xfrm>
          <a:off x="0" y="3232150"/>
          <a:ext cx="3571875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07" name="Equation" r:id="rId11" imgW="965200" imgH="584200" progId="Equation.DSMT4">
                  <p:embed/>
                </p:oleObj>
              </mc:Choice>
              <mc:Fallback>
                <p:oleObj name="Equation" r:id="rId11" imgW="965200" imgH="5842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232150"/>
                        <a:ext cx="3571875" cy="260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81" name="Object 25"/>
          <p:cNvGraphicFramePr>
            <a:graphicFrameLocks noChangeAspect="1"/>
          </p:cNvGraphicFramePr>
          <p:nvPr/>
        </p:nvGraphicFramePr>
        <p:xfrm>
          <a:off x="4470400" y="3441700"/>
          <a:ext cx="3995738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08" name="Equation" r:id="rId13" imgW="1040765" imgH="584200" progId="Equation.DSMT4">
                  <p:embed/>
                </p:oleObj>
              </mc:Choice>
              <mc:Fallback>
                <p:oleObj name="Equation" r:id="rId13" imgW="1040765" imgH="5842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0400" y="3441700"/>
                        <a:ext cx="3995738" cy="247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6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6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6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6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96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96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6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6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6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6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71" grpId="0" animBg="1"/>
      <p:bldP spid="96271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115" name="Object 3"/>
          <p:cNvGraphicFramePr>
            <a:graphicFrameLocks noChangeAspect="1"/>
          </p:cNvGraphicFramePr>
          <p:nvPr/>
        </p:nvGraphicFramePr>
        <p:xfrm>
          <a:off x="4137005" y="2069482"/>
          <a:ext cx="3697287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71" name="Equation" r:id="rId3" imgW="965200" imgH="228600" progId="Equation.DSMT4">
                  <p:embed/>
                </p:oleObj>
              </mc:Choice>
              <mc:Fallback>
                <p:oleObj name="Equation" r:id="rId3" imgW="9652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7005" y="2069482"/>
                        <a:ext cx="3697287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6" name="Object 4"/>
          <p:cNvGraphicFramePr>
            <a:graphicFrameLocks noChangeAspect="1"/>
          </p:cNvGraphicFramePr>
          <p:nvPr/>
        </p:nvGraphicFramePr>
        <p:xfrm>
          <a:off x="4156116" y="438150"/>
          <a:ext cx="3265488" cy="153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72" name="Equation" r:id="rId5" imgW="862965" imgH="406400" progId="Equation.DSMT4">
                  <p:embed/>
                </p:oleObj>
              </mc:Choice>
              <mc:Fallback>
                <p:oleObj name="Equation" r:id="rId5" imgW="862965" imgH="406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6116" y="438150"/>
                        <a:ext cx="3265488" cy="153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20" name="Object 8"/>
          <p:cNvGraphicFramePr>
            <a:graphicFrameLocks noChangeAspect="1"/>
          </p:cNvGraphicFramePr>
          <p:nvPr/>
        </p:nvGraphicFramePr>
        <p:xfrm>
          <a:off x="4257345" y="4528911"/>
          <a:ext cx="3576638" cy="158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73" name="Equation" r:id="rId7" imgW="913765" imgH="406400" progId="Equation.DSMT4">
                  <p:embed/>
                </p:oleObj>
              </mc:Choice>
              <mc:Fallback>
                <p:oleObj name="Equation" r:id="rId7" imgW="913765" imgH="406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7345" y="4528911"/>
                        <a:ext cx="3576638" cy="158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0141" name="Group 29"/>
          <p:cNvGrpSpPr/>
          <p:nvPr/>
        </p:nvGrpSpPr>
        <p:grpSpPr bwMode="auto">
          <a:xfrm>
            <a:off x="185738" y="0"/>
            <a:ext cx="2825750" cy="2187575"/>
            <a:chOff x="117" y="0"/>
            <a:chExt cx="1780" cy="1378"/>
          </a:xfrm>
        </p:grpSpPr>
        <p:pic>
          <p:nvPicPr>
            <p:cNvPr id="90142" name="Picture 30" descr="0002"/>
            <p:cNvPicPr>
              <a:picLocks noChangeAspect="1" noChangeArrowheads="1"/>
            </p:cNvPicPr>
            <p:nvPr/>
          </p:nvPicPr>
          <p:blipFill>
            <a:blip r:embed="rId9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7" y="533"/>
              <a:ext cx="478" cy="8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0143" name="AutoShape 31"/>
            <p:cNvSpPr>
              <a:spLocks noChangeArrowheads="1"/>
            </p:cNvSpPr>
            <p:nvPr/>
          </p:nvSpPr>
          <p:spPr bwMode="auto">
            <a:xfrm>
              <a:off x="651" y="0"/>
              <a:ext cx="1191" cy="552"/>
            </a:xfrm>
            <a:prstGeom prst="cloudCallout">
              <a:avLst>
                <a:gd name="adj1" fmla="val -60157"/>
                <a:gd name="adj2" fmla="val 94023"/>
              </a:avLst>
            </a:prstGeom>
            <a:solidFill>
              <a:srgbClr val="FFFF99"/>
            </a:solidFill>
            <a:ln w="9525">
              <a:solidFill>
                <a:srgbClr val="9933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kumimoji="1" lang="zh-CN" altLang="zh-CN" sz="2800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endParaRPr>
            </a:p>
          </p:txBody>
        </p:sp>
        <p:sp>
          <p:nvSpPr>
            <p:cNvPr id="90144" name="Text Box 32"/>
            <p:cNvSpPr txBox="1">
              <a:spLocks noChangeArrowheads="1"/>
            </p:cNvSpPr>
            <p:nvPr/>
          </p:nvSpPr>
          <p:spPr bwMode="auto">
            <a:xfrm>
              <a:off x="767" y="165"/>
              <a:ext cx="113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>
                      <a:alpha val="62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CC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kumimoji="1" lang="zh-CN" altLang="en-US" sz="2800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华文行楷" panose="02010800040101010101" pitchFamily="2" charset="-122"/>
                  <a:ea typeface="华文行楷" panose="02010800040101010101" pitchFamily="2" charset="-122"/>
                </a:rPr>
                <a:t>试一试</a:t>
              </a:r>
            </a:p>
          </p:txBody>
        </p:sp>
      </p:grpSp>
      <p:sp>
        <p:nvSpPr>
          <p:cNvPr id="90145" name="Rectangle 33"/>
          <p:cNvSpPr>
            <a:spLocks noChangeArrowheads="1"/>
          </p:cNvSpPr>
          <p:nvPr/>
        </p:nvSpPr>
        <p:spPr bwMode="auto">
          <a:xfrm>
            <a:off x="2555875" y="652463"/>
            <a:ext cx="1820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00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计算</a:t>
            </a:r>
            <a:r>
              <a:rPr lang="en-US" altLang="zh-CN" sz="400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:</a:t>
            </a:r>
          </a:p>
        </p:txBody>
      </p:sp>
      <p:graphicFrame>
        <p:nvGraphicFramePr>
          <p:cNvPr id="90146" name="Object 34"/>
          <p:cNvGraphicFramePr>
            <a:graphicFrameLocks noChangeAspect="1"/>
          </p:cNvGraphicFramePr>
          <p:nvPr/>
        </p:nvGraphicFramePr>
        <p:xfrm>
          <a:off x="4126717" y="2997922"/>
          <a:ext cx="4521200" cy="158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74" name="Equation" r:id="rId10" imgW="1155065" imgH="406400" progId="Equation.DSMT4">
                  <p:embed/>
                </p:oleObj>
              </mc:Choice>
              <mc:Fallback>
                <p:oleObj name="Equation" r:id="rId10" imgW="1155065" imgH="40640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6717" y="2997922"/>
                        <a:ext cx="4521200" cy="158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48" name="Object 36"/>
          <p:cNvGraphicFramePr>
            <a:graphicFrameLocks noChangeAspect="1"/>
          </p:cNvGraphicFramePr>
          <p:nvPr/>
        </p:nvGraphicFramePr>
        <p:xfrm>
          <a:off x="0" y="1872755"/>
          <a:ext cx="6157913" cy="334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75" name="Equation" r:id="rId12" imgW="1485900" imgH="1003300" progId="Equation.DSMT4">
                  <p:embed/>
                </p:oleObj>
              </mc:Choice>
              <mc:Fallback>
                <p:oleObj name="Equation" r:id="rId12" imgW="1485900" imgH="100330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72755"/>
                        <a:ext cx="6157913" cy="334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0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-0.33333  E" pathEditMode="relative" ptsTypes="">
                                      <p:cBhvr>
                                        <p:cTn id="26" dur="2000" fill="hold"/>
                                        <p:tgtEl>
                                          <p:spTgt spid="90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1077" name="Object 5"/>
          <p:cNvGraphicFramePr>
            <a:graphicFrameLocks noChangeAspect="1"/>
          </p:cNvGraphicFramePr>
          <p:nvPr/>
        </p:nvGraphicFramePr>
        <p:xfrm>
          <a:off x="3136900" y="0"/>
          <a:ext cx="1893888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19" name="Equation" r:id="rId3" imgW="609600" imgH="406400" progId="Equation.DSMT4">
                  <p:embed/>
                </p:oleObj>
              </mc:Choice>
              <mc:Fallback>
                <p:oleObj name="Equation" r:id="rId3" imgW="609600" imgH="406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6900" y="0"/>
                        <a:ext cx="1893888" cy="126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1078" name="Group 6"/>
          <p:cNvGrpSpPr/>
          <p:nvPr/>
        </p:nvGrpSpPr>
        <p:grpSpPr bwMode="auto">
          <a:xfrm>
            <a:off x="776288" y="1119188"/>
            <a:ext cx="4460875" cy="1362075"/>
            <a:chOff x="45" y="657"/>
            <a:chExt cx="2810" cy="858"/>
          </a:xfrm>
        </p:grpSpPr>
        <p:graphicFrame>
          <p:nvGraphicFramePr>
            <p:cNvPr id="131079" name="Object 7"/>
            <p:cNvGraphicFramePr>
              <a:graphicFrameLocks noChangeAspect="1"/>
            </p:cNvGraphicFramePr>
            <p:nvPr/>
          </p:nvGraphicFramePr>
          <p:xfrm>
            <a:off x="952" y="657"/>
            <a:ext cx="1903" cy="8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1120" name="Equation" r:id="rId5" imgW="901065" imgH="406400" progId="Equation.DSMT4">
                    <p:embed/>
                  </p:oleObj>
                </mc:Choice>
                <mc:Fallback>
                  <p:oleObj name="Equation" r:id="rId5" imgW="901065" imgH="4064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2" y="657"/>
                          <a:ext cx="1903" cy="8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1080" name="Text Box 8"/>
            <p:cNvSpPr txBox="1">
              <a:spLocks noChangeArrowheads="1"/>
            </p:cNvSpPr>
            <p:nvPr/>
          </p:nvSpPr>
          <p:spPr bwMode="auto">
            <a:xfrm>
              <a:off x="45" y="941"/>
              <a:ext cx="116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>
                  <a:solidFill>
                    <a:srgbClr val="FF00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解：原式</a:t>
              </a:r>
            </a:p>
          </p:txBody>
        </p:sp>
      </p:grpSp>
      <p:sp>
        <p:nvSpPr>
          <p:cNvPr id="131081" name="Text Box 9"/>
          <p:cNvSpPr txBox="1">
            <a:spLocks noChangeArrowheads="1"/>
          </p:cNvSpPr>
          <p:nvPr/>
        </p:nvSpPr>
        <p:spPr bwMode="auto">
          <a:xfrm>
            <a:off x="5775325" y="1222375"/>
            <a:ext cx="25209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80008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逆用幂的乘方的运算性质</a:t>
            </a:r>
          </a:p>
        </p:txBody>
      </p:sp>
      <p:graphicFrame>
        <p:nvGraphicFramePr>
          <p:cNvPr id="131082" name="Object 10"/>
          <p:cNvGraphicFramePr>
            <a:graphicFrameLocks noChangeAspect="1"/>
          </p:cNvGraphicFramePr>
          <p:nvPr/>
        </p:nvGraphicFramePr>
        <p:xfrm>
          <a:off x="2589213" y="2259013"/>
          <a:ext cx="2495550" cy="1354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21" name="Equation" r:id="rId7" imgW="748665" imgH="406400" progId="Equation.DSMT4">
                  <p:embed/>
                </p:oleObj>
              </mc:Choice>
              <mc:Fallback>
                <p:oleObj name="Equation" r:id="rId7" imgW="748665" imgH="406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9213" y="2259013"/>
                        <a:ext cx="2495550" cy="1354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083" name="Text Box 11"/>
          <p:cNvSpPr txBox="1">
            <a:spLocks noChangeArrowheads="1"/>
          </p:cNvSpPr>
          <p:nvPr/>
        </p:nvSpPr>
        <p:spPr bwMode="auto">
          <a:xfrm>
            <a:off x="5821363" y="2438400"/>
            <a:ext cx="25209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幂的乘方的运算性质</a:t>
            </a:r>
          </a:p>
        </p:txBody>
      </p:sp>
      <p:graphicFrame>
        <p:nvGraphicFramePr>
          <p:cNvPr id="131084" name="Object 12"/>
          <p:cNvGraphicFramePr>
            <a:graphicFrameLocks noChangeAspect="1"/>
          </p:cNvGraphicFramePr>
          <p:nvPr/>
        </p:nvGraphicFramePr>
        <p:xfrm>
          <a:off x="2595563" y="3402013"/>
          <a:ext cx="3330575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22" name="Equation" r:id="rId9" imgW="1002665" imgH="406400" progId="Equation.DSMT4">
                  <p:embed/>
                </p:oleObj>
              </mc:Choice>
              <mc:Fallback>
                <p:oleObj name="Equation" r:id="rId9" imgW="1002665" imgH="4064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5563" y="3402013"/>
                        <a:ext cx="3330575" cy="134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085" name="Text Box 13"/>
          <p:cNvSpPr txBox="1">
            <a:spLocks noChangeArrowheads="1"/>
          </p:cNvSpPr>
          <p:nvPr/>
        </p:nvSpPr>
        <p:spPr bwMode="auto">
          <a:xfrm>
            <a:off x="5821363" y="3563938"/>
            <a:ext cx="29257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逆用同底数幂的乘法运算性质</a:t>
            </a:r>
          </a:p>
        </p:txBody>
      </p:sp>
      <p:graphicFrame>
        <p:nvGraphicFramePr>
          <p:cNvPr id="131086" name="Object 14"/>
          <p:cNvGraphicFramePr>
            <a:graphicFrameLocks noChangeAspect="1"/>
          </p:cNvGraphicFramePr>
          <p:nvPr/>
        </p:nvGraphicFramePr>
        <p:xfrm>
          <a:off x="2611438" y="4598988"/>
          <a:ext cx="3060700" cy="132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23" name="Equation" r:id="rId11" imgW="939165" imgH="406400" progId="Equation.DSMT4">
                  <p:embed/>
                </p:oleObj>
              </mc:Choice>
              <mc:Fallback>
                <p:oleObj name="Equation" r:id="rId11" imgW="939165" imgH="406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1438" y="4598988"/>
                        <a:ext cx="3060700" cy="1325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087" name="Text Box 15"/>
          <p:cNvSpPr txBox="1">
            <a:spLocks noChangeArrowheads="1"/>
          </p:cNvSpPr>
          <p:nvPr/>
        </p:nvSpPr>
        <p:spPr bwMode="auto">
          <a:xfrm>
            <a:off x="5821363" y="4778375"/>
            <a:ext cx="25209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00CC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逆用积的乘方的运算性质</a:t>
            </a:r>
          </a:p>
        </p:txBody>
      </p:sp>
      <p:graphicFrame>
        <p:nvGraphicFramePr>
          <p:cNvPr id="131088" name="Object 16"/>
          <p:cNvGraphicFramePr>
            <a:graphicFrameLocks noChangeAspect="1"/>
          </p:cNvGraphicFramePr>
          <p:nvPr/>
        </p:nvGraphicFramePr>
        <p:xfrm>
          <a:off x="2541588" y="5949950"/>
          <a:ext cx="944562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24" name="Equation" r:id="rId13" imgW="254000" imgH="165100" progId="Equation.DSMT4">
                  <p:embed/>
                </p:oleObj>
              </mc:Choice>
              <mc:Fallback>
                <p:oleObj name="Equation" r:id="rId13" imgW="254000" imgH="1651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1588" y="5949950"/>
                        <a:ext cx="944562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1089" name="Group 17"/>
          <p:cNvGrpSpPr/>
          <p:nvPr/>
        </p:nvGrpSpPr>
        <p:grpSpPr bwMode="auto">
          <a:xfrm>
            <a:off x="185738" y="0"/>
            <a:ext cx="2825750" cy="2187575"/>
            <a:chOff x="117" y="0"/>
            <a:chExt cx="1780" cy="1378"/>
          </a:xfrm>
        </p:grpSpPr>
        <p:pic>
          <p:nvPicPr>
            <p:cNvPr id="131090" name="Picture 18" descr="0002"/>
            <p:cNvPicPr>
              <a:picLocks noChangeAspect="1" noChangeArrowheads="1"/>
            </p:cNvPicPr>
            <p:nvPr/>
          </p:nvPicPr>
          <p:blipFill>
            <a:blip r:embed="rId1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7" y="533"/>
              <a:ext cx="478" cy="8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1091" name="AutoShape 19"/>
            <p:cNvSpPr>
              <a:spLocks noChangeArrowheads="1"/>
            </p:cNvSpPr>
            <p:nvPr/>
          </p:nvSpPr>
          <p:spPr bwMode="auto">
            <a:xfrm>
              <a:off x="651" y="0"/>
              <a:ext cx="1191" cy="552"/>
            </a:xfrm>
            <a:prstGeom prst="cloudCallout">
              <a:avLst>
                <a:gd name="adj1" fmla="val -60157"/>
                <a:gd name="adj2" fmla="val 94023"/>
              </a:avLst>
            </a:prstGeom>
            <a:solidFill>
              <a:srgbClr val="FFFF99"/>
            </a:solidFill>
            <a:ln w="9525">
              <a:solidFill>
                <a:srgbClr val="9933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kumimoji="1" lang="zh-CN" altLang="zh-CN" sz="2800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endParaRPr>
            </a:p>
          </p:txBody>
        </p:sp>
        <p:sp>
          <p:nvSpPr>
            <p:cNvPr id="131092" name="Text Box 20"/>
            <p:cNvSpPr txBox="1">
              <a:spLocks noChangeArrowheads="1"/>
            </p:cNvSpPr>
            <p:nvPr/>
          </p:nvSpPr>
          <p:spPr bwMode="auto">
            <a:xfrm>
              <a:off x="767" y="165"/>
              <a:ext cx="113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>
                      <a:alpha val="62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CC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kumimoji="1" lang="zh-CN" altLang="en-US" sz="2800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华文行楷" panose="02010800040101010101" pitchFamily="2" charset="-122"/>
                  <a:ea typeface="华文行楷" panose="02010800040101010101" pitchFamily="2" charset="-122"/>
                </a:rPr>
                <a:t>试一试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1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31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31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31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31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31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81" grpId="0"/>
      <p:bldP spid="131083" grpId="0"/>
      <p:bldP spid="131085" grpId="0"/>
      <p:bldP spid="13108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AutoShape 2"/>
          <p:cNvSpPr>
            <a:spLocks noChangeArrowheads="1"/>
          </p:cNvSpPr>
          <p:nvPr/>
        </p:nvSpPr>
        <p:spPr bwMode="auto">
          <a:xfrm>
            <a:off x="107950" y="188913"/>
            <a:ext cx="2736850" cy="1006475"/>
          </a:xfrm>
          <a:prstGeom prst="wedgeEllipseCallout">
            <a:avLst>
              <a:gd name="adj1" fmla="val 25463"/>
              <a:gd name="adj2" fmla="val 83125"/>
            </a:avLst>
          </a:prstGeom>
          <a:solidFill>
            <a:srgbClr val="FFFF00">
              <a:alpha val="49001"/>
            </a:srgbClr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kumimoji="1" lang="zh-CN" altLang="zh-CN" sz="2400" b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0291" name="Text Box 3"/>
          <p:cNvSpPr txBox="1">
            <a:spLocks noChangeArrowheads="1"/>
          </p:cNvSpPr>
          <p:nvPr/>
        </p:nvSpPr>
        <p:spPr bwMode="auto">
          <a:xfrm>
            <a:off x="539750" y="260350"/>
            <a:ext cx="14033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4800" dirty="0">
                <a:solidFill>
                  <a:srgbClr val="CC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思考</a:t>
            </a:r>
            <a:endParaRPr kumimoji="1" lang="zh-CN" altLang="en-US" sz="4800" dirty="0">
              <a:solidFill>
                <a:schemeClr val="tx1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468313" y="1700213"/>
            <a:ext cx="6881812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Tx/>
              <a:buAutoNum type="arabicPlain"/>
            </a:pPr>
            <a:r>
              <a:rPr kumimoji="1" lang="zh-CN" altLang="en-US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若</a:t>
            </a:r>
            <a:r>
              <a:rPr kumimoji="1" lang="en-US" altLang="zh-C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4000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2n</a:t>
            </a:r>
            <a:r>
              <a:rPr kumimoji="1" lang="en-US" altLang="zh-C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=5,</a:t>
            </a:r>
            <a:r>
              <a:rPr kumimoji="1" lang="zh-CN" altLang="en-US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求</a:t>
            </a:r>
            <a:r>
              <a:rPr kumimoji="1" lang="en-US" altLang="zh-C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4000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6n</a:t>
            </a:r>
          </a:p>
          <a:p>
            <a:pPr>
              <a:lnSpc>
                <a:spcPct val="130000"/>
              </a:lnSpc>
              <a:buFontTx/>
              <a:buAutoNum type="arabicPlain"/>
            </a:pPr>
            <a:r>
              <a:rPr kumimoji="1" lang="zh-CN" altLang="en-US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若</a:t>
            </a:r>
            <a:r>
              <a:rPr kumimoji="1" lang="en-US" altLang="zh-C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4000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m</a:t>
            </a:r>
            <a:r>
              <a:rPr kumimoji="1" lang="en-US" altLang="zh-C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=2 ,  a</a:t>
            </a:r>
            <a:r>
              <a:rPr kumimoji="1" lang="en-US" altLang="zh-CN" sz="4000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2n</a:t>
            </a:r>
            <a:r>
              <a:rPr kumimoji="1" lang="en-US" altLang="zh-C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=7, </a:t>
            </a:r>
            <a:r>
              <a:rPr kumimoji="1" lang="zh-CN" altLang="en-US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求</a:t>
            </a:r>
            <a:r>
              <a:rPr kumimoji="1" lang="en-US" altLang="zh-C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4000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3m+4n</a:t>
            </a:r>
            <a:endParaRPr kumimoji="1" lang="en-US" altLang="zh-CN" sz="40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40293" name="Picture 5" descr="c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10413" y="3835400"/>
            <a:ext cx="1804987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0294" name="Text Box 6"/>
          <p:cNvSpPr txBox="1">
            <a:spLocks noChangeArrowheads="1"/>
          </p:cNvSpPr>
          <p:nvPr/>
        </p:nvSpPr>
        <p:spPr bwMode="auto">
          <a:xfrm>
            <a:off x="536575" y="3519488"/>
            <a:ext cx="51149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4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 </a:t>
            </a:r>
            <a:r>
              <a:rPr kumimoji="1" lang="zh-CN" altLang="en-US" sz="4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比较</a:t>
            </a:r>
            <a:r>
              <a:rPr kumimoji="1" lang="en-US" altLang="zh-CN" sz="4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en-US" altLang="zh-CN" sz="40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100</a:t>
            </a:r>
            <a:r>
              <a:rPr kumimoji="1" lang="zh-CN" altLang="en-US" sz="4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与</a:t>
            </a:r>
            <a:r>
              <a:rPr kumimoji="1" lang="en-US" altLang="zh-CN" sz="4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kumimoji="1" lang="en-US" altLang="zh-CN" sz="40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75</a:t>
            </a:r>
            <a:r>
              <a:rPr kumimoji="1" lang="zh-CN" altLang="en-US" sz="4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的大小</a:t>
            </a:r>
            <a:r>
              <a:rPr kumimoji="1" lang="en-US" altLang="zh-CN" sz="4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140295" name="Text Box 7"/>
          <p:cNvSpPr txBox="1">
            <a:spLocks noChangeArrowheads="1"/>
          </p:cNvSpPr>
          <p:nvPr/>
        </p:nvSpPr>
        <p:spPr bwMode="auto">
          <a:xfrm>
            <a:off x="1166813" y="4767263"/>
            <a:ext cx="1841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kumimoji="1" lang="zh-CN" altLang="zh-CN" sz="5400" b="0">
              <a:solidFill>
                <a:srgbClr val="CC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40296" name="Text Box 8"/>
          <p:cNvSpPr txBox="1">
            <a:spLocks noChangeArrowheads="1"/>
          </p:cNvSpPr>
          <p:nvPr/>
        </p:nvSpPr>
        <p:spPr bwMode="auto">
          <a:xfrm>
            <a:off x="539750" y="4311650"/>
            <a:ext cx="5426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4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 </a:t>
            </a:r>
            <a:r>
              <a:rPr kumimoji="1" lang="zh-CN" altLang="en-US" sz="4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已知</a:t>
            </a:r>
            <a:r>
              <a:rPr kumimoji="1" lang="en-US" altLang="zh-CN" sz="4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kumimoji="1" lang="en-US" altLang="zh-CN" sz="40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kumimoji="1"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×8</a:t>
            </a:r>
            <a:r>
              <a:rPr kumimoji="1" lang="en-US" altLang="zh-CN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kumimoji="1"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=2</a:t>
            </a:r>
            <a:r>
              <a:rPr kumimoji="1" lang="en-US" altLang="zh-CN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kumimoji="1"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kumimoji="1"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求</a:t>
            </a:r>
            <a:r>
              <a:rPr kumimoji="1"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kumimoji="1"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的值</a:t>
            </a:r>
            <a:r>
              <a:rPr kumimoji="1"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4" grpId="0"/>
      <p:bldP spid="14029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8350"/>
            <a:ext cx="10323513" cy="261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123825" y="217488"/>
            <a:ext cx="617855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dirty="0"/>
              <a:t>      </a:t>
            </a:r>
            <a:r>
              <a:rPr lang="zh-CN" altLang="en-US" sz="3200" dirty="0"/>
              <a:t>一个圆柱形的储油罐内壁半径</a:t>
            </a:r>
            <a:r>
              <a:rPr lang="en-US" altLang="zh-CN" sz="3200" dirty="0"/>
              <a:t>r</a:t>
            </a:r>
            <a:r>
              <a:rPr lang="zh-CN" altLang="en-US" sz="3200" dirty="0"/>
              <a:t>是 </a:t>
            </a:r>
            <a:r>
              <a:rPr lang="en-US" altLang="zh-CN" sz="3200" dirty="0"/>
              <a:t>20m</a:t>
            </a:r>
            <a:r>
              <a:rPr lang="zh-CN" altLang="en-US" sz="3200" dirty="0"/>
              <a:t>，高</a:t>
            </a:r>
            <a:r>
              <a:rPr lang="en-US" altLang="zh-CN" sz="3200" dirty="0"/>
              <a:t>h</a:t>
            </a:r>
            <a:r>
              <a:rPr lang="zh-CN" altLang="en-US" sz="3200" dirty="0"/>
              <a:t>是</a:t>
            </a:r>
            <a:r>
              <a:rPr lang="en-US" altLang="zh-CN" sz="3200" dirty="0"/>
              <a:t>40m.        </a:t>
            </a:r>
          </a:p>
          <a:p>
            <a:r>
              <a:rPr lang="en-US" altLang="zh-CN" sz="3200" dirty="0"/>
              <a:t>      (1) </a:t>
            </a:r>
            <a:r>
              <a:rPr lang="zh-CN" altLang="en-US" sz="3200" dirty="0"/>
              <a:t>它的容积是多少</a:t>
            </a:r>
            <a:r>
              <a:rPr lang="en-US" altLang="zh-CN" sz="3200" dirty="0"/>
              <a:t>L </a:t>
            </a:r>
            <a:r>
              <a:rPr lang="zh-CN" altLang="en-US" sz="3200" dirty="0"/>
              <a:t>？          </a:t>
            </a:r>
          </a:p>
          <a:p>
            <a:r>
              <a:rPr lang="en-US" altLang="zh-CN" sz="3200" dirty="0"/>
              <a:t>(1m</a:t>
            </a:r>
            <a:r>
              <a:rPr lang="en-US" altLang="zh-CN" sz="3200" baseline="30000" dirty="0"/>
              <a:t>3</a:t>
            </a:r>
            <a:r>
              <a:rPr lang="en-US" altLang="zh-CN" sz="3200" dirty="0"/>
              <a:t> </a:t>
            </a:r>
            <a:r>
              <a:rPr lang="zh-CN" altLang="en-US" sz="3200" dirty="0"/>
              <a:t>＝</a:t>
            </a:r>
            <a:r>
              <a:rPr lang="en-US" altLang="zh-CN" sz="3200" dirty="0"/>
              <a:t>10</a:t>
            </a:r>
            <a:r>
              <a:rPr lang="en-US" altLang="zh-CN" sz="3200" baseline="30000" dirty="0"/>
              <a:t>3</a:t>
            </a:r>
            <a:r>
              <a:rPr lang="en-US" altLang="zh-CN" sz="3200" dirty="0"/>
              <a:t> L</a:t>
            </a:r>
            <a:r>
              <a:rPr lang="zh-CN" altLang="en-US" sz="3200" dirty="0"/>
              <a:t>）</a:t>
            </a:r>
          </a:p>
        </p:txBody>
      </p:sp>
      <p:grpSp>
        <p:nvGrpSpPr>
          <p:cNvPr id="133125" name="Group 5"/>
          <p:cNvGrpSpPr/>
          <p:nvPr/>
        </p:nvGrpSpPr>
        <p:grpSpPr bwMode="auto">
          <a:xfrm>
            <a:off x="5805488" y="57150"/>
            <a:ext cx="3141662" cy="3092450"/>
            <a:chOff x="3504" y="666"/>
            <a:chExt cx="1979" cy="1948"/>
          </a:xfrm>
        </p:grpSpPr>
        <p:sp>
          <p:nvSpPr>
            <p:cNvPr id="133126" name="Line 6"/>
            <p:cNvSpPr>
              <a:spLocks noChangeShapeType="1"/>
            </p:cNvSpPr>
            <p:nvPr/>
          </p:nvSpPr>
          <p:spPr bwMode="auto">
            <a:xfrm>
              <a:off x="5431" y="692"/>
              <a:ext cx="0" cy="3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27" name="Line 7"/>
            <p:cNvSpPr>
              <a:spLocks noChangeShapeType="1"/>
            </p:cNvSpPr>
            <p:nvPr/>
          </p:nvSpPr>
          <p:spPr bwMode="auto">
            <a:xfrm>
              <a:off x="4688" y="828"/>
              <a:ext cx="19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28" name="Line 8"/>
            <p:cNvSpPr>
              <a:spLocks noChangeShapeType="1"/>
            </p:cNvSpPr>
            <p:nvPr/>
          </p:nvSpPr>
          <p:spPr bwMode="auto">
            <a:xfrm>
              <a:off x="5280" y="828"/>
              <a:ext cx="1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29" name="Line 9"/>
            <p:cNvSpPr>
              <a:spLocks noChangeShapeType="1"/>
            </p:cNvSpPr>
            <p:nvPr/>
          </p:nvSpPr>
          <p:spPr bwMode="auto">
            <a:xfrm>
              <a:off x="3589" y="2415"/>
              <a:ext cx="3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30" name="AutoShape 10"/>
            <p:cNvSpPr>
              <a:spLocks noChangeArrowheads="1"/>
            </p:cNvSpPr>
            <p:nvPr/>
          </p:nvSpPr>
          <p:spPr bwMode="auto">
            <a:xfrm>
              <a:off x="3917" y="913"/>
              <a:ext cx="1514" cy="1701"/>
            </a:xfrm>
            <a:prstGeom prst="can">
              <a:avLst>
                <a:gd name="adj" fmla="val 2808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131" name="Line 11"/>
            <p:cNvSpPr>
              <a:spLocks noChangeShapeType="1"/>
            </p:cNvSpPr>
            <p:nvPr/>
          </p:nvSpPr>
          <p:spPr bwMode="auto">
            <a:xfrm>
              <a:off x="3589" y="1111"/>
              <a:ext cx="3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32" name="Line 12"/>
            <p:cNvSpPr>
              <a:spLocks noChangeShapeType="1"/>
            </p:cNvSpPr>
            <p:nvPr/>
          </p:nvSpPr>
          <p:spPr bwMode="auto">
            <a:xfrm>
              <a:off x="3674" y="1111"/>
              <a:ext cx="0" cy="1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33" name="Text Box 13"/>
            <p:cNvSpPr txBox="1">
              <a:spLocks noChangeArrowheads="1"/>
            </p:cNvSpPr>
            <p:nvPr/>
          </p:nvSpPr>
          <p:spPr bwMode="auto">
            <a:xfrm rot="5447311" flipV="1">
              <a:off x="3349" y="1605"/>
              <a:ext cx="597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solidFill>
                    <a:srgbClr val="FF0000"/>
                  </a:solidFill>
                </a:rPr>
                <a:t>40m</a:t>
              </a:r>
            </a:p>
          </p:txBody>
        </p:sp>
        <p:sp>
          <p:nvSpPr>
            <p:cNvPr id="133134" name="Line 14"/>
            <p:cNvSpPr>
              <a:spLocks noChangeShapeType="1"/>
            </p:cNvSpPr>
            <p:nvPr/>
          </p:nvSpPr>
          <p:spPr bwMode="auto">
            <a:xfrm>
              <a:off x="4691" y="716"/>
              <a:ext cx="0" cy="3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35" name="Text Box 15"/>
            <p:cNvSpPr txBox="1">
              <a:spLocks noChangeArrowheads="1"/>
            </p:cNvSpPr>
            <p:nvPr/>
          </p:nvSpPr>
          <p:spPr bwMode="auto">
            <a:xfrm rot="10800000" flipV="1">
              <a:off x="4803" y="666"/>
              <a:ext cx="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solidFill>
                    <a:srgbClr val="FF0000"/>
                  </a:solidFill>
                </a:rPr>
                <a:t>20m</a:t>
              </a:r>
            </a:p>
          </p:txBody>
        </p:sp>
      </p:grpSp>
      <p:grpSp>
        <p:nvGrpSpPr>
          <p:cNvPr id="133136" name="Group 16"/>
          <p:cNvGrpSpPr/>
          <p:nvPr/>
        </p:nvGrpSpPr>
        <p:grpSpPr bwMode="auto">
          <a:xfrm>
            <a:off x="1125538" y="2263775"/>
            <a:ext cx="4017962" cy="652463"/>
            <a:chOff x="123" y="2592"/>
            <a:chExt cx="2106" cy="411"/>
          </a:xfrm>
        </p:grpSpPr>
        <p:sp>
          <p:nvSpPr>
            <p:cNvPr id="133137" name="Text Box 17"/>
            <p:cNvSpPr txBox="1">
              <a:spLocks noChangeArrowheads="1"/>
            </p:cNvSpPr>
            <p:nvPr/>
          </p:nvSpPr>
          <p:spPr bwMode="auto">
            <a:xfrm>
              <a:off x="123" y="2634"/>
              <a:ext cx="210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dirty="0">
                  <a:solidFill>
                    <a:srgbClr val="FF00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解：</a:t>
              </a:r>
              <a:r>
                <a:rPr lang="en-US" altLang="zh-CN" sz="3200" dirty="0">
                  <a:solidFill>
                    <a:srgbClr val="FF00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V </a:t>
              </a:r>
              <a:r>
                <a:rPr lang="zh-CN" altLang="en-US" sz="3200" dirty="0">
                  <a:solidFill>
                    <a:srgbClr val="FF0000"/>
                  </a:solidFill>
                </a:rPr>
                <a:t>＝</a:t>
              </a:r>
            </a:p>
          </p:txBody>
        </p:sp>
        <p:graphicFrame>
          <p:nvGraphicFramePr>
            <p:cNvPr id="133138" name="Object 18"/>
            <p:cNvGraphicFramePr>
              <a:graphicFrameLocks noChangeAspect="1"/>
            </p:cNvGraphicFramePr>
            <p:nvPr/>
          </p:nvGraphicFramePr>
          <p:xfrm>
            <a:off x="1208" y="2592"/>
            <a:ext cx="873" cy="4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151" name="Equation" r:id="rId3" imgW="431800" imgH="203200" progId="Equation.DSMT4">
                    <p:embed/>
                  </p:oleObj>
                </mc:Choice>
                <mc:Fallback>
                  <p:oleObj name="Equation" r:id="rId3" imgW="431800" imgH="20320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8" y="2592"/>
                          <a:ext cx="873" cy="4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3139" name="Text Box 19"/>
          <p:cNvSpPr txBox="1">
            <a:spLocks noChangeArrowheads="1"/>
          </p:cNvSpPr>
          <p:nvPr/>
        </p:nvSpPr>
        <p:spPr bwMode="auto">
          <a:xfrm>
            <a:off x="1893888" y="2894013"/>
            <a:ext cx="65357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</a:rPr>
              <a:t>≈3.14×(2</a:t>
            </a:r>
            <a:r>
              <a:rPr lang="en-US" altLang="en-US" sz="3200" dirty="0">
                <a:solidFill>
                  <a:srgbClr val="FF0000"/>
                </a:solidFill>
              </a:rPr>
              <a:t>×</a:t>
            </a:r>
            <a:r>
              <a:rPr lang="en-US" altLang="zh-CN" sz="3200" dirty="0">
                <a:solidFill>
                  <a:srgbClr val="FF0000"/>
                </a:solidFill>
              </a:rPr>
              <a:t>10)</a:t>
            </a:r>
            <a:r>
              <a:rPr lang="en-US" altLang="zh-CN" sz="3200" baseline="30000" dirty="0">
                <a:solidFill>
                  <a:srgbClr val="FF0000"/>
                </a:solidFill>
              </a:rPr>
              <a:t>2</a:t>
            </a:r>
            <a:r>
              <a:rPr lang="en-US" altLang="zh-CN" sz="3200" dirty="0">
                <a:solidFill>
                  <a:srgbClr val="FF0000"/>
                </a:solidFill>
              </a:rPr>
              <a:t>×(4×10)</a:t>
            </a:r>
          </a:p>
        </p:txBody>
      </p:sp>
      <p:sp>
        <p:nvSpPr>
          <p:cNvPr id="133140" name="Text Box 20"/>
          <p:cNvSpPr txBox="1">
            <a:spLocks noChangeArrowheads="1"/>
          </p:cNvSpPr>
          <p:nvPr/>
        </p:nvSpPr>
        <p:spPr bwMode="auto">
          <a:xfrm>
            <a:off x="1893888" y="2857501"/>
            <a:ext cx="653573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 sz="32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</a:rPr>
              <a:t>＝</a:t>
            </a:r>
            <a:r>
              <a:rPr lang="en-US" altLang="zh-CN" sz="3200" dirty="0">
                <a:solidFill>
                  <a:srgbClr val="FF0000"/>
                </a:solidFill>
              </a:rPr>
              <a:t>3.14×(4</a:t>
            </a:r>
            <a:r>
              <a:rPr lang="en-US" altLang="en-US" sz="3200" dirty="0">
                <a:solidFill>
                  <a:srgbClr val="FF0000"/>
                </a:solidFill>
              </a:rPr>
              <a:t>×</a:t>
            </a:r>
            <a:r>
              <a:rPr lang="en-US" altLang="zh-CN" sz="3200" dirty="0">
                <a:solidFill>
                  <a:srgbClr val="FF0000"/>
                </a:solidFill>
              </a:rPr>
              <a:t>10</a:t>
            </a:r>
            <a:r>
              <a:rPr lang="en-US" altLang="zh-CN" sz="3200" baseline="30000" dirty="0">
                <a:solidFill>
                  <a:srgbClr val="FF0000"/>
                </a:solidFill>
              </a:rPr>
              <a:t>2</a:t>
            </a:r>
            <a:r>
              <a:rPr lang="en-US" altLang="zh-CN" sz="3200" dirty="0">
                <a:solidFill>
                  <a:srgbClr val="FF0000"/>
                </a:solidFill>
              </a:rPr>
              <a:t>)×(4×10)</a:t>
            </a:r>
          </a:p>
        </p:txBody>
      </p:sp>
      <p:sp>
        <p:nvSpPr>
          <p:cNvPr id="133141" name="Text Box 21"/>
          <p:cNvSpPr txBox="1">
            <a:spLocks noChangeArrowheads="1"/>
          </p:cNvSpPr>
          <p:nvPr/>
        </p:nvSpPr>
        <p:spPr bwMode="auto">
          <a:xfrm>
            <a:off x="2063750" y="4024313"/>
            <a:ext cx="4241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</a:rPr>
              <a:t>＝</a:t>
            </a:r>
            <a:r>
              <a:rPr lang="en-US" altLang="zh-CN" sz="3200" dirty="0">
                <a:solidFill>
                  <a:srgbClr val="FF0000"/>
                </a:solidFill>
              </a:rPr>
              <a:t>3.14×(4</a:t>
            </a:r>
            <a:r>
              <a:rPr lang="en-US" altLang="zh-CN" sz="3200" baseline="30000" dirty="0">
                <a:solidFill>
                  <a:srgbClr val="FF0000"/>
                </a:solidFill>
              </a:rPr>
              <a:t>2</a:t>
            </a:r>
            <a:r>
              <a:rPr lang="en-US" altLang="en-US" sz="3200" dirty="0">
                <a:solidFill>
                  <a:srgbClr val="FF0000"/>
                </a:solidFill>
              </a:rPr>
              <a:t>×</a:t>
            </a:r>
            <a:r>
              <a:rPr lang="en-US" altLang="zh-CN" sz="3200" dirty="0">
                <a:solidFill>
                  <a:srgbClr val="FF0000"/>
                </a:solidFill>
              </a:rPr>
              <a:t>10</a:t>
            </a:r>
            <a:r>
              <a:rPr lang="en-US" altLang="zh-CN" sz="3200" baseline="30000" dirty="0">
                <a:solidFill>
                  <a:srgbClr val="FF0000"/>
                </a:solidFill>
              </a:rPr>
              <a:t>3</a:t>
            </a:r>
            <a:r>
              <a:rPr lang="en-US" altLang="zh-CN" sz="32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33142" name="Text Box 22"/>
          <p:cNvSpPr txBox="1">
            <a:spLocks noChangeArrowheads="1"/>
          </p:cNvSpPr>
          <p:nvPr/>
        </p:nvSpPr>
        <p:spPr bwMode="auto">
          <a:xfrm>
            <a:off x="2087563" y="4479925"/>
            <a:ext cx="33575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</a:rPr>
              <a:t>=5.0×10</a:t>
            </a:r>
            <a:r>
              <a:rPr lang="en-US" altLang="zh-CN" sz="3200" baseline="30000" dirty="0">
                <a:solidFill>
                  <a:srgbClr val="FF0000"/>
                </a:solidFill>
              </a:rPr>
              <a:t>4</a:t>
            </a:r>
            <a:r>
              <a:rPr lang="en-US" altLang="zh-CN" sz="3200" dirty="0">
                <a:solidFill>
                  <a:srgbClr val="FF0000"/>
                </a:solidFill>
              </a:rPr>
              <a:t>m</a:t>
            </a:r>
            <a:r>
              <a:rPr lang="en-US" altLang="zh-CN" sz="3200" baseline="30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33143" name="Text Box 23"/>
          <p:cNvSpPr txBox="1">
            <a:spLocks noChangeArrowheads="1"/>
          </p:cNvSpPr>
          <p:nvPr/>
        </p:nvSpPr>
        <p:spPr bwMode="auto">
          <a:xfrm>
            <a:off x="2216150" y="5057775"/>
            <a:ext cx="3357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</a:rPr>
              <a:t>=5.0×10</a:t>
            </a:r>
            <a:r>
              <a:rPr lang="en-US" altLang="zh-CN" sz="3200" baseline="30000" dirty="0">
                <a:solidFill>
                  <a:srgbClr val="FF0000"/>
                </a:solidFill>
              </a:rPr>
              <a:t>7</a:t>
            </a:r>
            <a:r>
              <a:rPr lang="en-US" altLang="zh-CN" sz="3200" dirty="0">
                <a:solidFill>
                  <a:srgbClr val="FF0000"/>
                </a:solidFill>
              </a:rPr>
              <a:t> (L)</a:t>
            </a:r>
            <a:endParaRPr lang="en-US" altLang="zh-CN" sz="3200" baseline="30000" dirty="0">
              <a:solidFill>
                <a:srgbClr val="FF0000"/>
              </a:solidFill>
            </a:endParaRPr>
          </a:p>
        </p:txBody>
      </p:sp>
      <p:sp>
        <p:nvSpPr>
          <p:cNvPr id="133144" name="Text Box 24"/>
          <p:cNvSpPr txBox="1">
            <a:spLocks noChangeArrowheads="1"/>
          </p:cNvSpPr>
          <p:nvPr/>
        </p:nvSpPr>
        <p:spPr bwMode="auto">
          <a:xfrm>
            <a:off x="1295400" y="5649913"/>
            <a:ext cx="74453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答：储油罐的容积是</a:t>
            </a:r>
            <a:r>
              <a:rPr lang="en-US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5.0×10</a:t>
            </a:r>
            <a:r>
              <a:rPr lang="en-US" altLang="zh-CN" sz="4000" baseline="30000" dirty="0">
                <a:latin typeface="华文新魏" panose="02010800040101010101" pitchFamily="2" charset="-122"/>
                <a:ea typeface="华文新魏" panose="02010800040101010101" pitchFamily="2" charset="-122"/>
              </a:rPr>
              <a:t>7</a:t>
            </a:r>
            <a:r>
              <a:rPr lang="en-US" altLang="zh-CN" sz="4000" dirty="0">
                <a:latin typeface="华文新魏" panose="02010800040101010101" pitchFamily="2" charset="-122"/>
                <a:ea typeface="华文新魏" panose="02010800040101010101" pitchFamily="2" charset="-122"/>
              </a:rPr>
              <a:t>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4" grpId="0"/>
      <p:bldP spid="133139" grpId="0"/>
      <p:bldP spid="133140" grpId="0"/>
      <p:bldP spid="133141" grpId="0"/>
      <p:bldP spid="133142" grpId="0"/>
      <p:bldP spid="133143" grpId="0"/>
      <p:bldP spid="133144" grpId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266700" y="0"/>
            <a:ext cx="60960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dirty="0"/>
              <a:t>一个圆柱形的储油罐内壁半径</a:t>
            </a:r>
            <a:r>
              <a:rPr lang="en-US" altLang="zh-CN" dirty="0"/>
              <a:t>r</a:t>
            </a:r>
            <a:r>
              <a:rPr lang="zh-CN" altLang="en-US" dirty="0"/>
              <a:t>是 </a:t>
            </a:r>
            <a:r>
              <a:rPr lang="en-US" altLang="zh-CN" dirty="0"/>
              <a:t>20m</a:t>
            </a:r>
            <a:r>
              <a:rPr lang="zh-CN" altLang="en-US" dirty="0"/>
              <a:t>，高</a:t>
            </a:r>
            <a:r>
              <a:rPr lang="en-US" altLang="zh-CN" dirty="0"/>
              <a:t>h</a:t>
            </a:r>
            <a:r>
              <a:rPr lang="zh-CN" altLang="en-US" dirty="0"/>
              <a:t>是</a:t>
            </a:r>
            <a:r>
              <a:rPr lang="en-US" altLang="zh-CN" dirty="0"/>
              <a:t>40m.        </a:t>
            </a:r>
          </a:p>
          <a:p>
            <a:r>
              <a:rPr lang="en-US" altLang="zh-CN" dirty="0"/>
              <a:t>      (2) </a:t>
            </a:r>
            <a:r>
              <a:rPr lang="zh-CN" altLang="en-US" dirty="0"/>
              <a:t>如果该储油罐最大储油   高度为</a:t>
            </a:r>
            <a:r>
              <a:rPr lang="en-US" altLang="zh-CN" dirty="0"/>
              <a:t>30m,</a:t>
            </a:r>
            <a:r>
              <a:rPr lang="zh-CN" altLang="en-US" dirty="0"/>
              <a:t>最多能储油多少</a:t>
            </a:r>
            <a:r>
              <a:rPr lang="en-US" altLang="zh-CN" dirty="0"/>
              <a:t>L</a:t>
            </a:r>
            <a:r>
              <a:rPr lang="zh-CN" altLang="en-US" dirty="0"/>
              <a:t>？</a:t>
            </a:r>
            <a:r>
              <a:rPr lang="en-US" altLang="zh-CN" dirty="0"/>
              <a:t>(1m3 </a:t>
            </a:r>
            <a:r>
              <a:rPr lang="zh-CN" altLang="en-US" dirty="0"/>
              <a:t>＝</a:t>
            </a:r>
            <a:r>
              <a:rPr lang="en-US" altLang="zh-CN" dirty="0"/>
              <a:t>103 L</a:t>
            </a:r>
            <a:r>
              <a:rPr lang="zh-CN" altLang="en-US" dirty="0"/>
              <a:t>）	</a:t>
            </a:r>
          </a:p>
        </p:txBody>
      </p:sp>
      <p:grpSp>
        <p:nvGrpSpPr>
          <p:cNvPr id="134149" name="Group 5"/>
          <p:cNvGrpSpPr/>
          <p:nvPr/>
        </p:nvGrpSpPr>
        <p:grpSpPr bwMode="auto">
          <a:xfrm>
            <a:off x="6335713" y="57150"/>
            <a:ext cx="2627312" cy="2997200"/>
            <a:chOff x="3505" y="666"/>
            <a:chExt cx="1979" cy="1948"/>
          </a:xfrm>
        </p:grpSpPr>
        <p:sp>
          <p:nvSpPr>
            <p:cNvPr id="134150" name="Line 6"/>
            <p:cNvSpPr>
              <a:spLocks noChangeShapeType="1"/>
            </p:cNvSpPr>
            <p:nvPr/>
          </p:nvSpPr>
          <p:spPr bwMode="auto">
            <a:xfrm>
              <a:off x="5431" y="692"/>
              <a:ext cx="0" cy="3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151" name="Line 7"/>
            <p:cNvSpPr>
              <a:spLocks noChangeShapeType="1"/>
            </p:cNvSpPr>
            <p:nvPr/>
          </p:nvSpPr>
          <p:spPr bwMode="auto">
            <a:xfrm>
              <a:off x="4688" y="828"/>
              <a:ext cx="19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152" name="Line 8"/>
            <p:cNvSpPr>
              <a:spLocks noChangeShapeType="1"/>
            </p:cNvSpPr>
            <p:nvPr/>
          </p:nvSpPr>
          <p:spPr bwMode="auto">
            <a:xfrm>
              <a:off x="5280" y="828"/>
              <a:ext cx="1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153" name="Line 9"/>
            <p:cNvSpPr>
              <a:spLocks noChangeShapeType="1"/>
            </p:cNvSpPr>
            <p:nvPr/>
          </p:nvSpPr>
          <p:spPr bwMode="auto">
            <a:xfrm>
              <a:off x="3589" y="2415"/>
              <a:ext cx="3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154" name="AutoShape 10"/>
            <p:cNvSpPr>
              <a:spLocks noChangeArrowheads="1"/>
            </p:cNvSpPr>
            <p:nvPr/>
          </p:nvSpPr>
          <p:spPr bwMode="auto">
            <a:xfrm>
              <a:off x="3917" y="913"/>
              <a:ext cx="1514" cy="1701"/>
            </a:xfrm>
            <a:prstGeom prst="can">
              <a:avLst>
                <a:gd name="adj" fmla="val 2808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4155" name="Line 11"/>
            <p:cNvSpPr>
              <a:spLocks noChangeShapeType="1"/>
            </p:cNvSpPr>
            <p:nvPr/>
          </p:nvSpPr>
          <p:spPr bwMode="auto">
            <a:xfrm>
              <a:off x="3589" y="1111"/>
              <a:ext cx="3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156" name="Line 12"/>
            <p:cNvSpPr>
              <a:spLocks noChangeShapeType="1"/>
            </p:cNvSpPr>
            <p:nvPr/>
          </p:nvSpPr>
          <p:spPr bwMode="auto">
            <a:xfrm>
              <a:off x="3674" y="1111"/>
              <a:ext cx="0" cy="1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157" name="Text Box 13"/>
            <p:cNvSpPr txBox="1">
              <a:spLocks noChangeArrowheads="1"/>
            </p:cNvSpPr>
            <p:nvPr/>
          </p:nvSpPr>
          <p:spPr bwMode="auto">
            <a:xfrm rot="5447311" flipV="1">
              <a:off x="3378" y="1577"/>
              <a:ext cx="597" cy="3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solidFill>
                    <a:srgbClr val="FF0000"/>
                  </a:solidFill>
                </a:rPr>
                <a:t>40m</a:t>
              </a:r>
            </a:p>
          </p:txBody>
        </p:sp>
        <p:sp>
          <p:nvSpPr>
            <p:cNvPr id="134158" name="Line 14"/>
            <p:cNvSpPr>
              <a:spLocks noChangeShapeType="1"/>
            </p:cNvSpPr>
            <p:nvPr/>
          </p:nvSpPr>
          <p:spPr bwMode="auto">
            <a:xfrm>
              <a:off x="4691" y="716"/>
              <a:ext cx="0" cy="3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159" name="Text Box 15"/>
            <p:cNvSpPr txBox="1">
              <a:spLocks noChangeArrowheads="1"/>
            </p:cNvSpPr>
            <p:nvPr/>
          </p:nvSpPr>
          <p:spPr bwMode="auto">
            <a:xfrm rot="10800000" flipV="1">
              <a:off x="4804" y="666"/>
              <a:ext cx="680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solidFill>
                    <a:srgbClr val="FF0000"/>
                  </a:solidFill>
                </a:rPr>
                <a:t>20m</a:t>
              </a:r>
            </a:p>
          </p:txBody>
        </p:sp>
      </p:grpSp>
      <p:grpSp>
        <p:nvGrpSpPr>
          <p:cNvPr id="134160" name="Group 16"/>
          <p:cNvGrpSpPr/>
          <p:nvPr/>
        </p:nvGrpSpPr>
        <p:grpSpPr bwMode="auto">
          <a:xfrm>
            <a:off x="844550" y="2914650"/>
            <a:ext cx="3343275" cy="647700"/>
            <a:chOff x="700" y="1656"/>
            <a:chExt cx="2106" cy="408"/>
          </a:xfrm>
        </p:grpSpPr>
        <p:sp>
          <p:nvSpPr>
            <p:cNvPr id="134161" name="Text Box 17"/>
            <p:cNvSpPr txBox="1">
              <a:spLocks noChangeArrowheads="1"/>
            </p:cNvSpPr>
            <p:nvPr/>
          </p:nvSpPr>
          <p:spPr bwMode="auto">
            <a:xfrm>
              <a:off x="700" y="1699"/>
              <a:ext cx="210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dirty="0">
                  <a:solidFill>
                    <a:srgbClr val="FF00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解：</a:t>
              </a:r>
              <a:r>
                <a:rPr lang="en-US" altLang="zh-CN" sz="3200" dirty="0">
                  <a:solidFill>
                    <a:srgbClr val="FF00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V</a:t>
              </a:r>
              <a:r>
                <a:rPr lang="zh-CN" altLang="en-US" sz="3200" dirty="0">
                  <a:solidFill>
                    <a:srgbClr val="FF0000"/>
                  </a:solidFill>
                </a:rPr>
                <a:t>＝</a:t>
              </a:r>
            </a:p>
          </p:txBody>
        </p:sp>
        <p:graphicFrame>
          <p:nvGraphicFramePr>
            <p:cNvPr id="134162" name="Object 18"/>
            <p:cNvGraphicFramePr>
              <a:graphicFrameLocks noChangeAspect="1"/>
            </p:cNvGraphicFramePr>
            <p:nvPr/>
          </p:nvGraphicFramePr>
          <p:xfrm>
            <a:off x="1660" y="1656"/>
            <a:ext cx="762" cy="3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175" name="Equation" r:id="rId3" imgW="393700" imgH="203200" progId="Equation.DSMT4">
                    <p:embed/>
                  </p:oleObj>
                </mc:Choice>
                <mc:Fallback>
                  <p:oleObj name="Equation" r:id="rId3" imgW="393700" imgH="20320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60" y="1656"/>
                          <a:ext cx="762" cy="3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4163" name="Text Box 19"/>
          <p:cNvSpPr txBox="1">
            <a:spLocks noChangeArrowheads="1"/>
          </p:cNvSpPr>
          <p:nvPr/>
        </p:nvSpPr>
        <p:spPr bwMode="auto">
          <a:xfrm>
            <a:off x="1870075" y="3522663"/>
            <a:ext cx="65357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</a:rPr>
              <a:t>≈3.14×(2</a:t>
            </a:r>
            <a:r>
              <a:rPr lang="en-US" altLang="en-US" sz="3200" dirty="0">
                <a:solidFill>
                  <a:srgbClr val="FF0000"/>
                </a:solidFill>
              </a:rPr>
              <a:t>×</a:t>
            </a:r>
            <a:r>
              <a:rPr lang="en-US" altLang="zh-CN" sz="3200" dirty="0">
                <a:solidFill>
                  <a:srgbClr val="FF0000"/>
                </a:solidFill>
              </a:rPr>
              <a:t>10)</a:t>
            </a:r>
            <a:r>
              <a:rPr lang="en-US" altLang="zh-CN" sz="3200" baseline="30000" dirty="0">
                <a:solidFill>
                  <a:srgbClr val="FF0000"/>
                </a:solidFill>
              </a:rPr>
              <a:t>2</a:t>
            </a:r>
            <a:r>
              <a:rPr lang="en-US" altLang="zh-CN" sz="3200" dirty="0">
                <a:solidFill>
                  <a:srgbClr val="FF0000"/>
                </a:solidFill>
              </a:rPr>
              <a:t>×(3×10)</a:t>
            </a:r>
          </a:p>
        </p:txBody>
      </p:sp>
      <p:sp>
        <p:nvSpPr>
          <p:cNvPr id="134164" name="Text Box 20"/>
          <p:cNvSpPr txBox="1">
            <a:spLocks noChangeArrowheads="1"/>
          </p:cNvSpPr>
          <p:nvPr/>
        </p:nvSpPr>
        <p:spPr bwMode="auto">
          <a:xfrm>
            <a:off x="1943100" y="4046538"/>
            <a:ext cx="65357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</a:rPr>
              <a:t>＝</a:t>
            </a:r>
            <a:r>
              <a:rPr lang="en-US" altLang="zh-CN" sz="3200" dirty="0">
                <a:solidFill>
                  <a:srgbClr val="FF0000"/>
                </a:solidFill>
              </a:rPr>
              <a:t>3.14×(4</a:t>
            </a:r>
            <a:r>
              <a:rPr lang="en-US" altLang="en-US" sz="3200" dirty="0">
                <a:solidFill>
                  <a:srgbClr val="FF0000"/>
                </a:solidFill>
              </a:rPr>
              <a:t>×</a:t>
            </a:r>
            <a:r>
              <a:rPr lang="en-US" altLang="zh-CN" sz="3200" dirty="0">
                <a:solidFill>
                  <a:srgbClr val="FF0000"/>
                </a:solidFill>
              </a:rPr>
              <a:t>10</a:t>
            </a:r>
            <a:r>
              <a:rPr lang="en-US" altLang="zh-CN" sz="3200" baseline="30000" dirty="0">
                <a:solidFill>
                  <a:srgbClr val="FF0000"/>
                </a:solidFill>
              </a:rPr>
              <a:t>2</a:t>
            </a:r>
            <a:r>
              <a:rPr lang="en-US" altLang="zh-CN" sz="3200" dirty="0">
                <a:solidFill>
                  <a:srgbClr val="FF0000"/>
                </a:solidFill>
              </a:rPr>
              <a:t>)×(3×10)</a:t>
            </a:r>
          </a:p>
        </p:txBody>
      </p:sp>
      <p:sp>
        <p:nvSpPr>
          <p:cNvPr id="134165" name="Text Box 21"/>
          <p:cNvSpPr txBox="1">
            <a:spLocks noChangeArrowheads="1"/>
          </p:cNvSpPr>
          <p:nvPr/>
        </p:nvSpPr>
        <p:spPr bwMode="auto">
          <a:xfrm>
            <a:off x="1982788" y="4557713"/>
            <a:ext cx="4241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</a:rPr>
              <a:t>＝</a:t>
            </a:r>
            <a:r>
              <a:rPr lang="en-US" altLang="zh-CN" sz="3200" dirty="0">
                <a:solidFill>
                  <a:srgbClr val="FF0000"/>
                </a:solidFill>
              </a:rPr>
              <a:t>3.14×(1.2</a:t>
            </a:r>
            <a:r>
              <a:rPr lang="en-US" altLang="en-US" sz="3200" dirty="0">
                <a:solidFill>
                  <a:srgbClr val="FF0000"/>
                </a:solidFill>
              </a:rPr>
              <a:t>×</a:t>
            </a:r>
            <a:r>
              <a:rPr lang="en-US" altLang="zh-CN" sz="3200" dirty="0">
                <a:solidFill>
                  <a:srgbClr val="FF0000"/>
                </a:solidFill>
              </a:rPr>
              <a:t>10</a:t>
            </a:r>
            <a:r>
              <a:rPr lang="en-US" altLang="zh-CN" sz="3200" baseline="30000" dirty="0">
                <a:solidFill>
                  <a:srgbClr val="FF0000"/>
                </a:solidFill>
              </a:rPr>
              <a:t>4</a:t>
            </a:r>
            <a:r>
              <a:rPr lang="en-US" altLang="zh-CN" sz="32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34166" name="Text Box 22"/>
          <p:cNvSpPr txBox="1">
            <a:spLocks noChangeArrowheads="1"/>
          </p:cNvSpPr>
          <p:nvPr/>
        </p:nvSpPr>
        <p:spPr bwMode="auto">
          <a:xfrm>
            <a:off x="1958975" y="5013325"/>
            <a:ext cx="3357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</a:rPr>
              <a:t>＝</a:t>
            </a:r>
            <a:r>
              <a:rPr lang="zh-CN" altLang="en-US" sz="3200" dirty="0"/>
              <a:t> </a:t>
            </a:r>
            <a:r>
              <a:rPr lang="en-US" altLang="zh-CN" sz="3200" dirty="0">
                <a:solidFill>
                  <a:srgbClr val="FF0000"/>
                </a:solidFill>
              </a:rPr>
              <a:t>3.8×10</a:t>
            </a:r>
            <a:r>
              <a:rPr lang="en-US" altLang="zh-CN" sz="3200" baseline="30000" dirty="0">
                <a:solidFill>
                  <a:srgbClr val="FF0000"/>
                </a:solidFill>
              </a:rPr>
              <a:t>4</a:t>
            </a:r>
            <a:r>
              <a:rPr lang="en-US" altLang="zh-CN" sz="3200" dirty="0">
                <a:solidFill>
                  <a:srgbClr val="FF0000"/>
                </a:solidFill>
              </a:rPr>
              <a:t>m</a:t>
            </a:r>
            <a:r>
              <a:rPr lang="en-US" altLang="zh-CN" sz="3200" baseline="30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34167" name="Text Box 23"/>
          <p:cNvSpPr txBox="1">
            <a:spLocks noChangeArrowheads="1"/>
          </p:cNvSpPr>
          <p:nvPr/>
        </p:nvSpPr>
        <p:spPr bwMode="auto">
          <a:xfrm>
            <a:off x="5100638" y="5080000"/>
            <a:ext cx="33575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</a:rPr>
              <a:t>=3.8×10</a:t>
            </a:r>
            <a:r>
              <a:rPr lang="en-US" altLang="zh-CN" sz="3200" baseline="30000" dirty="0">
                <a:solidFill>
                  <a:srgbClr val="FF0000"/>
                </a:solidFill>
              </a:rPr>
              <a:t>7</a:t>
            </a:r>
            <a:r>
              <a:rPr lang="en-US" altLang="zh-CN" sz="3200" dirty="0">
                <a:solidFill>
                  <a:srgbClr val="FF0000"/>
                </a:solidFill>
              </a:rPr>
              <a:t>L</a:t>
            </a:r>
            <a:endParaRPr lang="en-US" altLang="zh-CN" sz="3200" baseline="30000" dirty="0">
              <a:solidFill>
                <a:srgbClr val="FF0000"/>
              </a:solidFill>
            </a:endParaRPr>
          </a:p>
        </p:txBody>
      </p:sp>
      <p:sp>
        <p:nvSpPr>
          <p:cNvPr id="134168" name="Text Box 24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114425" y="5811838"/>
            <a:ext cx="74072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>
                <a:latin typeface="华文新魏" panose="02010800040101010101" pitchFamily="2" charset="-122"/>
                <a:ea typeface="华文新魏" panose="02010800040101010101" pitchFamily="2" charset="-122"/>
              </a:rPr>
              <a:t>答：储油罐的容积是</a:t>
            </a:r>
            <a:r>
              <a:rPr lang="en-US" altLang="zh-CN" sz="4000">
                <a:latin typeface="华文新魏" panose="02010800040101010101" pitchFamily="2" charset="-122"/>
                <a:ea typeface="华文新魏" panose="02010800040101010101" pitchFamily="2" charset="-122"/>
              </a:rPr>
              <a:t>3.8×10</a:t>
            </a:r>
            <a:r>
              <a:rPr lang="en-US" altLang="zh-CN" sz="4000" baseline="30000">
                <a:latin typeface="华文新魏" panose="02010800040101010101" pitchFamily="2" charset="-122"/>
                <a:ea typeface="华文新魏" panose="02010800040101010101" pitchFamily="2" charset="-122"/>
              </a:rPr>
              <a:t>7</a:t>
            </a:r>
            <a:r>
              <a:rPr lang="en-US" altLang="zh-CN" sz="4000">
                <a:latin typeface="华文新魏" panose="02010800040101010101" pitchFamily="2" charset="-122"/>
                <a:ea typeface="华文新魏" panose="02010800040101010101" pitchFamily="2" charset="-122"/>
              </a:rPr>
              <a:t>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4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4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4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4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34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34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34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63" grpId="0"/>
      <p:bldP spid="134164" grpId="0"/>
      <p:bldP spid="134165" grpId="0"/>
      <p:bldP spid="134166" grpId="0"/>
      <p:bldP spid="134167" grpId="0"/>
      <p:bldP spid="13416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WordArt 3"/>
          <p:cNvSpPr>
            <a:spLocks noChangeArrowheads="1" noChangeShapeType="1"/>
          </p:cNvSpPr>
          <p:nvPr/>
        </p:nvSpPr>
        <p:spPr bwMode="auto">
          <a:xfrm>
            <a:off x="3581400" y="1262063"/>
            <a:ext cx="1905000" cy="7953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21556"/>
              </a:avLst>
            </a:prstTxWarp>
          </a:bodyPr>
          <a:lstStyle/>
          <a:p>
            <a:pPr algn="ctr"/>
            <a:r>
              <a:rPr lang="zh-CN" altLang="en-US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3366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小结</a:t>
            </a:r>
          </a:p>
        </p:txBody>
      </p:sp>
      <p:sp>
        <p:nvSpPr>
          <p:cNvPr id="138244" name="Rectangle 4" descr="PE03255_"/>
          <p:cNvSpPr>
            <a:spLocks noChangeArrowheads="1"/>
          </p:cNvSpPr>
          <p:nvPr/>
        </p:nvSpPr>
        <p:spPr bwMode="auto">
          <a:xfrm>
            <a:off x="0" y="4435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38245" name="WordArt 5"/>
          <p:cNvSpPr>
            <a:spLocks noChangeArrowheads="1" noChangeShapeType="1"/>
          </p:cNvSpPr>
          <p:nvPr/>
        </p:nvSpPr>
        <p:spPr bwMode="auto">
          <a:xfrm>
            <a:off x="2066925" y="213519"/>
            <a:ext cx="6400800" cy="8382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zh-CN" altLang="en-US" kern="10" dirty="0">
                <a:ln w="9525">
                  <a:solidFill>
                    <a:srgbClr val="D80090"/>
                  </a:solidFill>
                  <a:miter lim="800000"/>
                </a:ln>
                <a:solidFill>
                  <a:srgbClr val="D80090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本节课你学到了什么</a:t>
            </a:r>
            <a:r>
              <a:rPr lang="en-US" altLang="zh-CN" kern="10" dirty="0">
                <a:ln w="9525">
                  <a:solidFill>
                    <a:srgbClr val="D80090"/>
                  </a:solidFill>
                  <a:miter lim="800000"/>
                </a:ln>
                <a:solidFill>
                  <a:srgbClr val="D80090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  <a:endParaRPr lang="zh-CN" altLang="en-US" kern="10" dirty="0">
              <a:ln w="9525">
                <a:solidFill>
                  <a:srgbClr val="D80090"/>
                </a:solidFill>
                <a:miter lim="800000"/>
              </a:ln>
              <a:solidFill>
                <a:srgbClr val="D80090"/>
              </a:solidFill>
              <a:effectLst>
                <a:outerShdw dist="53882" dir="2700000" algn="ctr" rotWithShape="0">
                  <a:srgbClr val="C0C0C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138246" name="Picture 6" descr="米老鼠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25" y="0"/>
            <a:ext cx="1971675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8247" name="Text Box 7"/>
          <p:cNvSpPr txBox="1">
            <a:spLocks noChangeArrowheads="1"/>
          </p:cNvSpPr>
          <p:nvPr/>
        </p:nvSpPr>
        <p:spPr bwMode="auto">
          <a:xfrm>
            <a:off x="6629400" y="44958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endParaRPr lang="en-US" sz="2400" b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138248" name="Group 8"/>
          <p:cNvGrpSpPr/>
          <p:nvPr/>
        </p:nvGrpSpPr>
        <p:grpSpPr bwMode="auto">
          <a:xfrm>
            <a:off x="1447800" y="3216275"/>
            <a:ext cx="5867400" cy="1143000"/>
            <a:chOff x="912" y="2256"/>
            <a:chExt cx="3696" cy="720"/>
          </a:xfrm>
        </p:grpSpPr>
        <p:pic>
          <p:nvPicPr>
            <p:cNvPr id="138249" name="Picture 9" descr="GIF-207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84" y="2256"/>
              <a:ext cx="44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8250" name="WordArt 10"/>
            <p:cNvSpPr>
              <a:spLocks noChangeArrowheads="1" noChangeShapeType="1"/>
            </p:cNvSpPr>
            <p:nvPr/>
          </p:nvSpPr>
          <p:spPr bwMode="auto">
            <a:xfrm rot="-5400000">
              <a:off x="2424" y="792"/>
              <a:ext cx="672" cy="369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1000" kern="10">
                  <a:ln w="9525">
                    <a:solidFill>
                      <a:srgbClr val="0000FF"/>
                    </a:solidFill>
                    <a:round/>
                  </a:ln>
                  <a:gradFill rotWithShape="0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rgbClr val="C0C0C0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｛</a:t>
              </a:r>
            </a:p>
          </p:txBody>
        </p:sp>
      </p:grpSp>
      <p:grpSp>
        <p:nvGrpSpPr>
          <p:cNvPr id="138251" name="Group 11"/>
          <p:cNvGrpSpPr/>
          <p:nvPr/>
        </p:nvGrpSpPr>
        <p:grpSpPr bwMode="auto">
          <a:xfrm>
            <a:off x="76200" y="2057400"/>
            <a:ext cx="9525000" cy="1235075"/>
            <a:chOff x="48" y="1296"/>
            <a:chExt cx="6000" cy="778"/>
          </a:xfrm>
        </p:grpSpPr>
        <p:grpSp>
          <p:nvGrpSpPr>
            <p:cNvPr id="138252" name="Group 12"/>
            <p:cNvGrpSpPr/>
            <p:nvPr/>
          </p:nvGrpSpPr>
          <p:grpSpPr bwMode="auto">
            <a:xfrm>
              <a:off x="48" y="1296"/>
              <a:ext cx="2784" cy="778"/>
              <a:chOff x="48" y="1334"/>
              <a:chExt cx="2784" cy="778"/>
            </a:xfrm>
          </p:grpSpPr>
          <p:sp>
            <p:nvSpPr>
              <p:cNvPr id="138253" name="Text Box 13"/>
              <p:cNvSpPr txBox="1">
                <a:spLocks noChangeArrowheads="1"/>
              </p:cNvSpPr>
              <p:nvPr/>
            </p:nvSpPr>
            <p:spPr bwMode="auto">
              <a:xfrm>
                <a:off x="48" y="1536"/>
                <a:ext cx="144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zh-CN" altLang="en-US" sz="2800">
                    <a:solidFill>
                      <a:srgbClr val="660033"/>
                    </a:solidFill>
                  </a:rPr>
                  <a:t>幂的意义</a:t>
                </a:r>
                <a:r>
                  <a:rPr lang="en-US" altLang="zh-CN" sz="2800">
                    <a:solidFill>
                      <a:srgbClr val="660033"/>
                    </a:solidFill>
                  </a:rPr>
                  <a:t>:</a:t>
                </a:r>
              </a:p>
            </p:txBody>
          </p:sp>
          <p:sp>
            <p:nvSpPr>
              <p:cNvPr id="138254" name="Text Box 14"/>
              <p:cNvSpPr txBox="1">
                <a:spLocks noChangeArrowheads="1"/>
              </p:cNvSpPr>
              <p:nvPr/>
            </p:nvSpPr>
            <p:spPr bwMode="auto">
              <a:xfrm>
                <a:off x="1104" y="1665"/>
                <a:ext cx="129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i="1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r>
                  <a:rPr lang="en-US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·</a:t>
                </a:r>
                <a:r>
                  <a:rPr lang="en-US" i="1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r>
                  <a:rPr lang="en-US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· </a:t>
                </a:r>
                <a:r>
                  <a:rPr lang="en-US" baseline="3000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… </a:t>
                </a:r>
                <a:r>
                  <a:rPr lang="en-US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·</a:t>
                </a:r>
                <a:r>
                  <a:rPr lang="en-US" i="1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</a:p>
            </p:txBody>
          </p:sp>
          <p:sp>
            <p:nvSpPr>
              <p:cNvPr id="138255" name="AutoShape 15"/>
              <p:cNvSpPr/>
              <p:nvPr/>
            </p:nvSpPr>
            <p:spPr bwMode="auto">
              <a:xfrm rot="5400000">
                <a:off x="1620" y="1274"/>
                <a:ext cx="144" cy="936"/>
              </a:xfrm>
              <a:prstGeom prst="leftBrace">
                <a:avLst>
                  <a:gd name="adj1" fmla="val 54167"/>
                  <a:gd name="adj2" fmla="val 50000"/>
                </a:avLst>
              </a:prstGeom>
              <a:noFill/>
              <a:ln w="38100">
                <a:solidFill>
                  <a:srgbClr val="003366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8256" name="Text Box 16"/>
              <p:cNvSpPr txBox="1">
                <a:spLocks noChangeArrowheads="1"/>
              </p:cNvSpPr>
              <p:nvPr/>
            </p:nvSpPr>
            <p:spPr bwMode="auto">
              <a:xfrm>
                <a:off x="1344" y="1334"/>
                <a:ext cx="768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3200" i="1">
                    <a:solidFill>
                      <a:srgbClr val="99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n</a:t>
                </a:r>
                <a:r>
                  <a:rPr lang="zh-CN" altLang="en-US" sz="2800">
                    <a:solidFill>
                      <a:srgbClr val="000000"/>
                    </a:solidFill>
                    <a:latin typeface="Times New Roman" panose="02020603050405020304" pitchFamily="18" charset="0"/>
                    <a:ea typeface="楷体_GB2312" pitchFamily="49" charset="-122"/>
                  </a:rPr>
                  <a:t>个</a:t>
                </a:r>
                <a:r>
                  <a:rPr lang="en-US" altLang="zh-CN" sz="320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</a:p>
            </p:txBody>
          </p:sp>
          <p:sp>
            <p:nvSpPr>
              <p:cNvPr id="138257" name="Rectangle 17"/>
              <p:cNvSpPr>
                <a:spLocks noChangeArrowheads="1"/>
              </p:cNvSpPr>
              <p:nvPr/>
            </p:nvSpPr>
            <p:spPr bwMode="auto">
              <a:xfrm>
                <a:off x="2417" y="1680"/>
                <a:ext cx="367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i="1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r>
                  <a:rPr lang="en-US" i="1" baseline="30000">
                    <a:solidFill>
                      <a:srgbClr val="99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n</a:t>
                </a:r>
              </a:p>
            </p:txBody>
          </p:sp>
          <p:sp>
            <p:nvSpPr>
              <p:cNvPr id="138258" name="Rectangle 18" descr="PE03255_"/>
              <p:cNvSpPr>
                <a:spLocks noChangeArrowheads="1"/>
              </p:cNvSpPr>
              <p:nvPr/>
            </p:nvSpPr>
            <p:spPr bwMode="auto">
              <a:xfrm>
                <a:off x="2168" y="1708"/>
                <a:ext cx="28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2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99CC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=</a:t>
                </a:r>
              </a:p>
            </p:txBody>
          </p:sp>
          <p:sp>
            <p:nvSpPr>
              <p:cNvPr id="138259" name="Rectangle 19" descr="PE03255_"/>
              <p:cNvSpPr>
                <a:spLocks noChangeArrowheads="1"/>
              </p:cNvSpPr>
              <p:nvPr/>
            </p:nvSpPr>
            <p:spPr bwMode="auto">
              <a:xfrm>
                <a:off x="48" y="1382"/>
                <a:ext cx="2784" cy="682"/>
              </a:xfrm>
              <a:prstGeom prst="rect">
                <a:avLst/>
              </a:prstGeom>
              <a:noFill/>
              <a:ln w="38100">
                <a:solidFill>
                  <a:srgbClr val="660033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2"/>
                      <a:srcRect/>
                      <a:stretch>
                        <a:fillRect/>
                      </a:stretch>
                    </a:blip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38260" name="Group 20"/>
            <p:cNvGrpSpPr/>
            <p:nvPr/>
          </p:nvGrpSpPr>
          <p:grpSpPr bwMode="auto">
            <a:xfrm>
              <a:off x="2928" y="1334"/>
              <a:ext cx="3120" cy="692"/>
              <a:chOff x="2928" y="1392"/>
              <a:chExt cx="3120" cy="692"/>
            </a:xfrm>
          </p:grpSpPr>
          <p:sp>
            <p:nvSpPr>
              <p:cNvPr id="138261" name="Rectangle 21" descr="PE03255_"/>
              <p:cNvSpPr>
                <a:spLocks noChangeArrowheads="1"/>
              </p:cNvSpPr>
              <p:nvPr/>
            </p:nvSpPr>
            <p:spPr bwMode="auto">
              <a:xfrm>
                <a:off x="3024" y="1392"/>
                <a:ext cx="302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2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99CC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zh-CN" altLang="en-US" sz="2800">
                    <a:solidFill>
                      <a:srgbClr val="660033"/>
                    </a:solidFill>
                    <a:latin typeface="Times New Roman" panose="02020603050405020304" pitchFamily="18" charset="0"/>
                  </a:rPr>
                  <a:t>同底数幂的乘法运算法则：</a:t>
                </a:r>
                <a:endParaRPr kumimoji="1" lang="zh-CN" altLang="en-US" sz="2000" b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38262" name="Rectangle 22" descr="PE03255_"/>
              <p:cNvSpPr>
                <a:spLocks noChangeArrowheads="1"/>
              </p:cNvSpPr>
              <p:nvPr/>
            </p:nvSpPr>
            <p:spPr bwMode="auto">
              <a:xfrm>
                <a:off x="3600" y="1680"/>
                <a:ext cx="17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2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3366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altLang="zh-CN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a</a:t>
                </a:r>
                <a:r>
                  <a:rPr lang="en-US" altLang="zh-CN" i="1" baseline="30000">
                    <a:solidFill>
                      <a:srgbClr val="990000"/>
                    </a:solidFill>
                    <a:latin typeface="Times New Roman" panose="02020603050405020304" pitchFamily="18" charset="0"/>
                  </a:rPr>
                  <a:t>m</a:t>
                </a:r>
                <a:r>
                  <a:rPr lang="en-US" altLang="zh-CN" i="1" baseline="3000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zh-CN" i="1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· </a:t>
                </a:r>
                <a:r>
                  <a:rPr lang="en-US" altLang="zh-CN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a</a:t>
                </a:r>
                <a:r>
                  <a:rPr lang="en-US" altLang="zh-CN" i="1" baseline="3000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n</a:t>
                </a:r>
                <a:r>
                  <a:rPr lang="en-US" altLang="zh-CN">
                    <a:solidFill>
                      <a:srgbClr val="000000"/>
                    </a:solidFill>
                    <a:latin typeface="Lucida Sans Unicode" panose="020B0602030504020204" pitchFamily="34" charset="0"/>
                  </a:rPr>
                  <a:t>=</a:t>
                </a:r>
                <a:r>
                  <a:rPr lang="en-US" altLang="zh-CN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a</a:t>
                </a:r>
                <a:r>
                  <a:rPr lang="en-US" altLang="zh-CN" i="1" baseline="30000">
                    <a:solidFill>
                      <a:srgbClr val="990000"/>
                    </a:solidFill>
                    <a:latin typeface="Times New Roman" panose="02020603050405020304" pitchFamily="18" charset="0"/>
                  </a:rPr>
                  <a:t>m</a:t>
                </a:r>
                <a:r>
                  <a:rPr lang="en-US" altLang="zh-CN" i="1" baseline="3000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+</a:t>
                </a:r>
                <a:r>
                  <a:rPr lang="en-US" altLang="zh-CN" i="1" baseline="3000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n</a:t>
                </a:r>
                <a:endParaRPr kumimoji="1" lang="en-US" altLang="zh-CN" sz="2400" b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38263" name="Rectangle 23" descr="PE03255_"/>
              <p:cNvSpPr>
                <a:spLocks noChangeArrowheads="1"/>
              </p:cNvSpPr>
              <p:nvPr/>
            </p:nvSpPr>
            <p:spPr bwMode="auto">
              <a:xfrm>
                <a:off x="2928" y="1392"/>
                <a:ext cx="2784" cy="682"/>
              </a:xfrm>
              <a:prstGeom prst="rect">
                <a:avLst/>
              </a:prstGeom>
              <a:noFill/>
              <a:ln w="38100">
                <a:solidFill>
                  <a:srgbClr val="660033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2"/>
                      <a:srcRect/>
                      <a:stretch>
                        <a:fillRect/>
                      </a:stretch>
                    </a:blip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138264" name="Group 24"/>
          <p:cNvGrpSpPr/>
          <p:nvPr/>
        </p:nvGrpSpPr>
        <p:grpSpPr bwMode="auto">
          <a:xfrm>
            <a:off x="0" y="4343400"/>
            <a:ext cx="9448800" cy="1712913"/>
            <a:chOff x="384" y="2746"/>
            <a:chExt cx="4944" cy="864"/>
          </a:xfrm>
        </p:grpSpPr>
        <p:sp>
          <p:nvSpPr>
            <p:cNvPr id="138265" name="Rectangle 25" descr="PE03255_"/>
            <p:cNvSpPr>
              <a:spLocks noChangeArrowheads="1"/>
            </p:cNvSpPr>
            <p:nvPr/>
          </p:nvSpPr>
          <p:spPr bwMode="auto">
            <a:xfrm>
              <a:off x="480" y="2746"/>
              <a:ext cx="4848" cy="8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CC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lnSpc>
                  <a:spcPct val="120000"/>
                </a:lnSpc>
              </a:pPr>
              <a:r>
                <a:rPr kumimoji="1" lang="zh-CN" altLang="en-US" sz="4400">
                  <a:solidFill>
                    <a:srgbClr val="660033"/>
                  </a:solidFill>
                  <a:latin typeface="Times New Roman" panose="02020603050405020304" pitchFamily="18" charset="0"/>
                </a:rPr>
                <a:t>幂的乘方运算法则</a:t>
              </a:r>
              <a:r>
                <a:rPr kumimoji="1" lang="en-US" altLang="zh-CN" sz="4400">
                  <a:solidFill>
                    <a:srgbClr val="660033"/>
                  </a:solidFill>
                  <a:latin typeface="Times New Roman" panose="02020603050405020304" pitchFamily="18" charset="0"/>
                </a:rPr>
                <a:t>:   </a:t>
              </a:r>
              <a:r>
                <a:rPr kumimoji="1" lang="en-US" altLang="zh-CN" sz="440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(</a:t>
              </a:r>
              <a:r>
                <a:rPr kumimoji="1" lang="en-US" altLang="zh-CN" sz="4400" i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a</a:t>
              </a:r>
              <a:r>
                <a:rPr kumimoji="1" lang="en-US" altLang="zh-CN" sz="4400" i="1">
                  <a:solidFill>
                    <a:srgbClr val="99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b</a:t>
              </a:r>
              <a:r>
                <a:rPr kumimoji="1" lang="en-US" altLang="zh-CN" sz="440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)</a:t>
              </a:r>
              <a:r>
                <a:rPr kumimoji="1" lang="en-US" altLang="zh-CN" sz="4400" i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n</a:t>
              </a:r>
              <a:r>
                <a:rPr kumimoji="1" lang="en-US" altLang="zh-CN" sz="440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=</a:t>
              </a:r>
              <a:r>
                <a:rPr kumimoji="1" lang="en-US" altLang="zh-CN" sz="4400" i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a</a:t>
              </a:r>
              <a:r>
                <a:rPr kumimoji="1" lang="en-US" altLang="zh-CN" sz="4400" i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n</a:t>
              </a:r>
              <a:r>
                <a:rPr kumimoji="1" lang="en-US" altLang="zh-CN" sz="4400" i="1">
                  <a:solidFill>
                    <a:srgbClr val="99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b</a:t>
              </a:r>
              <a:r>
                <a:rPr kumimoji="1" lang="en-US" altLang="zh-CN" sz="4400" i="1" baseline="30000">
                  <a:solidFill>
                    <a:schemeClr val="tx2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n</a:t>
              </a:r>
            </a:p>
            <a:p>
              <a:pPr eaLnBrk="0" hangingPunct="0">
                <a:lnSpc>
                  <a:spcPct val="120000"/>
                </a:lnSpc>
              </a:pPr>
              <a:r>
                <a:rPr kumimoji="1" lang="zh-CN" altLang="en-US" sz="4400">
                  <a:solidFill>
                    <a:schemeClr val="tx1"/>
                  </a:solidFill>
                </a:rPr>
                <a:t>积的乘方</a:t>
              </a:r>
              <a:r>
                <a:rPr kumimoji="1" lang="en-US" altLang="zh-CN" sz="4400">
                  <a:solidFill>
                    <a:schemeClr val="tx1"/>
                  </a:solidFill>
                </a:rPr>
                <a:t>=</a:t>
              </a:r>
              <a:endParaRPr kumimoji="1" lang="en-US" altLang="zh-CN" sz="4400" u="sng">
                <a:solidFill>
                  <a:schemeClr val="tx1"/>
                </a:solidFill>
              </a:endParaRPr>
            </a:p>
          </p:txBody>
        </p:sp>
        <p:sp>
          <p:nvSpPr>
            <p:cNvPr id="138266" name="Rectangle 26" descr="PE03255_"/>
            <p:cNvSpPr>
              <a:spLocks noChangeArrowheads="1"/>
            </p:cNvSpPr>
            <p:nvPr/>
          </p:nvSpPr>
          <p:spPr bwMode="auto">
            <a:xfrm>
              <a:off x="384" y="2794"/>
              <a:ext cx="4800" cy="816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stretch>
                      <a:fillRect/>
                    </a:stretch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38267" name="Rectangle 27" descr="PE03255_"/>
          <p:cNvSpPr>
            <a:spLocks noChangeArrowheads="1"/>
          </p:cNvSpPr>
          <p:nvPr/>
        </p:nvSpPr>
        <p:spPr bwMode="auto">
          <a:xfrm>
            <a:off x="2819400" y="5318125"/>
            <a:ext cx="701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4400">
                <a:solidFill>
                  <a:srgbClr val="660033"/>
                </a:solidFill>
                <a:latin typeface="Times New Roman" panose="02020603050405020304" pitchFamily="18" charset="0"/>
                <a:ea typeface="楷体_GB2312" pitchFamily="49" charset="-122"/>
              </a:rPr>
              <a:t>每个因式分别乘方后的积</a:t>
            </a:r>
            <a:r>
              <a:rPr kumimoji="1" lang="zh-CN" altLang="en-US" sz="4400">
                <a:solidFill>
                  <a:srgbClr val="660033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500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13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8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8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8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8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animBg="1"/>
      <p:bldP spid="138245" grpId="0" animBg="1"/>
      <p:bldP spid="13826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r>
              <a:rPr lang="zh-CN" altLang="en-US">
                <a:solidFill>
                  <a:srgbClr val="FFFFFF"/>
                </a:solidFill>
              </a:rPr>
              <a:t>回顾与思考</a:t>
            </a:r>
          </a:p>
        </p:txBody>
      </p:sp>
      <p:grpSp>
        <p:nvGrpSpPr>
          <p:cNvPr id="137219" name="Group 3"/>
          <p:cNvGrpSpPr/>
          <p:nvPr/>
        </p:nvGrpSpPr>
        <p:grpSpPr bwMode="auto">
          <a:xfrm>
            <a:off x="3048000" y="0"/>
            <a:ext cx="3359150" cy="701675"/>
            <a:chOff x="2448" y="2486"/>
            <a:chExt cx="2116" cy="442"/>
          </a:xfrm>
        </p:grpSpPr>
        <p:sp>
          <p:nvSpPr>
            <p:cNvPr id="137220" name="Rectangle 4"/>
            <p:cNvSpPr>
              <a:spLocks noChangeArrowheads="1"/>
            </p:cNvSpPr>
            <p:nvPr/>
          </p:nvSpPr>
          <p:spPr bwMode="auto">
            <a:xfrm>
              <a:off x="2448" y="2544"/>
              <a:ext cx="2112" cy="359"/>
            </a:xfrm>
            <a:prstGeom prst="rect">
              <a:avLst/>
            </a:prstGeom>
            <a:gradFill rotWithShape="0">
              <a:gsLst>
                <a:gs pos="0">
                  <a:srgbClr val="FFCC99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hlink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lnSpc>
                  <a:spcPct val="80000"/>
                </a:lnSpc>
              </a:pPr>
              <a:r>
                <a:rPr lang="en-US" altLang="zh-CN" sz="3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  <a:ea typeface="宋体" panose="02010600030101010101" pitchFamily="2" charset="-122"/>
                  <a:sym typeface="MS Outlook" panose="05010100010000000000" pitchFamily="2" charset="2"/>
                </a:rPr>
                <a:t>    </a:t>
              </a:r>
              <a:r>
                <a:rPr lang="zh-CN" altLang="en-US" sz="3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  <a:ea typeface="宋体" panose="02010600030101010101" pitchFamily="2" charset="-122"/>
                  <a:sym typeface="MS Outlook" panose="05010100010000000000" pitchFamily="2" charset="2"/>
                </a:rPr>
                <a:t>回顾 </a:t>
              </a:r>
              <a:r>
                <a:rPr lang="en-US" altLang="zh-CN" b="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&amp;</a:t>
              </a:r>
              <a:r>
                <a:rPr lang="en-US" altLang="zh-CN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 </a:t>
              </a:r>
              <a:r>
                <a:rPr lang="zh-CN" altLang="en-US" sz="3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思考</a:t>
              </a:r>
              <a:endParaRPr lang="zh-CN" altLang="en-US" dirty="0">
                <a:solidFill>
                  <a:schemeClr val="hlink"/>
                </a:solidFill>
                <a:latin typeface="Arial" panose="020B0604020202020204" pitchFamily="34" charset="0"/>
                <a:ea typeface="BatangChe" pitchFamily="49" charset="-127"/>
              </a:endParaRPr>
            </a:p>
          </p:txBody>
        </p:sp>
        <p:sp>
          <p:nvSpPr>
            <p:cNvPr id="137221" name="Rectangle 5" descr="PE03255_"/>
            <p:cNvSpPr>
              <a:spLocks noChangeArrowheads="1"/>
            </p:cNvSpPr>
            <p:nvPr/>
          </p:nvSpPr>
          <p:spPr bwMode="auto">
            <a:xfrm>
              <a:off x="2448" y="2544"/>
              <a:ext cx="352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99CC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5000"/>
                </a:lnSpc>
              </a:pPr>
              <a:r>
                <a:rPr lang="en-US" altLang="zh-CN" sz="240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ea typeface="宋体" panose="02010600030101010101" pitchFamily="2" charset="-122"/>
                  <a:sym typeface="MS Outlook" panose="05010100010000000000" pitchFamily="2" charset="2"/>
                </a:rPr>
                <a:t></a:t>
              </a:r>
              <a:endPara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sym typeface="MS Outlook" panose="05010100010000000000" pitchFamily="2" charset="2"/>
              </a:endParaRPr>
            </a:p>
          </p:txBody>
        </p:sp>
        <p:sp>
          <p:nvSpPr>
            <p:cNvPr id="137222" name="Rectangle 6" descr="PE03255_"/>
            <p:cNvSpPr>
              <a:spLocks noChangeArrowheads="1"/>
            </p:cNvSpPr>
            <p:nvPr/>
          </p:nvSpPr>
          <p:spPr bwMode="auto">
            <a:xfrm>
              <a:off x="4128" y="2486"/>
              <a:ext cx="43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99CC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4000">
                  <a:solidFill>
                    <a:srgbClr val="006699"/>
                  </a:solidFill>
                  <a:latin typeface="Arial" panose="020B0604020202020204" pitchFamily="34" charset="0"/>
                  <a:ea typeface="BatangChe" pitchFamily="49" charset="-127"/>
                </a:rPr>
                <a:t>☞</a:t>
              </a:r>
              <a:endParaRPr lang="en-US" sz="4000">
                <a:solidFill>
                  <a:srgbClr val="006699"/>
                </a:solidFill>
                <a:latin typeface="Arial" panose="020B0604020202020204" pitchFamily="34" charset="0"/>
                <a:ea typeface="BatangChe" pitchFamily="49" charset="-127"/>
              </a:endParaRPr>
            </a:p>
          </p:txBody>
        </p:sp>
      </p:grpSp>
      <p:sp>
        <p:nvSpPr>
          <p:cNvPr id="137223" name="AutoShape 7"/>
          <p:cNvSpPr>
            <a:spLocks noChangeArrowheads="1"/>
          </p:cNvSpPr>
          <p:nvPr/>
        </p:nvSpPr>
        <p:spPr bwMode="auto">
          <a:xfrm>
            <a:off x="1143000" y="533400"/>
            <a:ext cx="7696200" cy="1981200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FFCCCC"/>
              </a:gs>
              <a:gs pos="50000">
                <a:srgbClr val="FFFFFF"/>
              </a:gs>
              <a:gs pos="100000">
                <a:srgbClr val="FFCCCC"/>
              </a:gs>
            </a:gsLst>
            <a:lin ang="18900000" scaled="1"/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4000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1600200" y="1295400"/>
            <a:ext cx="2743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4400" dirty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幂的意义</a:t>
            </a:r>
            <a:r>
              <a:rPr lang="en-US" altLang="zh-CN" sz="4400" dirty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</p:txBody>
      </p:sp>
      <p:grpSp>
        <p:nvGrpSpPr>
          <p:cNvPr id="137226" name="Group 10"/>
          <p:cNvGrpSpPr/>
          <p:nvPr/>
        </p:nvGrpSpPr>
        <p:grpSpPr bwMode="auto">
          <a:xfrm>
            <a:off x="4343400" y="922338"/>
            <a:ext cx="2590800" cy="1439862"/>
            <a:chOff x="2400" y="1104"/>
            <a:chExt cx="1296" cy="907"/>
          </a:xfrm>
        </p:grpSpPr>
        <p:sp>
          <p:nvSpPr>
            <p:cNvPr id="137227" name="Text Box 11"/>
            <p:cNvSpPr txBox="1">
              <a:spLocks noChangeArrowheads="1"/>
            </p:cNvSpPr>
            <p:nvPr/>
          </p:nvSpPr>
          <p:spPr bwMode="auto">
            <a:xfrm>
              <a:off x="2400" y="1435"/>
              <a:ext cx="1296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sz="5400" i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sz="5400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·</a:t>
              </a:r>
              <a:r>
                <a:rPr lang="en-US" sz="5400" i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sz="54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· </a:t>
              </a:r>
              <a:r>
                <a:rPr lang="en-US" sz="5400" baseline="30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… </a:t>
              </a:r>
              <a:r>
                <a:rPr lang="en-US" sz="54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·</a:t>
              </a:r>
              <a:r>
                <a:rPr lang="en-US" sz="540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37228" name="AutoShape 12"/>
            <p:cNvSpPr/>
            <p:nvPr/>
          </p:nvSpPr>
          <p:spPr bwMode="auto">
            <a:xfrm rot="5400000">
              <a:off x="2916" y="1044"/>
              <a:ext cx="144" cy="936"/>
            </a:xfrm>
            <a:prstGeom prst="leftBrace">
              <a:avLst>
                <a:gd name="adj1" fmla="val 54167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7229" name="Text Box 13"/>
            <p:cNvSpPr txBox="1">
              <a:spLocks noChangeArrowheads="1"/>
            </p:cNvSpPr>
            <p:nvPr/>
          </p:nvSpPr>
          <p:spPr bwMode="auto">
            <a:xfrm>
              <a:off x="2640" y="1104"/>
              <a:ext cx="76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i="1">
                  <a:solidFill>
                    <a:srgbClr val="99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</a:rPr>
                <a:t>n</a:t>
              </a:r>
              <a:r>
                <a:rPr lang="zh-CN" altLang="en-US" sz="32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楷体_GB2312" pitchFamily="49" charset="-122"/>
                </a:rPr>
                <a:t>个</a:t>
              </a:r>
              <a:r>
                <a:rPr lang="en-US" altLang="zh-CN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</a:p>
          </p:txBody>
        </p:sp>
      </p:grpSp>
      <p:sp>
        <p:nvSpPr>
          <p:cNvPr id="137230" name="Rectangle 14"/>
          <p:cNvSpPr>
            <a:spLocks noChangeArrowheads="1"/>
          </p:cNvSpPr>
          <p:nvPr/>
        </p:nvSpPr>
        <p:spPr bwMode="auto">
          <a:xfrm>
            <a:off x="7315200" y="14478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54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sz="5400" i="1" baseline="3000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</a:p>
        </p:txBody>
      </p:sp>
      <p:sp>
        <p:nvSpPr>
          <p:cNvPr id="137231" name="Rectangle 15" descr="PE03255_"/>
          <p:cNvSpPr>
            <a:spLocks noChangeArrowheads="1"/>
          </p:cNvSpPr>
          <p:nvPr/>
        </p:nvSpPr>
        <p:spPr bwMode="auto">
          <a:xfrm>
            <a:off x="6842125" y="1600200"/>
            <a:ext cx="473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4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</a:p>
        </p:txBody>
      </p:sp>
      <p:grpSp>
        <p:nvGrpSpPr>
          <p:cNvPr id="137232" name="Group 16"/>
          <p:cNvGrpSpPr/>
          <p:nvPr/>
        </p:nvGrpSpPr>
        <p:grpSpPr bwMode="auto">
          <a:xfrm>
            <a:off x="1204332" y="2286000"/>
            <a:ext cx="7939668" cy="2209800"/>
            <a:chOff x="816" y="1632"/>
            <a:chExt cx="4272" cy="912"/>
          </a:xfrm>
        </p:grpSpPr>
        <p:sp>
          <p:nvSpPr>
            <p:cNvPr id="137233" name="AutoShape 17"/>
            <p:cNvSpPr>
              <a:spLocks noChangeArrowheads="1"/>
            </p:cNvSpPr>
            <p:nvPr/>
          </p:nvSpPr>
          <p:spPr bwMode="auto">
            <a:xfrm>
              <a:off x="816" y="1632"/>
              <a:ext cx="4176" cy="912"/>
            </a:xfrm>
            <a:prstGeom prst="horizontalScroll">
              <a:avLst>
                <a:gd name="adj" fmla="val 12500"/>
              </a:avLst>
            </a:prstGeom>
            <a:gradFill rotWithShape="0">
              <a:gsLst>
                <a:gs pos="0">
                  <a:srgbClr val="FFCCCC"/>
                </a:gs>
                <a:gs pos="50000">
                  <a:srgbClr val="FFFFFF"/>
                </a:gs>
                <a:gs pos="100000">
                  <a:srgbClr val="FFCCCC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37234" name="Text Box 18"/>
            <p:cNvSpPr txBox="1">
              <a:spLocks noChangeArrowheads="1"/>
            </p:cNvSpPr>
            <p:nvPr/>
          </p:nvSpPr>
          <p:spPr bwMode="auto">
            <a:xfrm>
              <a:off x="1008" y="1699"/>
              <a:ext cx="4080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4400">
                  <a:solidFill>
                    <a:srgbClr val="66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同底数幂的乘法运算法则</a:t>
              </a:r>
              <a:r>
                <a:rPr lang="zh-CN" altLang="en-US" sz="3200">
                  <a:solidFill>
                    <a:srgbClr val="66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：</a:t>
              </a:r>
            </a:p>
          </p:txBody>
        </p:sp>
        <p:sp>
          <p:nvSpPr>
            <p:cNvPr id="137235" name="Text Box 19"/>
            <p:cNvSpPr txBox="1">
              <a:spLocks noChangeArrowheads="1"/>
            </p:cNvSpPr>
            <p:nvPr/>
          </p:nvSpPr>
          <p:spPr bwMode="auto">
            <a:xfrm>
              <a:off x="1296" y="2064"/>
              <a:ext cx="1056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sz="4400" i="1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a</a:t>
              </a:r>
              <a:r>
                <a:rPr lang="en-US" sz="4400" i="1" baseline="30000" dirty="0">
                  <a:solidFill>
                    <a:srgbClr val="990000"/>
                  </a:solidFill>
                  <a:latin typeface="Times New Roman" panose="02020603050405020304" pitchFamily="18" charset="0"/>
                </a:rPr>
                <a:t>m</a:t>
              </a:r>
              <a:r>
                <a:rPr lang="en-US" sz="4400" i="1" baseline="300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4400" i="1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· a</a:t>
              </a:r>
              <a:r>
                <a:rPr lang="en-US" sz="4400" i="1" baseline="300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137236" name="Rectangle 20" descr="PE03255_"/>
            <p:cNvSpPr>
              <a:spLocks noChangeArrowheads="1"/>
            </p:cNvSpPr>
            <p:nvPr/>
          </p:nvSpPr>
          <p:spPr bwMode="auto">
            <a:xfrm>
              <a:off x="2072" y="2092"/>
              <a:ext cx="239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CC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i="1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</a:t>
              </a:r>
            </a:p>
          </p:txBody>
        </p:sp>
      </p:grpSp>
      <p:sp>
        <p:nvSpPr>
          <p:cNvPr id="137238" name="Text Box 22"/>
          <p:cNvSpPr txBox="1">
            <a:spLocks noChangeArrowheads="1"/>
          </p:cNvSpPr>
          <p:nvPr/>
        </p:nvSpPr>
        <p:spPr bwMode="auto">
          <a:xfrm>
            <a:off x="3810000" y="3276600"/>
            <a:ext cx="1600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4400" i="1">
                <a:solidFill>
                  <a:schemeClr val="tx2"/>
                </a:solidFill>
                <a:latin typeface="Times New Roman" panose="02020603050405020304" pitchFamily="18" charset="0"/>
              </a:rPr>
              <a:t>a</a:t>
            </a:r>
            <a:r>
              <a:rPr lang="en-US" sz="4400" i="1" baseline="30000">
                <a:solidFill>
                  <a:srgbClr val="990000"/>
                </a:solidFill>
                <a:latin typeface="Times New Roman" panose="02020603050405020304" pitchFamily="18" charset="0"/>
              </a:rPr>
              <a:t>m</a:t>
            </a:r>
            <a:r>
              <a:rPr lang="en-US" i="1" baseline="30000">
                <a:solidFill>
                  <a:schemeClr val="tx1"/>
                </a:solidFill>
                <a:latin typeface="Times New Roman" panose="02020603050405020304" pitchFamily="18" charset="0"/>
              </a:rPr>
              <a:t>+</a:t>
            </a:r>
            <a:r>
              <a:rPr lang="en-US" sz="4400" i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37239" name="Text Box 23"/>
          <p:cNvSpPr txBox="1">
            <a:spLocks noChangeArrowheads="1"/>
          </p:cNvSpPr>
          <p:nvPr/>
        </p:nvSpPr>
        <p:spPr bwMode="auto">
          <a:xfrm>
            <a:off x="4495800" y="3352800"/>
            <a:ext cx="480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sz="4000" i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m</a:t>
            </a:r>
            <a:r>
              <a:rPr lang="en-US" sz="400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en-US" sz="4000" i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zh-CN" altLang="en-US" sz="400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都是正整数</a:t>
            </a:r>
            <a:r>
              <a:rPr lang="zh-CN" altLang="en-US" sz="4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</a:p>
        </p:txBody>
      </p:sp>
      <p:grpSp>
        <p:nvGrpSpPr>
          <p:cNvPr id="137240" name="Group 24"/>
          <p:cNvGrpSpPr/>
          <p:nvPr/>
        </p:nvGrpSpPr>
        <p:grpSpPr bwMode="auto">
          <a:xfrm>
            <a:off x="1110343" y="4267200"/>
            <a:ext cx="8033657" cy="2286000"/>
            <a:chOff x="864" y="2784"/>
            <a:chExt cx="4320" cy="912"/>
          </a:xfrm>
        </p:grpSpPr>
        <p:sp>
          <p:nvSpPr>
            <p:cNvPr id="137241" name="AutoShape 25"/>
            <p:cNvSpPr>
              <a:spLocks noChangeArrowheads="1"/>
            </p:cNvSpPr>
            <p:nvPr/>
          </p:nvSpPr>
          <p:spPr bwMode="auto">
            <a:xfrm>
              <a:off x="864" y="2784"/>
              <a:ext cx="4176" cy="912"/>
            </a:xfrm>
            <a:prstGeom prst="horizontalScroll">
              <a:avLst>
                <a:gd name="adj" fmla="val 12500"/>
              </a:avLst>
            </a:prstGeom>
            <a:gradFill rotWithShape="0">
              <a:gsLst>
                <a:gs pos="0">
                  <a:srgbClr val="FFCCCC"/>
                </a:gs>
                <a:gs pos="50000">
                  <a:srgbClr val="FFFFFF"/>
                </a:gs>
                <a:gs pos="100000">
                  <a:srgbClr val="FFCCCC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37242" name="Text Box 26"/>
            <p:cNvSpPr txBox="1">
              <a:spLocks noChangeArrowheads="1"/>
            </p:cNvSpPr>
            <p:nvPr/>
          </p:nvSpPr>
          <p:spPr bwMode="auto">
            <a:xfrm>
              <a:off x="1104" y="2851"/>
              <a:ext cx="4080" cy="3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kumimoji="1" lang="en-US" altLang="zh-CN" sz="3200" dirty="0">
                  <a:solidFill>
                    <a:srgbClr val="66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kumimoji="1" lang="zh-CN" altLang="en-US" sz="4400" dirty="0">
                  <a:solidFill>
                    <a:srgbClr val="66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幂的乘方运算法则</a:t>
              </a:r>
              <a:r>
                <a:rPr kumimoji="1" lang="en-US" altLang="zh-CN" sz="4400" dirty="0">
                  <a:solidFill>
                    <a:srgbClr val="66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:</a:t>
              </a:r>
            </a:p>
          </p:txBody>
        </p:sp>
      </p:grpSp>
      <p:sp>
        <p:nvSpPr>
          <p:cNvPr id="137244" name="Text Box 28"/>
          <p:cNvSpPr txBox="1">
            <a:spLocks noChangeArrowheads="1"/>
          </p:cNvSpPr>
          <p:nvPr/>
        </p:nvSpPr>
        <p:spPr bwMode="auto">
          <a:xfrm>
            <a:off x="1676400" y="5334000"/>
            <a:ext cx="685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Aft>
                <a:spcPct val="15000"/>
              </a:spcAft>
            </a:pPr>
            <a:r>
              <a:rPr kumimoji="1" lang="en-US" altLang="zh-CN" sz="400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(</a:t>
            </a:r>
            <a:r>
              <a:rPr kumimoji="1" lang="en-US" altLang="zh-CN" sz="4000" i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kumimoji="1" lang="en-US" altLang="zh-CN" sz="4000" i="1" baseline="30000">
                <a:solidFill>
                  <a:srgbClr val="990000"/>
                </a:solidFill>
                <a:latin typeface="Times New Roman" panose="02020603050405020304" pitchFamily="18" charset="0"/>
                <a:ea typeface="楷体_GB2312" pitchFamily="49" charset="-122"/>
              </a:rPr>
              <a:t>m</a:t>
            </a:r>
            <a:r>
              <a:rPr kumimoji="1" lang="en-US" altLang="zh-CN" sz="400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)</a:t>
            </a:r>
            <a:r>
              <a:rPr kumimoji="1" lang="en-US" altLang="zh-CN" sz="4000" i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n</a:t>
            </a:r>
            <a:r>
              <a:rPr kumimoji="1" lang="en-US" altLang="zh-CN" sz="400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=</a:t>
            </a:r>
            <a:r>
              <a:rPr kumimoji="1" lang="en-US" altLang="zh-CN" sz="4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       </a:t>
            </a:r>
            <a:r>
              <a:rPr kumimoji="1" lang="en-US" altLang="zh-CN" sz="4000" baseline="30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r>
              <a:rPr kumimoji="1" lang="en-US" altLang="zh-CN" sz="4000">
                <a:solidFill>
                  <a:srgbClr val="000000"/>
                </a:solidFill>
              </a:rPr>
              <a:t>(</a:t>
            </a:r>
            <a:r>
              <a:rPr kumimoji="1" lang="en-US" altLang="zh-CN" sz="4000" i="1">
                <a:solidFill>
                  <a:srgbClr val="990000"/>
                </a:solidFill>
                <a:latin typeface="Times New Roman" panose="02020603050405020304" pitchFamily="18" charset="0"/>
              </a:rPr>
              <a:t>m</a:t>
            </a:r>
            <a:r>
              <a:rPr kumimoji="1" lang="zh-CN" altLang="en-US" sz="4000" i="1">
                <a:solidFill>
                  <a:srgbClr val="990000"/>
                </a:solidFill>
                <a:latin typeface="Times New Roman" panose="02020603050405020304" pitchFamily="18" charset="0"/>
              </a:rPr>
              <a:t>、</a:t>
            </a:r>
            <a:r>
              <a:rPr kumimoji="1" lang="en-US" altLang="zh-CN" sz="4000" i="1">
                <a:solidFill>
                  <a:srgbClr val="990000"/>
                </a:solidFill>
                <a:latin typeface="Times New Roman" panose="02020603050405020304" pitchFamily="18" charset="0"/>
              </a:rPr>
              <a:t>n</a:t>
            </a:r>
            <a:r>
              <a:rPr kumimoji="1" lang="zh-CN" altLang="en-US" sz="4000">
                <a:solidFill>
                  <a:srgbClr val="990000"/>
                </a:solidFill>
                <a:latin typeface="Times New Roman" panose="02020603050405020304" pitchFamily="18" charset="0"/>
              </a:rPr>
              <a:t>都是正整数</a:t>
            </a:r>
            <a:r>
              <a:rPr kumimoji="1" lang="en-US" altLang="zh-CN" sz="400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37245" name="Rectangle 29" descr="PE03255_"/>
          <p:cNvSpPr>
            <a:spLocks noChangeArrowheads="1"/>
          </p:cNvSpPr>
          <p:nvPr/>
        </p:nvSpPr>
        <p:spPr bwMode="auto">
          <a:xfrm>
            <a:off x="3124200" y="5302250"/>
            <a:ext cx="1143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kumimoji="1" lang="en-US" altLang="zh-CN" sz="4400" i="1">
                <a:solidFill>
                  <a:schemeClr val="tx2"/>
                </a:solidFill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kumimoji="1" lang="en-US" altLang="zh-CN" sz="4400" i="1" baseline="30000">
                <a:solidFill>
                  <a:srgbClr val="990000"/>
                </a:solidFill>
                <a:latin typeface="Times New Roman" panose="02020603050405020304" pitchFamily="18" charset="0"/>
                <a:ea typeface="楷体_GB2312" pitchFamily="49" charset="-122"/>
              </a:rPr>
              <a:t>m</a:t>
            </a:r>
            <a:r>
              <a:rPr kumimoji="1" lang="en-US" altLang="zh-CN" sz="4400" i="1" baseline="30000">
                <a:solidFill>
                  <a:schemeClr val="tx2"/>
                </a:solidFill>
                <a:latin typeface="Times New Roman" panose="02020603050405020304" pitchFamily="18" charset="0"/>
                <a:ea typeface="楷体_GB2312" pitchFamily="49" charset="-122"/>
              </a:rPr>
              <a:t>n</a:t>
            </a:r>
            <a:endParaRPr kumimoji="1" lang="en-US" altLang="zh-CN" sz="4400" b="0">
              <a:solidFill>
                <a:schemeClr val="tx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7246" name="Rectangle 30" descr="PE03255_"/>
          <p:cNvSpPr>
            <a:spLocks noChangeArrowheads="1"/>
          </p:cNvSpPr>
          <p:nvPr/>
        </p:nvSpPr>
        <p:spPr bwMode="auto">
          <a:xfrm>
            <a:off x="0" y="3903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7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7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7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7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7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7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7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7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7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7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7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7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7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7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5" grpId="0"/>
      <p:bldP spid="137230" grpId="0"/>
      <p:bldP spid="137231" grpId="0"/>
      <p:bldP spid="137238" grpId="0"/>
      <p:bldP spid="137239" grpId="0"/>
      <p:bldP spid="137244" grpId="0"/>
      <p:bldP spid="1372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1438" y="7938"/>
            <a:ext cx="28717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dirty="0">
                <a:solidFill>
                  <a:srgbClr val="0923A3"/>
                </a:solidFill>
                <a:latin typeface="Arial" panose="020B0604020202020204" pitchFamily="34" charset="0"/>
                <a:ea typeface="华文行楷" panose="02010800040101010101" pitchFamily="2" charset="-122"/>
              </a:rPr>
              <a:t>知识回顾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1438" y="684213"/>
            <a:ext cx="10261600" cy="481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dirty="0">
                <a:solidFill>
                  <a:srgbClr val="660033"/>
                </a:solidFill>
              </a:rPr>
              <a:t>填空：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660033"/>
                </a:solidFill>
              </a:rPr>
              <a:t>1.  </a:t>
            </a:r>
            <a:r>
              <a:rPr lang="en-US" altLang="zh-CN" dirty="0" err="1">
                <a:solidFill>
                  <a:srgbClr val="660033"/>
                </a:solidFill>
              </a:rPr>
              <a:t>a</a:t>
            </a:r>
            <a:r>
              <a:rPr lang="en-US" altLang="zh-CN" baseline="30000" dirty="0" err="1">
                <a:solidFill>
                  <a:srgbClr val="660033"/>
                </a:solidFill>
              </a:rPr>
              <a:t>m</a:t>
            </a:r>
            <a:r>
              <a:rPr lang="en-US" altLang="zh-CN" dirty="0" err="1">
                <a:solidFill>
                  <a:srgbClr val="660033"/>
                </a:solidFill>
              </a:rPr>
              <a:t>+a</a:t>
            </a:r>
            <a:r>
              <a:rPr lang="en-US" altLang="zh-CN" baseline="30000" dirty="0" err="1">
                <a:solidFill>
                  <a:srgbClr val="660033"/>
                </a:solidFill>
              </a:rPr>
              <a:t>m</a:t>
            </a:r>
            <a:r>
              <a:rPr lang="en-US" altLang="zh-CN" dirty="0">
                <a:solidFill>
                  <a:srgbClr val="660033"/>
                </a:solidFill>
              </a:rPr>
              <a:t>=_____,</a:t>
            </a:r>
            <a:r>
              <a:rPr lang="zh-CN" altLang="en-US" dirty="0">
                <a:solidFill>
                  <a:srgbClr val="660033"/>
                </a:solidFill>
              </a:rPr>
              <a:t>依据</a:t>
            </a:r>
            <a:r>
              <a:rPr lang="en-US" altLang="zh-CN" dirty="0">
                <a:solidFill>
                  <a:srgbClr val="660033"/>
                </a:solidFill>
              </a:rPr>
              <a:t>________________.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660033"/>
                </a:solidFill>
              </a:rPr>
              <a:t>2.  a</a:t>
            </a:r>
            <a:r>
              <a:rPr lang="en-US" altLang="zh-CN" baseline="30000" dirty="0">
                <a:solidFill>
                  <a:srgbClr val="660033"/>
                </a:solidFill>
              </a:rPr>
              <a:t>3</a:t>
            </a:r>
            <a:r>
              <a:rPr lang="en-US" altLang="zh-CN" dirty="0">
                <a:solidFill>
                  <a:srgbClr val="660033"/>
                </a:solidFill>
              </a:rPr>
              <a:t>·a</a:t>
            </a:r>
            <a:r>
              <a:rPr lang="en-US" altLang="zh-CN" baseline="30000" dirty="0">
                <a:solidFill>
                  <a:srgbClr val="660033"/>
                </a:solidFill>
              </a:rPr>
              <a:t>5</a:t>
            </a:r>
            <a:r>
              <a:rPr lang="en-US" altLang="zh-CN" dirty="0">
                <a:solidFill>
                  <a:srgbClr val="660033"/>
                </a:solidFill>
              </a:rPr>
              <a:t>=____,</a:t>
            </a:r>
            <a:r>
              <a:rPr lang="zh-CN" altLang="en-US" dirty="0">
                <a:solidFill>
                  <a:srgbClr val="660033"/>
                </a:solidFill>
              </a:rPr>
              <a:t>依据</a:t>
            </a:r>
            <a:r>
              <a:rPr lang="en-US" altLang="zh-CN" dirty="0">
                <a:solidFill>
                  <a:srgbClr val="660033"/>
                </a:solidFill>
              </a:rPr>
              <a:t>_______________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660033"/>
                </a:solidFill>
              </a:rPr>
              <a:t>      ________.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660033"/>
                </a:solidFill>
              </a:rPr>
              <a:t>3.  </a:t>
            </a:r>
            <a:r>
              <a:rPr lang="zh-CN" altLang="en-US" dirty="0">
                <a:solidFill>
                  <a:srgbClr val="660033"/>
                </a:solidFill>
              </a:rPr>
              <a:t>若</a:t>
            </a:r>
            <a:r>
              <a:rPr lang="en-US" altLang="zh-CN" dirty="0">
                <a:solidFill>
                  <a:srgbClr val="660033"/>
                </a:solidFill>
              </a:rPr>
              <a:t>a</a:t>
            </a:r>
            <a:r>
              <a:rPr lang="en-US" altLang="zh-CN" baseline="30000" dirty="0">
                <a:solidFill>
                  <a:srgbClr val="660033"/>
                </a:solidFill>
              </a:rPr>
              <a:t>m</a:t>
            </a:r>
            <a:r>
              <a:rPr lang="en-US" altLang="zh-CN" dirty="0">
                <a:solidFill>
                  <a:srgbClr val="660033"/>
                </a:solidFill>
              </a:rPr>
              <a:t>=8,a</a:t>
            </a:r>
            <a:r>
              <a:rPr lang="en-US" altLang="zh-CN" baseline="30000" dirty="0">
                <a:solidFill>
                  <a:srgbClr val="660033"/>
                </a:solidFill>
              </a:rPr>
              <a:t>n</a:t>
            </a:r>
            <a:r>
              <a:rPr lang="en-US" altLang="zh-CN" dirty="0">
                <a:solidFill>
                  <a:srgbClr val="660033"/>
                </a:solidFill>
              </a:rPr>
              <a:t>=30,</a:t>
            </a:r>
            <a:r>
              <a:rPr lang="zh-CN" altLang="en-US" dirty="0">
                <a:solidFill>
                  <a:srgbClr val="660033"/>
                </a:solidFill>
              </a:rPr>
              <a:t>则</a:t>
            </a:r>
            <a:r>
              <a:rPr lang="en-US" altLang="zh-CN" dirty="0" err="1">
                <a:solidFill>
                  <a:srgbClr val="660033"/>
                </a:solidFill>
              </a:rPr>
              <a:t>a</a:t>
            </a:r>
            <a:r>
              <a:rPr lang="en-US" altLang="zh-CN" baseline="30000" dirty="0" err="1">
                <a:solidFill>
                  <a:srgbClr val="660033"/>
                </a:solidFill>
              </a:rPr>
              <a:t>m+n</a:t>
            </a:r>
            <a:r>
              <a:rPr lang="en-US" altLang="zh-CN" dirty="0">
                <a:solidFill>
                  <a:srgbClr val="660033"/>
                </a:solidFill>
              </a:rPr>
              <a:t>=____.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660033"/>
                </a:solidFill>
              </a:rPr>
              <a:t>4.  (a</a:t>
            </a:r>
            <a:r>
              <a:rPr lang="en-US" altLang="zh-CN" baseline="30000" dirty="0">
                <a:solidFill>
                  <a:srgbClr val="660033"/>
                </a:solidFill>
              </a:rPr>
              <a:t>4</a:t>
            </a:r>
            <a:r>
              <a:rPr lang="en-US" altLang="zh-CN" dirty="0">
                <a:solidFill>
                  <a:srgbClr val="660033"/>
                </a:solidFill>
              </a:rPr>
              <a:t>)</a:t>
            </a:r>
            <a:r>
              <a:rPr lang="en-US" altLang="zh-CN" baseline="30000" dirty="0">
                <a:solidFill>
                  <a:srgbClr val="660033"/>
                </a:solidFill>
              </a:rPr>
              <a:t>3</a:t>
            </a:r>
            <a:r>
              <a:rPr lang="en-US" altLang="zh-CN" dirty="0">
                <a:solidFill>
                  <a:srgbClr val="660033"/>
                </a:solidFill>
              </a:rPr>
              <a:t>=_____,</a:t>
            </a:r>
            <a:r>
              <a:rPr lang="zh-CN" altLang="en-US" dirty="0">
                <a:solidFill>
                  <a:srgbClr val="660033"/>
                </a:solidFill>
              </a:rPr>
              <a:t>依据</a:t>
            </a:r>
            <a:r>
              <a:rPr lang="en-US" altLang="zh-CN" dirty="0">
                <a:solidFill>
                  <a:srgbClr val="660033"/>
                </a:solidFill>
              </a:rPr>
              <a:t>___________________.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660033"/>
                </a:solidFill>
              </a:rPr>
              <a:t>5.  (m</a:t>
            </a:r>
            <a:r>
              <a:rPr lang="en-US" altLang="zh-CN" baseline="30000" dirty="0">
                <a:solidFill>
                  <a:srgbClr val="660033"/>
                </a:solidFill>
              </a:rPr>
              <a:t>4</a:t>
            </a:r>
            <a:r>
              <a:rPr lang="en-US" altLang="zh-CN" dirty="0">
                <a:solidFill>
                  <a:srgbClr val="660033"/>
                </a:solidFill>
              </a:rPr>
              <a:t>)</a:t>
            </a:r>
            <a:r>
              <a:rPr lang="en-US" altLang="zh-CN" baseline="30000" dirty="0">
                <a:solidFill>
                  <a:srgbClr val="660033"/>
                </a:solidFill>
              </a:rPr>
              <a:t>2</a:t>
            </a:r>
            <a:r>
              <a:rPr lang="en-US" altLang="zh-CN" dirty="0">
                <a:solidFill>
                  <a:srgbClr val="660033"/>
                </a:solidFill>
              </a:rPr>
              <a:t>+m</a:t>
            </a:r>
            <a:r>
              <a:rPr lang="en-US" altLang="zh-CN" baseline="30000" dirty="0">
                <a:solidFill>
                  <a:srgbClr val="660033"/>
                </a:solidFill>
              </a:rPr>
              <a:t>5</a:t>
            </a:r>
            <a:r>
              <a:rPr lang="en-US" altLang="zh-CN" dirty="0">
                <a:solidFill>
                  <a:srgbClr val="660033"/>
                </a:solidFill>
              </a:rPr>
              <a:t>·m</a:t>
            </a:r>
            <a:r>
              <a:rPr lang="en-US" altLang="zh-CN" baseline="30000" dirty="0">
                <a:solidFill>
                  <a:srgbClr val="660033"/>
                </a:solidFill>
              </a:rPr>
              <a:t>3</a:t>
            </a:r>
            <a:r>
              <a:rPr lang="en-US" altLang="zh-CN" dirty="0">
                <a:solidFill>
                  <a:srgbClr val="660033"/>
                </a:solidFill>
              </a:rPr>
              <a:t>=____,(a</a:t>
            </a:r>
            <a:r>
              <a:rPr lang="en-US" altLang="zh-CN" baseline="30000" dirty="0">
                <a:solidFill>
                  <a:srgbClr val="660033"/>
                </a:solidFill>
              </a:rPr>
              <a:t>3</a:t>
            </a:r>
            <a:r>
              <a:rPr lang="en-US" altLang="zh-CN" dirty="0">
                <a:solidFill>
                  <a:srgbClr val="660033"/>
                </a:solidFill>
              </a:rPr>
              <a:t>)</a:t>
            </a:r>
            <a:r>
              <a:rPr lang="en-US" altLang="zh-CN" baseline="30000" dirty="0">
                <a:solidFill>
                  <a:srgbClr val="660033"/>
                </a:solidFill>
              </a:rPr>
              <a:t>5</a:t>
            </a:r>
            <a:r>
              <a:rPr lang="en-US" altLang="zh-CN" dirty="0">
                <a:solidFill>
                  <a:srgbClr val="660033"/>
                </a:solidFill>
              </a:rPr>
              <a:t>·(a</a:t>
            </a:r>
            <a:r>
              <a:rPr lang="en-US" altLang="zh-CN" baseline="30000" dirty="0">
                <a:solidFill>
                  <a:srgbClr val="660033"/>
                </a:solidFill>
              </a:rPr>
              <a:t>2</a:t>
            </a:r>
            <a:r>
              <a:rPr lang="en-US" altLang="zh-CN" dirty="0">
                <a:solidFill>
                  <a:srgbClr val="660033"/>
                </a:solidFill>
              </a:rPr>
              <a:t>)</a:t>
            </a:r>
            <a:r>
              <a:rPr lang="en-US" altLang="zh-CN" baseline="30000" dirty="0">
                <a:solidFill>
                  <a:srgbClr val="660033"/>
                </a:solidFill>
              </a:rPr>
              <a:t>2</a:t>
            </a:r>
            <a:r>
              <a:rPr lang="en-US" altLang="zh-CN" dirty="0">
                <a:solidFill>
                  <a:srgbClr val="660033"/>
                </a:solidFill>
              </a:rPr>
              <a:t>=____.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640013" y="1301750"/>
            <a:ext cx="1260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2a</a:t>
            </a:r>
            <a:r>
              <a:rPr lang="en-US" altLang="zh-CN" baseline="3000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m</a:t>
            </a:r>
            <a:endParaRPr lang="en-US" altLang="zh-CN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4991100" y="1308100"/>
            <a:ext cx="4054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合并同类项法则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2630488" y="1978025"/>
            <a:ext cx="114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a</a:t>
            </a:r>
            <a:r>
              <a:rPr lang="en-US" altLang="zh-CN" baseline="3000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8</a:t>
            </a:r>
            <a:endParaRPr lang="en-US" altLang="zh-CN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5037138" y="1993900"/>
            <a:ext cx="3581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同底数幂乘法的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866549" y="2708151"/>
            <a:ext cx="248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运算性质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5761038" y="3314534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240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2142590" y="4098514"/>
            <a:ext cx="121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a</a:t>
            </a:r>
            <a:r>
              <a:rPr lang="en-US" altLang="zh-CN" baseline="300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12</a:t>
            </a:r>
            <a:endParaRPr lang="en-US" altLang="zh-CN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4298103" y="4103688"/>
            <a:ext cx="46656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幂的乘方的运算性质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4247841" y="4812579"/>
            <a:ext cx="1292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2m</a:t>
            </a:r>
            <a:r>
              <a:rPr lang="en-US" altLang="zh-CN" baseline="300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8</a:t>
            </a:r>
            <a:endParaRPr lang="en-US" altLang="zh-CN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7896534" y="4845092"/>
            <a:ext cx="10302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a</a:t>
            </a:r>
            <a:r>
              <a:rPr lang="en-US" altLang="zh-CN" baseline="300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19</a:t>
            </a:r>
            <a:endParaRPr lang="en-US" altLang="zh-CN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6" grpId="0"/>
      <p:bldP spid="15367" grpId="0"/>
      <p:bldP spid="15368" grpId="0"/>
      <p:bldP spid="15369" grpId="0"/>
      <p:bldP spid="15370" grpId="0"/>
      <p:bldP spid="15371" grpId="0"/>
      <p:bldP spid="15372" grpId="0"/>
      <p:bldP spid="15373" grpId="0"/>
      <p:bldP spid="15374" grpId="0"/>
      <p:bldP spid="15376" grpId="0"/>
      <p:bldP spid="153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0" y="1320800"/>
            <a:ext cx="9837738" cy="220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altLang="zh-CN" dirty="0" smtClean="0">
                <a:solidFill>
                  <a:srgbClr val="336600"/>
                </a:solidFill>
              </a:rPr>
              <a:t>⑴ </a:t>
            </a:r>
            <a:r>
              <a:rPr lang="en-US" altLang="zh-CN" dirty="0">
                <a:solidFill>
                  <a:srgbClr val="336600"/>
                </a:solidFill>
              </a:rPr>
              <a:t>(1×2)</a:t>
            </a:r>
            <a:r>
              <a:rPr lang="en-US" altLang="zh-CN" baseline="30000" dirty="0">
                <a:solidFill>
                  <a:srgbClr val="336600"/>
                </a:solidFill>
              </a:rPr>
              <a:t>4</a:t>
            </a:r>
            <a:r>
              <a:rPr lang="zh-CN" altLang="en-US" dirty="0">
                <a:solidFill>
                  <a:srgbClr val="336600"/>
                </a:solidFill>
              </a:rPr>
              <a:t>＝</a:t>
            </a:r>
            <a:r>
              <a:rPr lang="en-US" altLang="zh-CN" dirty="0">
                <a:solidFill>
                  <a:srgbClr val="336600"/>
                </a:solidFill>
              </a:rPr>
              <a:t>____;</a:t>
            </a:r>
            <a:r>
              <a:rPr lang="en-US" altLang="zh-CN" dirty="0">
                <a:solidFill>
                  <a:srgbClr val="660033"/>
                </a:solidFill>
              </a:rPr>
              <a:t>    </a:t>
            </a:r>
            <a:r>
              <a:rPr lang="en-US" altLang="zh-CN" dirty="0" smtClean="0">
                <a:solidFill>
                  <a:srgbClr val="0923A3"/>
                </a:solidFill>
              </a:rPr>
              <a:t>1</a:t>
            </a:r>
            <a:r>
              <a:rPr lang="en-US" altLang="zh-CN" baseline="30000" dirty="0" smtClean="0">
                <a:solidFill>
                  <a:srgbClr val="0923A3"/>
                </a:solidFill>
              </a:rPr>
              <a:t>4</a:t>
            </a:r>
            <a:r>
              <a:rPr lang="en-US" altLang="zh-CN" dirty="0" smtClean="0">
                <a:solidFill>
                  <a:srgbClr val="0923A3"/>
                </a:solidFill>
              </a:rPr>
              <a:t>×2</a:t>
            </a:r>
            <a:r>
              <a:rPr lang="en-US" altLang="zh-CN" baseline="30000" dirty="0" smtClean="0">
                <a:solidFill>
                  <a:srgbClr val="0923A3"/>
                </a:solidFill>
              </a:rPr>
              <a:t>4 </a:t>
            </a:r>
            <a:r>
              <a:rPr lang="en-US" altLang="zh-CN" dirty="0">
                <a:solidFill>
                  <a:srgbClr val="0923A3"/>
                </a:solidFill>
              </a:rPr>
              <a:t>=_____;</a:t>
            </a:r>
          </a:p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336600"/>
                </a:solidFill>
              </a:rPr>
              <a:t>⑵ [3×(-2)]</a:t>
            </a:r>
            <a:r>
              <a:rPr lang="en-US" altLang="zh-CN" baseline="30000" dirty="0">
                <a:solidFill>
                  <a:srgbClr val="336600"/>
                </a:solidFill>
              </a:rPr>
              <a:t>3</a:t>
            </a:r>
            <a:r>
              <a:rPr lang="zh-CN" altLang="en-US" dirty="0">
                <a:solidFill>
                  <a:srgbClr val="336600"/>
                </a:solidFill>
              </a:rPr>
              <a:t>＝</a:t>
            </a:r>
            <a:r>
              <a:rPr lang="en-US" altLang="zh-CN" dirty="0">
                <a:solidFill>
                  <a:srgbClr val="336600"/>
                </a:solidFill>
              </a:rPr>
              <a:t>_____; </a:t>
            </a:r>
            <a:r>
              <a:rPr lang="en-US" altLang="zh-CN" dirty="0" smtClean="0">
                <a:solidFill>
                  <a:srgbClr val="0923A3"/>
                </a:solidFill>
              </a:rPr>
              <a:t>3</a:t>
            </a:r>
            <a:r>
              <a:rPr lang="en-US" altLang="zh-CN" baseline="30000" dirty="0" smtClean="0">
                <a:solidFill>
                  <a:srgbClr val="0923A3"/>
                </a:solidFill>
              </a:rPr>
              <a:t>3</a:t>
            </a:r>
            <a:r>
              <a:rPr lang="en-US" altLang="zh-CN" dirty="0">
                <a:solidFill>
                  <a:srgbClr val="0923A3"/>
                </a:solidFill>
              </a:rPr>
              <a:t>×(-2)</a:t>
            </a:r>
            <a:r>
              <a:rPr lang="en-US" altLang="zh-CN" baseline="30000" dirty="0">
                <a:solidFill>
                  <a:srgbClr val="0923A3"/>
                </a:solidFill>
              </a:rPr>
              <a:t>3</a:t>
            </a:r>
            <a:r>
              <a:rPr lang="en-US" altLang="zh-CN" dirty="0">
                <a:solidFill>
                  <a:srgbClr val="0923A3"/>
                </a:solidFill>
              </a:rPr>
              <a:t>=_____;</a:t>
            </a:r>
          </a:p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336600"/>
                </a:solidFill>
              </a:rPr>
              <a:t>⑶ (     </a:t>
            </a:r>
            <a:r>
              <a:rPr lang="en-US" altLang="zh-CN" dirty="0" smtClean="0">
                <a:solidFill>
                  <a:srgbClr val="336600"/>
                </a:solidFill>
              </a:rPr>
              <a:t>   )</a:t>
            </a:r>
            <a:r>
              <a:rPr lang="en-US" altLang="zh-CN" baseline="30000" dirty="0">
                <a:solidFill>
                  <a:srgbClr val="336600"/>
                </a:solidFill>
              </a:rPr>
              <a:t>2</a:t>
            </a:r>
            <a:r>
              <a:rPr lang="zh-CN" altLang="en-US" dirty="0">
                <a:solidFill>
                  <a:srgbClr val="336600"/>
                </a:solidFill>
              </a:rPr>
              <a:t>＝       </a:t>
            </a:r>
            <a:r>
              <a:rPr lang="en-US" altLang="zh-CN" dirty="0">
                <a:solidFill>
                  <a:srgbClr val="336600"/>
                </a:solidFill>
              </a:rPr>
              <a:t>;</a:t>
            </a:r>
            <a:r>
              <a:rPr lang="en-US" altLang="zh-CN" dirty="0">
                <a:solidFill>
                  <a:srgbClr val="660033"/>
                </a:solidFill>
              </a:rPr>
              <a:t>          </a:t>
            </a:r>
            <a:r>
              <a:rPr lang="en-US" altLang="zh-CN" dirty="0" smtClean="0">
                <a:solidFill>
                  <a:srgbClr val="660033"/>
                </a:solidFill>
              </a:rPr>
              <a:t>      =       </a:t>
            </a:r>
            <a:endParaRPr lang="en-US" altLang="zh-CN" dirty="0">
              <a:solidFill>
                <a:srgbClr val="0923A3"/>
              </a:solidFill>
            </a:endParaRPr>
          </a:p>
        </p:txBody>
      </p:sp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883493" y="2750375"/>
          <a:ext cx="1074737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2" name="Equation" r:id="rId4" imgW="444500" imgH="393700" progId="Equation.DSMT4">
                  <p:embed/>
                </p:oleObj>
              </mc:Choice>
              <mc:Fallback>
                <p:oleObj name="Equation" r:id="rId4" imgW="444500" imgH="3937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3493" y="2750375"/>
                        <a:ext cx="1074737" cy="954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701686" y="1202563"/>
            <a:ext cx="6429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16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6254972" y="1096963"/>
            <a:ext cx="720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16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2859087" y="2020888"/>
            <a:ext cx="13954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F67B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－</a:t>
            </a:r>
            <a:r>
              <a:rPr lang="en-US" altLang="zh-CN" dirty="0">
                <a:solidFill>
                  <a:srgbClr val="F67B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216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6676894" y="2020888"/>
            <a:ext cx="13954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F67B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－</a:t>
            </a:r>
            <a:r>
              <a:rPr lang="en-US" altLang="zh-CN" dirty="0">
                <a:solidFill>
                  <a:srgbClr val="F67B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216</a:t>
            </a:r>
          </a:p>
        </p:txBody>
      </p:sp>
      <p:grpSp>
        <p:nvGrpSpPr>
          <p:cNvPr id="16421" name="Group 37"/>
          <p:cNvGrpSpPr/>
          <p:nvPr/>
        </p:nvGrpSpPr>
        <p:grpSpPr bwMode="auto">
          <a:xfrm>
            <a:off x="1549400" y="4068515"/>
            <a:ext cx="4346575" cy="1195387"/>
            <a:chOff x="164" y="2503"/>
            <a:chExt cx="2738" cy="753"/>
          </a:xfrm>
        </p:grpSpPr>
        <p:sp>
          <p:nvSpPr>
            <p:cNvPr id="16405" name="Text Box 21"/>
            <p:cNvSpPr txBox="1">
              <a:spLocks noChangeArrowheads="1"/>
            </p:cNvSpPr>
            <p:nvPr/>
          </p:nvSpPr>
          <p:spPr bwMode="auto">
            <a:xfrm>
              <a:off x="815" y="2506"/>
              <a:ext cx="2087" cy="750"/>
            </a:xfrm>
            <a:prstGeom prst="rect">
              <a:avLst/>
            </a:prstGeom>
            <a:solidFill>
              <a:srgbClr val="8B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200000"/>
                </a:lnSpc>
                <a:spcAft>
                  <a:spcPct val="100000"/>
                </a:spcAft>
              </a:pPr>
              <a:r>
                <a:rPr lang="zh-CN" altLang="en-US" dirty="0">
                  <a:solidFill>
                    <a:srgbClr val="FF0000"/>
                  </a:solidFill>
                  <a:latin typeface="华文行楷" panose="02010800040101010101" pitchFamily="2" charset="-122"/>
                  <a:ea typeface="华文行楷" panose="02010800040101010101" pitchFamily="2" charset="-122"/>
                </a:rPr>
                <a:t>你发现了什么</a:t>
              </a:r>
              <a:r>
                <a:rPr lang="en-US" altLang="zh-CN" dirty="0">
                  <a:solidFill>
                    <a:srgbClr val="FF0000"/>
                  </a:solidFill>
                  <a:latin typeface="华文行楷" panose="02010800040101010101" pitchFamily="2" charset="-122"/>
                  <a:ea typeface="华文行楷" panose="02010800040101010101" pitchFamily="2" charset="-122"/>
                </a:rPr>
                <a:t>?</a:t>
              </a:r>
            </a:p>
          </p:txBody>
        </p:sp>
        <p:pic>
          <p:nvPicPr>
            <p:cNvPr id="16406" name="Picture 22" descr="0803"/>
            <p:cNvPicPr>
              <a:picLocks noChangeAspect="1" noChangeArrowheads="1"/>
            </p:cNvPicPr>
            <p:nvPr/>
          </p:nvPicPr>
          <p:blipFill>
            <a:blip r:embed="rId6" cstate="email">
              <a:lum bright="6000" contrast="12000"/>
            </a:blip>
            <a:srcRect/>
            <a:stretch>
              <a:fillRect/>
            </a:stretch>
          </p:blipFill>
          <p:spPr bwMode="auto">
            <a:xfrm>
              <a:off x="164" y="2503"/>
              <a:ext cx="750" cy="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6415" name="Object 31"/>
          <p:cNvGraphicFramePr>
            <a:graphicFrameLocks noChangeAspect="1"/>
          </p:cNvGraphicFramePr>
          <p:nvPr/>
        </p:nvGraphicFramePr>
        <p:xfrm>
          <a:off x="4235661" y="2739325"/>
          <a:ext cx="1954213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3" name="Equation" r:id="rId7" imgW="735965" imgH="393700" progId="Equation.DSMT4">
                  <p:embed/>
                </p:oleObj>
              </mc:Choice>
              <mc:Fallback>
                <p:oleObj name="Equation" r:id="rId7" imgW="735965" imgH="3937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5661" y="2739325"/>
                        <a:ext cx="1954213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6" name="Object 32"/>
          <p:cNvGraphicFramePr>
            <a:graphicFrameLocks noChangeAspect="1"/>
          </p:cNvGraphicFramePr>
          <p:nvPr/>
        </p:nvGraphicFramePr>
        <p:xfrm>
          <a:off x="2890838" y="2582863"/>
          <a:ext cx="622300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4" name="Equation" r:id="rId9" imgW="215900" imgH="393065" progId="Equation.DSMT4">
                  <p:embed/>
                </p:oleObj>
              </mc:Choice>
              <mc:Fallback>
                <p:oleObj name="Equation" r:id="rId9" imgW="215900" imgH="393065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0838" y="2582863"/>
                        <a:ext cx="622300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7" name="Object 33"/>
          <p:cNvGraphicFramePr>
            <a:graphicFrameLocks noChangeAspect="1"/>
          </p:cNvGraphicFramePr>
          <p:nvPr/>
        </p:nvGraphicFramePr>
        <p:xfrm>
          <a:off x="6873287" y="2662238"/>
          <a:ext cx="622300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5" name="Equation" r:id="rId11" imgW="215900" imgH="393065" progId="Equation.DSMT4">
                  <p:embed/>
                </p:oleObj>
              </mc:Choice>
              <mc:Fallback>
                <p:oleObj name="Equation" r:id="rId11" imgW="215900" imgH="393065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287" y="2662238"/>
                        <a:ext cx="622300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18" name="Rectangle 34"/>
          <p:cNvSpPr>
            <a:spLocks noChangeArrowheads="1"/>
          </p:cNvSpPr>
          <p:nvPr/>
        </p:nvSpPr>
        <p:spPr bwMode="auto">
          <a:xfrm>
            <a:off x="195263" y="455613"/>
            <a:ext cx="1555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660033"/>
                </a:solidFill>
              </a:rPr>
              <a:t>填空：</a:t>
            </a:r>
          </a:p>
        </p:txBody>
      </p:sp>
      <p:sp>
        <p:nvSpPr>
          <p:cNvPr id="16422" name="Line 38"/>
          <p:cNvSpPr>
            <a:spLocks noChangeShapeType="1"/>
          </p:cNvSpPr>
          <p:nvPr/>
        </p:nvSpPr>
        <p:spPr bwMode="auto">
          <a:xfrm>
            <a:off x="2702698" y="3716338"/>
            <a:ext cx="1319213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23" name="Line 39"/>
          <p:cNvSpPr>
            <a:spLocks noChangeShapeType="1"/>
          </p:cNvSpPr>
          <p:nvPr/>
        </p:nvSpPr>
        <p:spPr bwMode="auto">
          <a:xfrm>
            <a:off x="6944525" y="3732213"/>
            <a:ext cx="679450" cy="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26" name="Text Box 42"/>
          <p:cNvSpPr txBox="1">
            <a:spLocks noChangeArrowheads="1"/>
          </p:cNvSpPr>
          <p:nvPr/>
        </p:nvSpPr>
        <p:spPr bwMode="auto">
          <a:xfrm>
            <a:off x="2616200" y="5589588"/>
            <a:ext cx="26209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6442" name="Text Box 58"/>
          <p:cNvSpPr txBox="1">
            <a:spLocks noChangeArrowheads="1"/>
          </p:cNvSpPr>
          <p:nvPr/>
        </p:nvSpPr>
        <p:spPr bwMode="auto">
          <a:xfrm>
            <a:off x="1549400" y="5761038"/>
            <a:ext cx="540385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zh-CN"/>
              <a:t>(ab)</a:t>
            </a:r>
            <a:r>
              <a:rPr lang="en-US" altLang="zh-CN" baseline="30000"/>
              <a:t>n</a:t>
            </a:r>
            <a:r>
              <a:rPr lang="en-US" altLang="zh-CN"/>
              <a:t>=_____. (n</a:t>
            </a:r>
            <a:r>
              <a:rPr lang="zh-CN" altLang="en-US"/>
              <a:t>为正整数</a:t>
            </a:r>
            <a:r>
              <a:rPr lang="en-US" altLang="zh-CN"/>
              <a:t>)</a:t>
            </a:r>
          </a:p>
        </p:txBody>
      </p:sp>
      <p:sp>
        <p:nvSpPr>
          <p:cNvPr id="16443" name="Text Box 59"/>
          <p:cNvSpPr txBox="1">
            <a:spLocks noChangeArrowheads="1"/>
          </p:cNvSpPr>
          <p:nvPr/>
        </p:nvSpPr>
        <p:spPr bwMode="auto">
          <a:xfrm>
            <a:off x="2949575" y="5600700"/>
            <a:ext cx="12144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err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a</a:t>
            </a:r>
            <a:r>
              <a:rPr lang="en-US" altLang="zh-CN" baseline="30000" dirty="0" err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n</a:t>
            </a:r>
            <a:r>
              <a:rPr lang="en-US" altLang="zh-CN" dirty="0" err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b</a:t>
            </a:r>
            <a:r>
              <a:rPr lang="en-US" altLang="zh-CN" baseline="30000" dirty="0" err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n</a:t>
            </a:r>
            <a:endParaRPr lang="en-US" altLang="zh-CN" baseline="300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/>
      <p:bldP spid="16395" grpId="0"/>
      <p:bldP spid="16399" grpId="0"/>
      <p:bldP spid="16400" grpId="0"/>
      <p:bldP spid="16442" grpId="0"/>
      <p:bldP spid="164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13" name="Text Box 41"/>
          <p:cNvSpPr txBox="1">
            <a:spLocks noChangeArrowheads="1"/>
          </p:cNvSpPr>
          <p:nvPr/>
        </p:nvSpPr>
        <p:spPr bwMode="auto">
          <a:xfrm>
            <a:off x="900113" y="765175"/>
            <a:ext cx="5403850" cy="541338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zh-CN">
                <a:solidFill>
                  <a:srgbClr val="FFFF00"/>
                </a:solidFill>
              </a:rPr>
              <a:t>(ab)</a:t>
            </a:r>
            <a:r>
              <a:rPr lang="en-US" altLang="zh-CN" baseline="30000">
                <a:solidFill>
                  <a:srgbClr val="FFFF00"/>
                </a:solidFill>
              </a:rPr>
              <a:t>n</a:t>
            </a:r>
            <a:r>
              <a:rPr lang="en-US" altLang="zh-CN">
                <a:solidFill>
                  <a:srgbClr val="FFFF00"/>
                </a:solidFill>
              </a:rPr>
              <a:t>=_____.(n</a:t>
            </a:r>
            <a:r>
              <a:rPr lang="zh-CN" altLang="en-US">
                <a:solidFill>
                  <a:srgbClr val="FFFF00"/>
                </a:solidFill>
              </a:rPr>
              <a:t>为正整数</a:t>
            </a:r>
            <a:r>
              <a:rPr lang="en-US" altLang="zh-CN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1001713" y="106363"/>
            <a:ext cx="1239837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>
                <a:latin typeface="华文新魏" panose="02010800040101010101" pitchFamily="2" charset="-122"/>
                <a:ea typeface="华文新魏" panose="02010800040101010101" pitchFamily="2" charset="-122"/>
              </a:rPr>
              <a:t>猜想</a:t>
            </a:r>
            <a:r>
              <a:rPr lang="en-US" altLang="zh-CN">
                <a:latin typeface="华文新魏" panose="02010800040101010101" pitchFamily="2" charset="-122"/>
                <a:ea typeface="华文新魏" panose="02010800040101010101" pitchFamily="2" charset="-122"/>
              </a:rPr>
              <a:t>:</a:t>
            </a:r>
          </a:p>
        </p:txBody>
      </p:sp>
      <p:sp>
        <p:nvSpPr>
          <p:cNvPr id="79899" name="AutoShape 27"/>
          <p:cNvSpPr>
            <a:spLocks noChangeArrowheads="1"/>
          </p:cNvSpPr>
          <p:nvPr/>
        </p:nvSpPr>
        <p:spPr bwMode="auto">
          <a:xfrm>
            <a:off x="15875" y="1866900"/>
            <a:ext cx="1081088" cy="3644900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rgbClr val="339933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zh-CN" altLang="en-US" sz="3200" dirty="0">
                <a:solidFill>
                  <a:srgbClr val="CC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你能说明理由吗？</a:t>
            </a:r>
          </a:p>
        </p:txBody>
      </p:sp>
      <p:sp>
        <p:nvSpPr>
          <p:cNvPr id="79900" name="Text Box 28"/>
          <p:cNvSpPr txBox="1">
            <a:spLocks noChangeArrowheads="1"/>
          </p:cNvSpPr>
          <p:nvPr/>
        </p:nvSpPr>
        <p:spPr bwMode="auto">
          <a:xfrm>
            <a:off x="1139825" y="2360613"/>
            <a:ext cx="6988175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</a:t>
            </a:r>
            <a:r>
              <a:rPr lang="en-US" altLang="zh-CN">
                <a:solidFill>
                  <a:srgbClr val="80008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=(ab) </a:t>
            </a:r>
            <a:r>
              <a:rPr lang="en-US" altLang="zh-CN">
                <a:solidFill>
                  <a:srgbClr val="800080"/>
                </a:solidFill>
                <a:latin typeface="华文中宋" panose="02010600040101010101" pitchFamily="2" charset="-122"/>
                <a:ea typeface="华文新魏" panose="02010800040101010101" pitchFamily="2" charset="-122"/>
              </a:rPr>
              <a:t>·</a:t>
            </a:r>
            <a:r>
              <a:rPr lang="en-US" altLang="zh-CN">
                <a:solidFill>
                  <a:srgbClr val="80008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(ab) </a:t>
            </a:r>
            <a:r>
              <a:rPr lang="en-US" altLang="zh-CN">
                <a:solidFill>
                  <a:srgbClr val="800080"/>
                </a:solidFill>
              </a:rPr>
              <a:t>·</a:t>
            </a:r>
            <a:r>
              <a:rPr lang="en-US" altLang="zh-CN">
                <a:solidFill>
                  <a:srgbClr val="80008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en-US" altLang="zh-CN">
                <a:solidFill>
                  <a:srgbClr val="800080"/>
                </a:solidFill>
                <a:latin typeface="华文中宋" panose="02010600040101010101" pitchFamily="2" charset="-122"/>
                <a:ea typeface="华文新魏" panose="02010800040101010101" pitchFamily="2" charset="-122"/>
              </a:rPr>
              <a:t>…</a:t>
            </a:r>
            <a:r>
              <a:rPr lang="en-US" altLang="zh-CN">
                <a:solidFill>
                  <a:srgbClr val="80008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en-US" altLang="zh-CN">
                <a:solidFill>
                  <a:srgbClr val="800080"/>
                </a:solidFill>
              </a:rPr>
              <a:t>·</a:t>
            </a:r>
            <a:r>
              <a:rPr lang="en-US" altLang="zh-CN">
                <a:solidFill>
                  <a:srgbClr val="80008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(ab)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>
                <a:solidFill>
                  <a:srgbClr val="80008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                   </a:t>
            </a:r>
            <a:r>
              <a:rPr lang="en-US" altLang="zh-CN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n</a:t>
            </a:r>
            <a:r>
              <a:rPr lang="zh-CN" altLang="en-US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个</a:t>
            </a:r>
            <a:r>
              <a:rPr lang="en-US" altLang="zh-CN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ab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>
                <a:solidFill>
                  <a:srgbClr val="80008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                  =(a</a:t>
            </a:r>
            <a:r>
              <a:rPr lang="en-US" altLang="zh-CN">
                <a:solidFill>
                  <a:srgbClr val="800080"/>
                </a:solidFill>
                <a:latin typeface="华文中宋" panose="02010600040101010101" pitchFamily="2" charset="-122"/>
                <a:ea typeface="华文新魏" panose="02010800040101010101" pitchFamily="2" charset="-122"/>
              </a:rPr>
              <a:t>·</a:t>
            </a:r>
            <a:r>
              <a:rPr lang="en-US" altLang="zh-CN">
                <a:solidFill>
                  <a:srgbClr val="80008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a</a:t>
            </a:r>
            <a:r>
              <a:rPr lang="en-US" altLang="zh-CN">
                <a:solidFill>
                  <a:srgbClr val="800080"/>
                </a:solidFill>
                <a:latin typeface="华文中宋" panose="02010600040101010101" pitchFamily="2" charset="-122"/>
                <a:ea typeface="华文新魏" panose="02010800040101010101" pitchFamily="2" charset="-122"/>
              </a:rPr>
              <a:t>·…</a:t>
            </a:r>
            <a:r>
              <a:rPr lang="en-US" altLang="zh-CN">
                <a:solidFill>
                  <a:srgbClr val="80008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a) </a:t>
            </a:r>
            <a:r>
              <a:rPr lang="en-US" altLang="zh-CN">
                <a:solidFill>
                  <a:srgbClr val="800080"/>
                </a:solidFill>
                <a:latin typeface="华文中宋" panose="02010600040101010101" pitchFamily="2" charset="-122"/>
                <a:ea typeface="华文新魏" panose="02010800040101010101" pitchFamily="2" charset="-122"/>
              </a:rPr>
              <a:t>·</a:t>
            </a:r>
            <a:r>
              <a:rPr lang="en-US" altLang="zh-CN">
                <a:solidFill>
                  <a:srgbClr val="80008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(b</a:t>
            </a:r>
            <a:r>
              <a:rPr lang="en-US" altLang="zh-CN">
                <a:solidFill>
                  <a:srgbClr val="800080"/>
                </a:solidFill>
                <a:latin typeface="华文中宋" panose="02010600040101010101" pitchFamily="2" charset="-122"/>
                <a:ea typeface="华文新魏" panose="02010800040101010101" pitchFamily="2" charset="-122"/>
              </a:rPr>
              <a:t>·</a:t>
            </a:r>
            <a:r>
              <a:rPr lang="en-US" altLang="zh-CN">
                <a:solidFill>
                  <a:srgbClr val="80008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b</a:t>
            </a:r>
            <a:r>
              <a:rPr lang="en-US" altLang="zh-CN">
                <a:solidFill>
                  <a:srgbClr val="800080"/>
                </a:solidFill>
                <a:latin typeface="华文中宋" panose="02010600040101010101" pitchFamily="2" charset="-122"/>
                <a:ea typeface="华文新魏" panose="02010800040101010101" pitchFamily="2" charset="-122"/>
              </a:rPr>
              <a:t>·…</a:t>
            </a:r>
            <a:r>
              <a:rPr lang="en-US" altLang="zh-CN">
                <a:solidFill>
                  <a:srgbClr val="80008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b)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 n</a:t>
            </a:r>
            <a:r>
              <a:rPr lang="zh-CN" altLang="en-US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个</a:t>
            </a:r>
            <a:r>
              <a:rPr lang="en-US" altLang="zh-CN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a                      n</a:t>
            </a:r>
            <a:r>
              <a:rPr lang="zh-CN" altLang="en-US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个</a:t>
            </a:r>
            <a:r>
              <a:rPr lang="en-US" altLang="zh-CN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b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>
                <a:solidFill>
                  <a:srgbClr val="80008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=a</a:t>
            </a:r>
            <a:r>
              <a:rPr lang="en-US" altLang="zh-CN" baseline="30000">
                <a:solidFill>
                  <a:srgbClr val="80008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n</a:t>
            </a:r>
            <a:r>
              <a:rPr lang="en-US" altLang="zh-CN">
                <a:solidFill>
                  <a:srgbClr val="80008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b</a:t>
            </a:r>
            <a:r>
              <a:rPr lang="en-US" altLang="zh-CN" baseline="30000">
                <a:solidFill>
                  <a:srgbClr val="80008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n</a:t>
            </a:r>
          </a:p>
        </p:txBody>
      </p:sp>
      <p:sp>
        <p:nvSpPr>
          <p:cNvPr id="79901" name="AutoShape 29"/>
          <p:cNvSpPr/>
          <p:nvPr/>
        </p:nvSpPr>
        <p:spPr bwMode="auto">
          <a:xfrm rot="16200000">
            <a:off x="2609850" y="3567113"/>
            <a:ext cx="141288" cy="2195512"/>
          </a:xfrm>
          <a:prstGeom prst="leftBrace">
            <a:avLst>
              <a:gd name="adj1" fmla="val 129494"/>
              <a:gd name="adj2" fmla="val 50000"/>
            </a:avLst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9902" name="AutoShape 30"/>
          <p:cNvSpPr/>
          <p:nvPr/>
        </p:nvSpPr>
        <p:spPr bwMode="auto">
          <a:xfrm rot="16200000">
            <a:off x="5711825" y="3660775"/>
            <a:ext cx="296863" cy="2239963"/>
          </a:xfrm>
          <a:prstGeom prst="leftBrace">
            <a:avLst>
              <a:gd name="adj1" fmla="val 62879"/>
              <a:gd name="adj2" fmla="val 50000"/>
            </a:avLst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9903" name="AutoShape 31"/>
          <p:cNvSpPr/>
          <p:nvPr/>
        </p:nvSpPr>
        <p:spPr bwMode="auto">
          <a:xfrm rot="16200000">
            <a:off x="4760913" y="717550"/>
            <a:ext cx="298450" cy="4365625"/>
          </a:xfrm>
          <a:prstGeom prst="leftBrace">
            <a:avLst>
              <a:gd name="adj1" fmla="val 121897"/>
              <a:gd name="adj2" fmla="val 50000"/>
            </a:avLst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9904" name="Rectangle 32"/>
          <p:cNvSpPr>
            <a:spLocks noChangeArrowheads="1"/>
          </p:cNvSpPr>
          <p:nvPr/>
        </p:nvSpPr>
        <p:spPr bwMode="auto">
          <a:xfrm>
            <a:off x="777875" y="2246313"/>
            <a:ext cx="1381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(</a:t>
            </a:r>
            <a:r>
              <a:rPr lang="en-US" altLang="zh-CN" dirty="0" err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ab</a:t>
            </a:r>
            <a:r>
              <a:rPr lang="en-US" altLang="zh-CN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)</a:t>
            </a:r>
            <a:r>
              <a:rPr lang="en-US" altLang="zh-CN" baseline="300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n</a:t>
            </a:r>
          </a:p>
        </p:txBody>
      </p:sp>
      <p:sp>
        <p:nvSpPr>
          <p:cNvPr id="79905" name="AutoShape 33"/>
          <p:cNvSpPr>
            <a:spLocks noChangeArrowheads="1"/>
          </p:cNvSpPr>
          <p:nvPr/>
        </p:nvSpPr>
        <p:spPr bwMode="auto">
          <a:xfrm>
            <a:off x="6545263" y="1628775"/>
            <a:ext cx="2598737" cy="754063"/>
          </a:xfrm>
          <a:prstGeom prst="wedgeEllipseCallout">
            <a:avLst>
              <a:gd name="adj1" fmla="val -89583"/>
              <a:gd name="adj2" fmla="val 70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3200">
                <a:solidFill>
                  <a:srgbClr val="FF66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幂的意义</a:t>
            </a:r>
          </a:p>
        </p:txBody>
      </p:sp>
      <p:sp>
        <p:nvSpPr>
          <p:cNvPr id="79906" name="AutoShape 34"/>
          <p:cNvSpPr>
            <a:spLocks noChangeArrowheads="1"/>
          </p:cNvSpPr>
          <p:nvPr/>
        </p:nvSpPr>
        <p:spPr bwMode="auto">
          <a:xfrm>
            <a:off x="6477000" y="3049588"/>
            <a:ext cx="2909888" cy="987425"/>
          </a:xfrm>
          <a:prstGeom prst="wedgeEllipseCallout">
            <a:avLst>
              <a:gd name="adj1" fmla="val -99644"/>
              <a:gd name="adj2" fmla="val 50319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2800">
                <a:solidFill>
                  <a:srgbClr val="FF66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乘法的交换律、结合律</a:t>
            </a:r>
          </a:p>
        </p:txBody>
      </p:sp>
      <p:sp>
        <p:nvSpPr>
          <p:cNvPr id="79907" name="Text Box 35"/>
          <p:cNvSpPr txBox="1">
            <a:spLocks noChangeArrowheads="1"/>
          </p:cNvSpPr>
          <p:nvPr/>
        </p:nvSpPr>
        <p:spPr bwMode="auto">
          <a:xfrm>
            <a:off x="2749550" y="5470525"/>
            <a:ext cx="2352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FF66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乘方的意义</a:t>
            </a:r>
          </a:p>
        </p:txBody>
      </p:sp>
      <p:sp>
        <p:nvSpPr>
          <p:cNvPr id="79908" name="Text Box 36"/>
          <p:cNvSpPr txBox="1">
            <a:spLocks noChangeArrowheads="1"/>
          </p:cNvSpPr>
          <p:nvPr/>
        </p:nvSpPr>
        <p:spPr bwMode="auto">
          <a:xfrm>
            <a:off x="993775" y="771525"/>
            <a:ext cx="5403850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zh-CN" dirty="0"/>
              <a:t>(</a:t>
            </a:r>
            <a:r>
              <a:rPr lang="en-US" altLang="zh-CN" dirty="0" err="1"/>
              <a:t>ab</a:t>
            </a:r>
            <a:r>
              <a:rPr lang="en-US" altLang="zh-CN" dirty="0"/>
              <a:t>)</a:t>
            </a:r>
            <a:r>
              <a:rPr lang="en-US" altLang="zh-CN" baseline="30000" dirty="0"/>
              <a:t>n</a:t>
            </a:r>
            <a:r>
              <a:rPr lang="en-US" altLang="zh-CN" dirty="0"/>
              <a:t>=_____. (n</a:t>
            </a:r>
            <a:r>
              <a:rPr lang="zh-CN" altLang="en-US" dirty="0"/>
              <a:t>为正整数</a:t>
            </a:r>
            <a:r>
              <a:rPr lang="en-US" altLang="zh-CN" dirty="0"/>
              <a:t>)</a:t>
            </a:r>
          </a:p>
        </p:txBody>
      </p:sp>
      <p:sp>
        <p:nvSpPr>
          <p:cNvPr id="79909" name="Text Box 37"/>
          <p:cNvSpPr txBox="1">
            <a:spLocks noChangeArrowheads="1"/>
          </p:cNvSpPr>
          <p:nvPr/>
        </p:nvSpPr>
        <p:spPr bwMode="auto">
          <a:xfrm>
            <a:off x="2513013" y="676275"/>
            <a:ext cx="12144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err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a</a:t>
            </a:r>
            <a:r>
              <a:rPr lang="en-US" altLang="zh-CN" baseline="30000" dirty="0" err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n</a:t>
            </a:r>
            <a:r>
              <a:rPr lang="en-US" altLang="zh-CN" dirty="0" err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b</a:t>
            </a:r>
            <a:r>
              <a:rPr lang="en-US" altLang="zh-CN" baseline="30000" dirty="0" err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n</a:t>
            </a:r>
            <a:endParaRPr lang="en-US" altLang="zh-CN" baseline="30000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79911" name="Picture 39" descr="AG00315_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73075"/>
            <a:ext cx="928688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916" name="Rectangle 44"/>
          <p:cNvSpPr>
            <a:spLocks noChangeArrowheads="1"/>
          </p:cNvSpPr>
          <p:nvPr/>
        </p:nvSpPr>
        <p:spPr bwMode="auto">
          <a:xfrm>
            <a:off x="2513013" y="0"/>
            <a:ext cx="1555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结论：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9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79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9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9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9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9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9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9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9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9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9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9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9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9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9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1000"/>
                                        <p:tgtEl>
                                          <p:spTgt spid="79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1000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1000"/>
                                        <p:tgtEl>
                                          <p:spTgt spid="79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913" grpId="0" animBg="1"/>
      <p:bldP spid="79878" grpId="0"/>
      <p:bldP spid="79878" grpId="1"/>
      <p:bldP spid="79899" grpId="0" animBg="1"/>
      <p:bldP spid="79901" grpId="0" animBg="1"/>
      <p:bldP spid="79902" grpId="0" animBg="1"/>
      <p:bldP spid="79903" grpId="0" animBg="1"/>
      <p:bldP spid="79904" grpId="0"/>
      <p:bldP spid="79905" grpId="0" animBg="1"/>
      <p:bldP spid="79906" grpId="0" animBg="1"/>
      <p:bldP spid="79907" grpId="0"/>
      <p:bldP spid="799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87" name="Rectangle 19"/>
          <p:cNvSpPr>
            <a:spLocks noChangeArrowheads="1"/>
          </p:cNvSpPr>
          <p:nvPr/>
        </p:nvSpPr>
        <p:spPr bwMode="auto">
          <a:xfrm>
            <a:off x="798513" y="588475"/>
            <a:ext cx="4756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积的乘方的运算性质：</a:t>
            </a:r>
          </a:p>
        </p:txBody>
      </p:sp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5241925" y="490050"/>
            <a:ext cx="1555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结论：</a:t>
            </a:r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900113" y="1252050"/>
            <a:ext cx="5403850" cy="541338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zh-CN">
                <a:solidFill>
                  <a:srgbClr val="FFFF00"/>
                </a:solidFill>
              </a:rPr>
              <a:t>(ab)</a:t>
            </a:r>
            <a:r>
              <a:rPr lang="en-US" altLang="zh-CN" baseline="30000">
                <a:solidFill>
                  <a:srgbClr val="FFFF00"/>
                </a:solidFill>
              </a:rPr>
              <a:t>n</a:t>
            </a:r>
            <a:r>
              <a:rPr lang="en-US" altLang="zh-CN">
                <a:solidFill>
                  <a:srgbClr val="FFFF00"/>
                </a:solidFill>
              </a:rPr>
              <a:t>=_____.(n</a:t>
            </a:r>
            <a:r>
              <a:rPr lang="zh-CN" altLang="en-US">
                <a:solidFill>
                  <a:srgbClr val="FFFF00"/>
                </a:solidFill>
              </a:rPr>
              <a:t>为正整数</a:t>
            </a:r>
            <a:r>
              <a:rPr lang="en-US" altLang="zh-CN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109582" name="Text Box 14"/>
          <p:cNvSpPr txBox="1">
            <a:spLocks noChangeArrowheads="1"/>
          </p:cNvSpPr>
          <p:nvPr/>
        </p:nvSpPr>
        <p:spPr bwMode="auto">
          <a:xfrm>
            <a:off x="887413" y="1266338"/>
            <a:ext cx="540385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zh-CN" dirty="0"/>
              <a:t>(</a:t>
            </a:r>
            <a:r>
              <a:rPr lang="en-US" altLang="zh-CN" dirty="0" err="1"/>
              <a:t>ab</a:t>
            </a:r>
            <a:r>
              <a:rPr lang="en-US" altLang="zh-CN" dirty="0"/>
              <a:t>)</a:t>
            </a:r>
            <a:r>
              <a:rPr lang="en-US" altLang="zh-CN" baseline="30000" dirty="0"/>
              <a:t>n</a:t>
            </a:r>
            <a:r>
              <a:rPr lang="en-US" altLang="zh-CN" dirty="0"/>
              <a:t>=_____. (n</a:t>
            </a:r>
            <a:r>
              <a:rPr lang="zh-CN" altLang="en-US" dirty="0"/>
              <a:t>为正整数</a:t>
            </a:r>
            <a:r>
              <a:rPr lang="en-US" altLang="zh-CN" dirty="0"/>
              <a:t>)</a:t>
            </a:r>
          </a:p>
        </p:txBody>
      </p:sp>
      <p:sp>
        <p:nvSpPr>
          <p:cNvPr id="109583" name="Text Box 15"/>
          <p:cNvSpPr txBox="1">
            <a:spLocks noChangeArrowheads="1"/>
          </p:cNvSpPr>
          <p:nvPr/>
        </p:nvSpPr>
        <p:spPr bwMode="auto">
          <a:xfrm>
            <a:off x="2513013" y="1163150"/>
            <a:ext cx="12144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a</a:t>
            </a:r>
            <a:r>
              <a:rPr lang="en-US" altLang="zh-CN" baseline="3000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n</a:t>
            </a:r>
            <a:r>
              <a:rPr lang="en-US" altLang="zh-CN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b</a:t>
            </a:r>
            <a:r>
              <a:rPr lang="en-US" altLang="zh-CN" baseline="3000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n</a:t>
            </a:r>
          </a:p>
        </p:txBody>
      </p:sp>
      <p:pic>
        <p:nvPicPr>
          <p:cNvPr id="109584" name="Picture 16" descr="AG00315_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959950"/>
            <a:ext cx="928688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9585" name="Rectangle 17"/>
          <p:cNvSpPr>
            <a:spLocks noChangeArrowheads="1"/>
          </p:cNvSpPr>
          <p:nvPr/>
        </p:nvSpPr>
        <p:spPr bwMode="auto">
          <a:xfrm>
            <a:off x="887413" y="3763186"/>
            <a:ext cx="64817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339933"/>
                </a:solidFill>
                <a:latin typeface="Arial" panose="020B0604020202020204" pitchFamily="34" charset="0"/>
              </a:rPr>
              <a:t>你能用文字语言叙述这个性质吗？</a:t>
            </a:r>
          </a:p>
        </p:txBody>
      </p:sp>
      <p:sp>
        <p:nvSpPr>
          <p:cNvPr id="109586" name="Rectangle 18"/>
          <p:cNvSpPr>
            <a:spLocks noChangeArrowheads="1"/>
          </p:cNvSpPr>
          <p:nvPr/>
        </p:nvSpPr>
        <p:spPr bwMode="auto">
          <a:xfrm>
            <a:off x="313377" y="2358434"/>
            <a:ext cx="843280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</a:t>
            </a:r>
            <a:r>
              <a:rPr lang="zh-CN" altLang="en-US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积的乘方</a:t>
            </a:r>
            <a:r>
              <a:rPr lang="en-US" altLang="zh-CN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,</a:t>
            </a:r>
            <a:r>
              <a:rPr lang="zh-CN" altLang="en-US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把积的每一个因式分别乘方</a:t>
            </a:r>
            <a:r>
              <a:rPr lang="en-US" altLang="zh-CN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,</a:t>
            </a:r>
            <a:r>
              <a:rPr lang="zh-CN" altLang="en-US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再把所得的幂相乘</a:t>
            </a:r>
            <a:r>
              <a:rPr lang="en-US" altLang="zh-CN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109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09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09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87" grpId="0"/>
      <p:bldP spid="109570" grpId="0"/>
      <p:bldP spid="109585" grpId="0"/>
      <p:bldP spid="109585" grpId="1"/>
      <p:bldP spid="1095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798513" y="101600"/>
            <a:ext cx="4756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积的乘方的运算性质：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900113" y="765175"/>
            <a:ext cx="5403850" cy="541338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zh-CN">
                <a:solidFill>
                  <a:srgbClr val="FFFF00"/>
                </a:solidFill>
              </a:rPr>
              <a:t>(ab)</a:t>
            </a:r>
            <a:r>
              <a:rPr lang="en-US" altLang="zh-CN" baseline="30000">
                <a:solidFill>
                  <a:srgbClr val="FFFF00"/>
                </a:solidFill>
              </a:rPr>
              <a:t>n</a:t>
            </a:r>
            <a:r>
              <a:rPr lang="en-US" altLang="zh-CN">
                <a:solidFill>
                  <a:srgbClr val="FFFF00"/>
                </a:solidFill>
              </a:rPr>
              <a:t>=_____.(n</a:t>
            </a:r>
            <a:r>
              <a:rPr lang="zh-CN" altLang="en-US">
                <a:solidFill>
                  <a:srgbClr val="FFFF00"/>
                </a:solidFill>
              </a:rPr>
              <a:t>为正整数</a:t>
            </a:r>
            <a:r>
              <a:rPr lang="en-US" altLang="zh-CN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887413" y="779463"/>
            <a:ext cx="540385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zh-CN" dirty="0"/>
              <a:t>(</a:t>
            </a:r>
            <a:r>
              <a:rPr lang="en-US" altLang="zh-CN" dirty="0" err="1"/>
              <a:t>ab</a:t>
            </a:r>
            <a:r>
              <a:rPr lang="en-US" altLang="zh-CN" dirty="0"/>
              <a:t>)</a:t>
            </a:r>
            <a:r>
              <a:rPr lang="en-US" altLang="zh-CN" baseline="30000" dirty="0"/>
              <a:t>n</a:t>
            </a:r>
            <a:r>
              <a:rPr lang="en-US" altLang="zh-CN" dirty="0"/>
              <a:t>=_____. (n</a:t>
            </a:r>
            <a:r>
              <a:rPr lang="zh-CN" altLang="en-US" dirty="0"/>
              <a:t>为正整数</a:t>
            </a:r>
            <a:r>
              <a:rPr lang="en-US" altLang="zh-CN" dirty="0"/>
              <a:t>)</a:t>
            </a:r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2513013" y="676275"/>
            <a:ext cx="12144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a</a:t>
            </a:r>
            <a:r>
              <a:rPr lang="en-US" altLang="zh-CN" baseline="3000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n</a:t>
            </a:r>
            <a:r>
              <a:rPr lang="en-US" altLang="zh-CN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b</a:t>
            </a:r>
            <a:r>
              <a:rPr lang="en-US" altLang="zh-CN" baseline="3000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n</a:t>
            </a:r>
          </a:p>
        </p:txBody>
      </p:sp>
      <p:pic>
        <p:nvPicPr>
          <p:cNvPr id="110599" name="Picture 7" descr="AG00315_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473075"/>
            <a:ext cx="928688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601" name="Rectangle 9"/>
          <p:cNvSpPr>
            <a:spLocks noChangeArrowheads="1"/>
          </p:cNvSpPr>
          <p:nvPr/>
        </p:nvSpPr>
        <p:spPr bwMode="auto">
          <a:xfrm>
            <a:off x="254000" y="1527175"/>
            <a:ext cx="843280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</a:t>
            </a:r>
            <a:r>
              <a:rPr lang="zh-CN" altLang="en-US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积的乘方</a:t>
            </a:r>
            <a:r>
              <a:rPr lang="en-US" altLang="zh-CN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,</a:t>
            </a:r>
            <a:r>
              <a:rPr lang="zh-CN" altLang="en-US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把积的每一个因式分别乘方</a:t>
            </a:r>
            <a:r>
              <a:rPr lang="en-US" altLang="zh-CN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,</a:t>
            </a:r>
            <a:r>
              <a:rPr lang="zh-CN" altLang="en-US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再把所得的幂相乘</a:t>
            </a:r>
            <a:r>
              <a:rPr lang="en-US" altLang="zh-CN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.</a:t>
            </a:r>
          </a:p>
        </p:txBody>
      </p:sp>
      <p:sp>
        <p:nvSpPr>
          <p:cNvPr id="110602" name="Rectangle 10"/>
          <p:cNvSpPr>
            <a:spLocks noChangeArrowheads="1"/>
          </p:cNvSpPr>
          <p:nvPr/>
        </p:nvSpPr>
        <p:spPr bwMode="auto">
          <a:xfrm>
            <a:off x="458788" y="2633663"/>
            <a:ext cx="29733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dirty="0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例</a:t>
            </a:r>
            <a:r>
              <a:rPr lang="en-US" altLang="zh-CN" sz="4000" dirty="0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 </a:t>
            </a:r>
            <a:r>
              <a:rPr lang="zh-CN" altLang="en-US" sz="4000" dirty="0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计算：</a:t>
            </a:r>
          </a:p>
        </p:txBody>
      </p:sp>
      <p:sp>
        <p:nvSpPr>
          <p:cNvPr id="110603" name="Text Box 11"/>
          <p:cNvSpPr txBox="1">
            <a:spLocks noChangeArrowheads="1"/>
          </p:cNvSpPr>
          <p:nvPr/>
        </p:nvSpPr>
        <p:spPr bwMode="auto">
          <a:xfrm>
            <a:off x="419100" y="3302000"/>
            <a:ext cx="8724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arenBoth"/>
            </a:pPr>
            <a:r>
              <a:rPr lang="zh-CN" altLang="en-US" dirty="0">
                <a:solidFill>
                  <a:srgbClr val="8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en-US" altLang="zh-CN" dirty="0">
                <a:solidFill>
                  <a:srgbClr val="8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5m)</a:t>
            </a:r>
            <a:r>
              <a:rPr lang="en-US" altLang="zh-CN" baseline="30000" dirty="0">
                <a:solidFill>
                  <a:srgbClr val="8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  </a:t>
            </a:r>
            <a:r>
              <a:rPr lang="en-US" altLang="zh-CN" dirty="0">
                <a:solidFill>
                  <a:srgbClr val="8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(2) (-xy</a:t>
            </a:r>
            <a:r>
              <a:rPr lang="en-US" altLang="zh-CN" baseline="30000" dirty="0">
                <a:solidFill>
                  <a:srgbClr val="8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en-US" altLang="zh-CN" dirty="0">
                <a:solidFill>
                  <a:srgbClr val="8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)</a:t>
            </a:r>
            <a:r>
              <a:rPr lang="en-US" altLang="zh-CN" baseline="30000" dirty="0">
                <a:solidFill>
                  <a:srgbClr val="8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       </a:t>
            </a:r>
            <a:r>
              <a:rPr lang="en-US" altLang="zh-CN" dirty="0">
                <a:solidFill>
                  <a:srgbClr val="8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(3)(3×10</a:t>
            </a:r>
            <a:r>
              <a:rPr lang="en-US" altLang="zh-CN" baseline="30000" dirty="0">
                <a:solidFill>
                  <a:srgbClr val="8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lang="en-US" altLang="zh-CN" dirty="0">
                <a:solidFill>
                  <a:srgbClr val="8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)</a:t>
            </a:r>
            <a:r>
              <a:rPr lang="en-US" altLang="zh-CN" baseline="30000" dirty="0">
                <a:solidFill>
                  <a:srgbClr val="8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</a:p>
        </p:txBody>
      </p:sp>
      <p:graphicFrame>
        <p:nvGraphicFramePr>
          <p:cNvPr id="110606" name="Object 14"/>
          <p:cNvGraphicFramePr>
            <a:graphicFrameLocks noChangeAspect="1"/>
          </p:cNvGraphicFramePr>
          <p:nvPr/>
        </p:nvGraphicFramePr>
        <p:xfrm>
          <a:off x="0" y="3892550"/>
          <a:ext cx="2765425" cy="153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24" name="Equation" r:id="rId4" imgW="558800" imgH="457200" progId="Equation.DSMT4">
                  <p:embed/>
                </p:oleObj>
              </mc:Choice>
              <mc:Fallback>
                <p:oleObj name="Equation" r:id="rId4" imgW="558800" imgH="457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892550"/>
                        <a:ext cx="2765425" cy="153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8" name="Object 16"/>
          <p:cNvGraphicFramePr>
            <a:graphicFrameLocks noChangeAspect="1"/>
          </p:cNvGraphicFramePr>
          <p:nvPr/>
        </p:nvGraphicFramePr>
        <p:xfrm>
          <a:off x="2876550" y="3843338"/>
          <a:ext cx="3306763" cy="171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25" name="Equation" r:id="rId6" imgW="1143000" imgH="482600" progId="Equation.DSMT4">
                  <p:embed/>
                </p:oleObj>
              </mc:Choice>
              <mc:Fallback>
                <p:oleObj name="Equation" r:id="rId6" imgW="1143000" imgH="482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6550" y="3843338"/>
                        <a:ext cx="3306763" cy="171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9" name="Object 17"/>
          <p:cNvGraphicFramePr>
            <a:graphicFrameLocks noChangeAspect="1"/>
          </p:cNvGraphicFramePr>
          <p:nvPr/>
        </p:nvGraphicFramePr>
        <p:xfrm>
          <a:off x="6299200" y="4156075"/>
          <a:ext cx="2844800" cy="186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26" name="Equation" r:id="rId8" imgW="762000" imgH="457200" progId="Equation.DSMT4">
                  <p:embed/>
                </p:oleObj>
              </mc:Choice>
              <mc:Fallback>
                <p:oleObj name="Equation" r:id="rId8" imgW="762000" imgH="4572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9200" y="4156075"/>
                        <a:ext cx="2844800" cy="186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10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2" grpId="0"/>
      <p:bldP spid="11060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Oval 2"/>
          <p:cNvSpPr>
            <a:spLocks noChangeArrowheads="1"/>
          </p:cNvSpPr>
          <p:nvPr/>
        </p:nvSpPr>
        <p:spPr bwMode="auto">
          <a:xfrm>
            <a:off x="2605088" y="4576763"/>
            <a:ext cx="522287" cy="522287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4931" name="Oval 3"/>
          <p:cNvSpPr>
            <a:spLocks noChangeArrowheads="1"/>
          </p:cNvSpPr>
          <p:nvPr/>
        </p:nvSpPr>
        <p:spPr bwMode="auto">
          <a:xfrm>
            <a:off x="2373313" y="3941763"/>
            <a:ext cx="522287" cy="522287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124932" name="Picture 4" descr="lianx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5275" y="60325"/>
            <a:ext cx="2112963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115888" y="344488"/>
            <a:ext cx="8596312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1.</a:t>
            </a:r>
            <a:r>
              <a:rPr lang="zh-CN" altLang="en-US" dirty="0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计算：</a:t>
            </a:r>
          </a:p>
          <a:p>
            <a:pPr>
              <a:spcBef>
                <a:spcPct val="50000"/>
              </a:spcBef>
              <a:buFontTx/>
              <a:buAutoNum type="arabicParenBoth"/>
            </a:pPr>
            <a:r>
              <a:rPr lang="zh-CN" altLang="en-US" dirty="0">
                <a:solidFill>
                  <a:srgbClr val="8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</a:t>
            </a:r>
            <a:r>
              <a:rPr lang="en-US" altLang="zh-CN" dirty="0">
                <a:solidFill>
                  <a:srgbClr val="8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(-</a:t>
            </a:r>
            <a:r>
              <a:rPr lang="en-US" altLang="zh-CN" dirty="0" err="1">
                <a:solidFill>
                  <a:srgbClr val="8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ab</a:t>
            </a:r>
            <a:r>
              <a:rPr lang="en-US" altLang="zh-CN" dirty="0">
                <a:solidFill>
                  <a:srgbClr val="8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)</a:t>
            </a:r>
            <a:r>
              <a:rPr lang="en-US" altLang="zh-CN" baseline="30000" dirty="0">
                <a:solidFill>
                  <a:srgbClr val="8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5</a:t>
            </a:r>
            <a:r>
              <a:rPr lang="en-US" altLang="zh-CN" dirty="0">
                <a:solidFill>
                  <a:srgbClr val="8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        (2)  (x</a:t>
            </a:r>
            <a:r>
              <a:rPr lang="en-US" altLang="zh-CN" baseline="30000" dirty="0">
                <a:solidFill>
                  <a:srgbClr val="8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en-US" altLang="zh-CN" dirty="0">
                <a:solidFill>
                  <a:srgbClr val="8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y</a:t>
            </a:r>
            <a:r>
              <a:rPr lang="en-US" altLang="zh-CN" baseline="30000" dirty="0">
                <a:solidFill>
                  <a:srgbClr val="8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lang="en-US" altLang="zh-CN" dirty="0">
                <a:solidFill>
                  <a:srgbClr val="8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)</a:t>
            </a:r>
            <a:r>
              <a:rPr lang="en-US" altLang="zh-CN" baseline="30000" dirty="0">
                <a:solidFill>
                  <a:srgbClr val="8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4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8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(3)  (4×10</a:t>
            </a:r>
            <a:r>
              <a:rPr lang="en-US" altLang="zh-CN" baseline="30000" dirty="0">
                <a:solidFill>
                  <a:srgbClr val="8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lang="en-US" altLang="zh-CN" dirty="0">
                <a:solidFill>
                  <a:srgbClr val="8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)</a:t>
            </a:r>
            <a:r>
              <a:rPr lang="en-US" altLang="zh-CN" baseline="30000" dirty="0">
                <a:solidFill>
                  <a:srgbClr val="8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en-US" altLang="zh-CN" dirty="0">
                <a:solidFill>
                  <a:srgbClr val="8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     (4) (-3a</a:t>
            </a:r>
            <a:r>
              <a:rPr lang="en-US" altLang="zh-CN" baseline="30000" dirty="0">
                <a:solidFill>
                  <a:srgbClr val="8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lang="en-US" altLang="zh-CN" dirty="0">
                <a:solidFill>
                  <a:srgbClr val="8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)</a:t>
            </a:r>
            <a:r>
              <a:rPr lang="en-US" altLang="zh-CN" baseline="30000" dirty="0">
                <a:solidFill>
                  <a:srgbClr val="8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endParaRPr lang="en-US" altLang="zh-CN" dirty="0">
              <a:solidFill>
                <a:srgbClr val="8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24938" name="Rectangle 10"/>
          <p:cNvSpPr>
            <a:spLocks noChangeArrowheads="1"/>
          </p:cNvSpPr>
          <p:nvPr/>
        </p:nvSpPr>
        <p:spPr bwMode="auto">
          <a:xfrm>
            <a:off x="5162550" y="3656013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124939" name="Rectangle 11"/>
          <p:cNvSpPr>
            <a:spLocks noChangeArrowheads="1"/>
          </p:cNvSpPr>
          <p:nvPr/>
        </p:nvSpPr>
        <p:spPr bwMode="auto">
          <a:xfrm>
            <a:off x="5424488" y="4608513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124940" name="AutoShape 12"/>
          <p:cNvSpPr>
            <a:spLocks noChangeArrowheads="1"/>
          </p:cNvSpPr>
          <p:nvPr/>
        </p:nvSpPr>
        <p:spPr bwMode="auto">
          <a:xfrm>
            <a:off x="3371850" y="3340100"/>
            <a:ext cx="1062038" cy="711200"/>
          </a:xfrm>
          <a:prstGeom prst="wedgeEllipseCallout">
            <a:avLst>
              <a:gd name="adj1" fmla="val -100523"/>
              <a:gd name="adj2" fmla="val 48440"/>
            </a:avLst>
          </a:prstGeom>
          <a:solidFill>
            <a:srgbClr val="47FFFF"/>
          </a:solidFill>
          <a:ln w="9525" algn="ctr">
            <a:solidFill>
              <a:srgbClr val="FF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altLang="zh-CN" sz="3200">
                <a:solidFill>
                  <a:srgbClr val="FE0202"/>
                </a:solidFill>
              </a:rPr>
              <a:t>x</a:t>
            </a:r>
            <a:r>
              <a:rPr lang="en-US" altLang="zh-CN" sz="3200" baseline="30000">
                <a:solidFill>
                  <a:srgbClr val="FE0202"/>
                </a:solidFill>
              </a:rPr>
              <a:t>3</a:t>
            </a:r>
          </a:p>
        </p:txBody>
      </p:sp>
      <p:sp>
        <p:nvSpPr>
          <p:cNvPr id="124941" name="AutoShape 13"/>
          <p:cNvSpPr>
            <a:spLocks noChangeArrowheads="1"/>
          </p:cNvSpPr>
          <p:nvPr/>
        </p:nvSpPr>
        <p:spPr bwMode="auto">
          <a:xfrm>
            <a:off x="4162425" y="4076700"/>
            <a:ext cx="1062038" cy="711200"/>
          </a:xfrm>
          <a:prstGeom prst="wedgeEllipseCallout">
            <a:avLst>
              <a:gd name="adj1" fmla="val -155977"/>
              <a:gd name="adj2" fmla="val 29241"/>
            </a:avLst>
          </a:prstGeom>
          <a:solidFill>
            <a:srgbClr val="47FFFF"/>
          </a:solidFill>
          <a:ln w="9525" algn="ctr">
            <a:solidFill>
              <a:srgbClr val="FF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altLang="zh-CN" sz="3200">
                <a:solidFill>
                  <a:srgbClr val="FE0202"/>
                </a:solidFill>
              </a:rPr>
              <a:t>4</a:t>
            </a:r>
            <a:endParaRPr lang="en-US" altLang="zh-CN" sz="3200" baseline="30000">
              <a:solidFill>
                <a:srgbClr val="FE0202"/>
              </a:solidFill>
            </a:endParaRPr>
          </a:p>
        </p:txBody>
      </p:sp>
      <p:sp>
        <p:nvSpPr>
          <p:cNvPr id="124942" name="Text Box 14"/>
          <p:cNvSpPr txBox="1">
            <a:spLocks noChangeArrowheads="1"/>
          </p:cNvSpPr>
          <p:nvPr/>
        </p:nvSpPr>
        <p:spPr bwMode="auto">
          <a:xfrm>
            <a:off x="0" y="2636838"/>
            <a:ext cx="8686800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10000"/>
              </a:spcBef>
            </a:pPr>
            <a:r>
              <a:rPr lang="en-US" altLang="zh-CN" dirty="0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2.</a:t>
            </a:r>
            <a:r>
              <a:rPr lang="zh-CN" altLang="en-US" dirty="0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下面的计算是否正确？如果有错误，请改正</a:t>
            </a:r>
            <a:r>
              <a:rPr lang="en-US" altLang="zh-CN" dirty="0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.</a:t>
            </a:r>
          </a:p>
          <a:p>
            <a:pPr>
              <a:spcBef>
                <a:spcPct val="10000"/>
              </a:spcBef>
              <a:buFontTx/>
              <a:buAutoNum type="arabicParenBoth"/>
            </a:pPr>
            <a:r>
              <a:rPr lang="en-US" altLang="zh-CN" dirty="0">
                <a:solidFill>
                  <a:srgbClr val="8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(xy</a:t>
            </a:r>
            <a:r>
              <a:rPr lang="en-US" altLang="zh-CN" baseline="30000" dirty="0">
                <a:solidFill>
                  <a:srgbClr val="8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en-US" altLang="zh-CN" dirty="0">
                <a:solidFill>
                  <a:srgbClr val="8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)</a:t>
            </a:r>
            <a:r>
              <a:rPr lang="en-US" altLang="zh-CN" baseline="30000" dirty="0">
                <a:solidFill>
                  <a:srgbClr val="8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lang="en-US" altLang="zh-CN" dirty="0">
                <a:solidFill>
                  <a:srgbClr val="8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= x y</a:t>
            </a:r>
            <a:r>
              <a:rPr lang="en-US" altLang="zh-CN" baseline="30000" dirty="0">
                <a:solidFill>
                  <a:srgbClr val="8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6</a:t>
            </a:r>
            <a:r>
              <a:rPr lang="en-US" altLang="zh-CN" dirty="0">
                <a:solidFill>
                  <a:srgbClr val="8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  (       )</a:t>
            </a:r>
          </a:p>
          <a:p>
            <a:pPr>
              <a:spcBef>
                <a:spcPct val="10000"/>
              </a:spcBef>
              <a:buFontTx/>
              <a:buAutoNum type="arabicParenBoth"/>
            </a:pPr>
            <a:r>
              <a:rPr lang="en-US" altLang="zh-CN" dirty="0">
                <a:solidFill>
                  <a:srgbClr val="8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(-2b</a:t>
            </a:r>
            <a:r>
              <a:rPr lang="en-US" altLang="zh-CN" baseline="30000" dirty="0">
                <a:solidFill>
                  <a:srgbClr val="8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en-US" altLang="zh-CN" dirty="0">
                <a:solidFill>
                  <a:srgbClr val="8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)</a:t>
            </a:r>
            <a:r>
              <a:rPr lang="en-US" altLang="zh-CN" baseline="30000" dirty="0">
                <a:solidFill>
                  <a:srgbClr val="8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en-US" altLang="zh-CN" dirty="0">
                <a:solidFill>
                  <a:srgbClr val="8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=-4 b</a:t>
            </a:r>
            <a:r>
              <a:rPr lang="en-US" altLang="zh-CN" baseline="30000" dirty="0">
                <a:solidFill>
                  <a:srgbClr val="8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4</a:t>
            </a:r>
            <a:r>
              <a:rPr lang="en-US" altLang="zh-CN" dirty="0">
                <a:solidFill>
                  <a:srgbClr val="8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 (      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4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4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4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12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124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4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10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2" dur="500"/>
                                        <p:tgtEl>
                                          <p:spTgt spid="124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 animBg="1"/>
      <p:bldP spid="124931" grpId="0" animBg="1"/>
      <p:bldP spid="124933" grpId="0"/>
      <p:bldP spid="124938" grpId="0"/>
      <p:bldP spid="124939" grpId="0"/>
      <p:bldP spid="124940" grpId="0" animBg="1"/>
      <p:bldP spid="124941" grpId="0" animBg="1"/>
      <p:bldP spid="12494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Straight Connector 3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Straight Connector 3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Straight Connector 3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Straight Connector 3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Straight Connector 3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Straight Connector 38"/>
</p:tagLst>
</file>

<file path=ppt/theme/theme1.xml><?xml version="1.0" encoding="utf-8"?>
<a:theme xmlns:a="http://schemas.openxmlformats.org/drawingml/2006/main" name="WWW.2PPT.COM&#10;">
  <a:themeElements>
    <a:clrScheme name="KSO_BLUE9">
      <a:dk1>
        <a:srgbClr val="47494B"/>
      </a:dk1>
      <a:lt1>
        <a:srgbClr val="FFFFFF"/>
      </a:lt1>
      <a:dk2>
        <a:srgbClr val="454749"/>
      </a:dk2>
      <a:lt2>
        <a:srgbClr val="EAF5FC"/>
      </a:lt2>
      <a:accent1>
        <a:srgbClr val="046FB6"/>
      </a:accent1>
      <a:accent2>
        <a:srgbClr val="22B1DE"/>
      </a:accent2>
      <a:accent3>
        <a:srgbClr val="7B93D7"/>
      </a:accent3>
      <a:accent4>
        <a:srgbClr val="5D76BA"/>
      </a:accent4>
      <a:accent5>
        <a:srgbClr val="3DBFD1"/>
      </a:accent5>
      <a:accent6>
        <a:srgbClr val="FFC000"/>
      </a:accent6>
      <a:hlink>
        <a:srgbClr val="00B0F0"/>
      </a:hlink>
      <a:folHlink>
        <a:srgbClr val="AFB2B4"/>
      </a:folHlink>
    </a:clrScheme>
    <a:fontScheme name="自定义 10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主题32</Template>
  <TotalTime>0</TotalTime>
  <Words>981</Words>
  <Application>Microsoft Office PowerPoint</Application>
  <PresentationFormat>全屏显示(4:3)</PresentationFormat>
  <Paragraphs>204</Paragraphs>
  <Slides>23</Slides>
  <Notes>1</Notes>
  <HiddenSlides>1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9" baseType="lpstr">
      <vt:lpstr>BatangChe</vt:lpstr>
      <vt:lpstr>黑体</vt:lpstr>
      <vt:lpstr>华文行楷</vt:lpstr>
      <vt:lpstr>华文新魏</vt:lpstr>
      <vt:lpstr>华文中宋</vt:lpstr>
      <vt:lpstr>楷体_GB2312</vt:lpstr>
      <vt:lpstr>宋体</vt:lpstr>
      <vt:lpstr>微软雅黑</vt:lpstr>
      <vt:lpstr>Arial</vt:lpstr>
      <vt:lpstr>Calibri</vt:lpstr>
      <vt:lpstr>Lucida Sans Unicode</vt:lpstr>
      <vt:lpstr>MS Outlook</vt:lpstr>
      <vt:lpstr>Times New Roman</vt:lpstr>
      <vt:lpstr>Wingdings 2</vt:lpstr>
      <vt:lpstr>WWW.2PPT.COM
</vt:lpstr>
      <vt:lpstr>Equation</vt:lpstr>
      <vt:lpstr>幂的乘方与积的乘方</vt:lpstr>
      <vt:lpstr>PowerPoint 演示文稿</vt:lpstr>
      <vt:lpstr>回顾与思考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2022-01-07T05:37:05Z</dcterms:created>
  <dcterms:modified xsi:type="dcterms:W3CDTF">2023-01-17T00:15:43Z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6EBBB9BCFD504C8A9353E79A26F71984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