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63" r:id="rId13"/>
    <p:sldId id="272" r:id="rId14"/>
    <p:sldId id="273" r:id="rId15"/>
    <p:sldId id="274" r:id="rId16"/>
    <p:sldId id="264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9D"/>
    <a:srgbClr val="354C78"/>
    <a:srgbClr val="49B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86609EF-9447-4A44-9A7B-253EDDA300F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E47CF006-F12A-4C41-A7CB-0C780CF2D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bg1"/>
              </a:gs>
              <a:gs pos="85000">
                <a:schemeClr val="bg1">
                  <a:alpha val="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71621" b="19674"/>
          <a:stretch>
            <a:fillRect/>
          </a:stretch>
        </p:blipFill>
        <p:spPr>
          <a:xfrm>
            <a:off x="10058401" y="0"/>
            <a:ext cx="213359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>
            <a:off x="4667249" y="5353050"/>
            <a:ext cx="6019801" cy="150495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92653" y="5235508"/>
            <a:ext cx="3101294" cy="364914"/>
            <a:chOff x="1615812" y="4638339"/>
            <a:chExt cx="3101294" cy="364914"/>
          </a:xfrm>
        </p:grpSpPr>
        <p:sp>
          <p:nvSpPr>
            <p:cNvPr id="20" name="矩形 19"/>
            <p:cNvSpPr/>
            <p:nvPr/>
          </p:nvSpPr>
          <p:spPr>
            <a:xfrm>
              <a:off x="1771998" y="4682297"/>
              <a:ext cx="2788922" cy="2755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 </a:t>
              </a:r>
              <a:r>
                <a:rPr lang="zh-CN" altLang="en-US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615812" y="4638339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223F9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9291" y="2231242"/>
            <a:ext cx="7053109" cy="1686758"/>
            <a:chOff x="719291" y="2231242"/>
            <a:chExt cx="7053109" cy="1686758"/>
          </a:xfrm>
        </p:grpSpPr>
        <p:sp>
          <p:nvSpPr>
            <p:cNvPr id="23" name="矩形 22"/>
            <p:cNvSpPr/>
            <p:nvPr/>
          </p:nvSpPr>
          <p:spPr bwMode="auto">
            <a:xfrm>
              <a:off x="719291" y="2231242"/>
              <a:ext cx="58176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专题</a:t>
              </a:r>
              <a:r>
                <a:rPr lang="en-US" altLang="zh-CN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29.2 </a:t>
              </a: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三视图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48203" y="3610223"/>
              <a:ext cx="5591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29.2 THREE VIEWS (THREE VIEWS)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911703" y="3387343"/>
              <a:ext cx="6860697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6" name="矩形 25"/>
          <p:cNvSpPr/>
          <p:nvPr/>
        </p:nvSpPr>
        <p:spPr bwMode="auto">
          <a:xfrm>
            <a:off x="620792" y="419283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（三视图）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790853" y="1347251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第二十九章 投影与视图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5"/>
          <a:stretch>
            <a:fillRect/>
          </a:stretch>
        </p:blipFill>
        <p:spPr>
          <a:xfrm>
            <a:off x="0" y="0"/>
            <a:ext cx="924750" cy="756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三视图画图规则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757420" y="2289297"/>
            <a:ext cx="3219869" cy="2689382"/>
            <a:chOff x="4761014" y="1091631"/>
            <a:chExt cx="3962523" cy="3631461"/>
          </a:xfrm>
        </p:grpSpPr>
        <p:sp>
          <p:nvSpPr>
            <p:cNvPr id="9" name="棱台 14337" descr="画布"/>
            <p:cNvSpPr>
              <a:spLocks noChangeArrowheads="1"/>
            </p:cNvSpPr>
            <p:nvPr/>
          </p:nvSpPr>
          <p:spPr bwMode="auto">
            <a:xfrm>
              <a:off x="4761014" y="1197327"/>
              <a:ext cx="3962523" cy="3525765"/>
            </a:xfrm>
            <a:prstGeom prst="bevel">
              <a:avLst>
                <a:gd name="adj" fmla="val 1310"/>
              </a:avLst>
            </a:prstGeom>
            <a:noFill/>
            <a:ln w="38100">
              <a:solidFill>
                <a:srgbClr val="50742F"/>
              </a:solidFill>
              <a:miter lim="800000"/>
            </a:ln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7167665" y="1824318"/>
              <a:ext cx="720725" cy="779462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 rot="10800000">
              <a:off x="5467415" y="3357559"/>
              <a:ext cx="779539" cy="671793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5335689" y="1138463"/>
              <a:ext cx="1392237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5317433" y="3891546"/>
              <a:ext cx="1428749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32788" y="1091631"/>
              <a:ext cx="1304925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471024" y="1816381"/>
              <a:ext cx="780256" cy="776287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6458052" y="1754468"/>
              <a:ext cx="682625" cy="844550"/>
              <a:chOff x="0" y="-40"/>
              <a:chExt cx="430" cy="532"/>
            </a:xfrm>
          </p:grpSpPr>
          <p:sp>
            <p:nvSpPr>
              <p:cNvPr id="33" name="直接连接符 14369"/>
              <p:cNvSpPr>
                <a:spLocks noChangeShapeType="1"/>
              </p:cNvSpPr>
              <p:nvPr/>
            </p:nvSpPr>
            <p:spPr bwMode="auto">
              <a:xfrm>
                <a:off x="6" y="0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直接连接符 14370"/>
              <p:cNvSpPr>
                <a:spLocks noChangeShapeType="1"/>
              </p:cNvSpPr>
              <p:nvPr/>
            </p:nvSpPr>
            <p:spPr bwMode="auto">
              <a:xfrm>
                <a:off x="0" y="492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直接连接符 14371"/>
              <p:cNvSpPr>
                <a:spLocks noChangeShapeType="1"/>
              </p:cNvSpPr>
              <p:nvPr/>
            </p:nvSpPr>
            <p:spPr bwMode="auto">
              <a:xfrm>
                <a:off x="233" y="0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直接连接符 14372"/>
              <p:cNvSpPr>
                <a:spLocks noChangeShapeType="1"/>
              </p:cNvSpPr>
              <p:nvPr/>
            </p:nvSpPr>
            <p:spPr bwMode="auto">
              <a:xfrm>
                <a:off x="260" y="492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直接连接符 14373"/>
              <p:cNvSpPr>
                <a:spLocks noChangeShapeType="1"/>
              </p:cNvSpPr>
              <p:nvPr/>
            </p:nvSpPr>
            <p:spPr bwMode="auto">
              <a:xfrm>
                <a:off x="91" y="0"/>
                <a:ext cx="0" cy="4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直接连接符 14374"/>
              <p:cNvSpPr>
                <a:spLocks noChangeShapeType="1"/>
              </p:cNvSpPr>
              <p:nvPr/>
            </p:nvSpPr>
            <p:spPr bwMode="auto">
              <a:xfrm>
                <a:off x="328" y="3"/>
                <a:ext cx="0" cy="4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文本框 14375"/>
              <p:cNvSpPr txBox="1">
                <a:spLocks noChangeArrowheads="1"/>
              </p:cNvSpPr>
              <p:nvPr/>
            </p:nvSpPr>
            <p:spPr bwMode="auto">
              <a:xfrm>
                <a:off x="47" y="-40"/>
                <a:ext cx="200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 bwMode="auto">
            <a:xfrm>
              <a:off x="5467417" y="2549022"/>
              <a:ext cx="793786" cy="795254"/>
              <a:chOff x="0" y="-41"/>
              <a:chExt cx="780" cy="447"/>
            </a:xfrm>
          </p:grpSpPr>
          <p:sp>
            <p:nvSpPr>
              <p:cNvPr id="26" name="直接连接符 14377"/>
              <p:cNvSpPr>
                <a:spLocks noChangeShapeType="1"/>
              </p:cNvSpPr>
              <p:nvPr/>
            </p:nvSpPr>
            <p:spPr bwMode="auto">
              <a:xfrm>
                <a:off x="2" y="0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直接连接符 14378"/>
              <p:cNvSpPr>
                <a:spLocks noChangeShapeType="1"/>
              </p:cNvSpPr>
              <p:nvPr/>
            </p:nvSpPr>
            <p:spPr bwMode="auto">
              <a:xfrm>
                <a:off x="780" y="0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直接连接符 14379"/>
              <p:cNvSpPr>
                <a:spLocks noChangeShapeType="1"/>
              </p:cNvSpPr>
              <p:nvPr/>
            </p:nvSpPr>
            <p:spPr bwMode="auto">
              <a:xfrm>
                <a:off x="777" y="264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直接连接符 14380"/>
              <p:cNvSpPr>
                <a:spLocks noChangeShapeType="1"/>
              </p:cNvSpPr>
              <p:nvPr/>
            </p:nvSpPr>
            <p:spPr bwMode="auto">
              <a:xfrm>
                <a:off x="0" y="264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直接连接符 14381"/>
              <p:cNvSpPr>
                <a:spLocks noChangeShapeType="1"/>
              </p:cNvSpPr>
              <p:nvPr/>
            </p:nvSpPr>
            <p:spPr bwMode="auto">
              <a:xfrm>
                <a:off x="2" y="57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" name="直接连接符 14382"/>
              <p:cNvSpPr>
                <a:spLocks noChangeShapeType="1"/>
              </p:cNvSpPr>
              <p:nvPr/>
            </p:nvSpPr>
            <p:spPr bwMode="auto">
              <a:xfrm>
                <a:off x="2" y="340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文本框 14383"/>
              <p:cNvSpPr txBox="1">
                <a:spLocks noChangeArrowheads="1"/>
              </p:cNvSpPr>
              <p:nvPr/>
            </p:nvSpPr>
            <p:spPr bwMode="auto">
              <a:xfrm>
                <a:off x="140" y="-41"/>
                <a:ext cx="312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长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>
              <a:off x="6446940" y="2611718"/>
              <a:ext cx="1444625" cy="1417638"/>
              <a:chOff x="0" y="0"/>
              <a:chExt cx="910" cy="893"/>
            </a:xfrm>
          </p:grpSpPr>
          <p:grpSp>
            <p:nvGrpSpPr>
              <p:cNvPr id="19" name="组合 14385"/>
              <p:cNvGrpSpPr/>
              <p:nvPr/>
            </p:nvGrpSpPr>
            <p:grpSpPr bwMode="auto">
              <a:xfrm>
                <a:off x="0" y="0"/>
                <a:ext cx="910" cy="889"/>
                <a:chOff x="0" y="0"/>
                <a:chExt cx="910" cy="889"/>
              </a:xfrm>
            </p:grpSpPr>
            <p:sp>
              <p:nvSpPr>
                <p:cNvPr id="24" name="任意多边形 14386"/>
                <p:cNvSpPr>
                  <a:spLocks noChangeArrowheads="1"/>
                </p:cNvSpPr>
                <p:nvPr/>
              </p:nvSpPr>
              <p:spPr bwMode="auto">
                <a:xfrm rot="5400000">
                  <a:off x="7" y="-6"/>
                  <a:ext cx="438" cy="45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</a:path>
                    <a:path w="21600" h="21600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68868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任意多边形 14387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0" cy="889"/>
                </a:xfrm>
                <a:custGeom>
                  <a:avLst/>
                  <a:gdLst>
                    <a:gd name="T0" fmla="*/ 0 w 21813"/>
                    <a:gd name="T1" fmla="*/ 1 h 21816"/>
                    <a:gd name="T2" fmla="*/ 0 w 21813"/>
                    <a:gd name="T3" fmla="*/ 1 h 21816"/>
                    <a:gd name="T4" fmla="*/ 21600 w 21813"/>
                    <a:gd name="T5" fmla="*/ 21601 h 21816"/>
                    <a:gd name="T6" fmla="*/ 21599 w 21813"/>
                    <a:gd name="T7" fmla="*/ 21817 h 21816"/>
                    <a:gd name="T8" fmla="*/ 0 w 21813"/>
                    <a:gd name="T9" fmla="*/ 1 h 21816"/>
                    <a:gd name="T10" fmla="*/ 0 w 21813"/>
                    <a:gd name="T11" fmla="*/ 1 h 21816"/>
                    <a:gd name="T12" fmla="*/ 21600 w 21813"/>
                    <a:gd name="T13" fmla="*/ 21601 h 21816"/>
                    <a:gd name="T14" fmla="*/ 21599 w 21813"/>
                    <a:gd name="T15" fmla="*/ 21817 h 21816"/>
                    <a:gd name="T16" fmla="*/ 213 w 21813"/>
                    <a:gd name="T17" fmla="*/ 21600 h 2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13" h="21816" fill="none">
                      <a:moveTo>
                        <a:pt x="0" y="1"/>
                      </a:moveTo>
                      <a:cubicBezTo>
                        <a:pt x="-142" y="1"/>
                        <a:pt x="-71" y="1"/>
                        <a:pt x="0" y="1"/>
                      </a:cubicBezTo>
                      <a:cubicBezTo>
                        <a:pt x="11929" y="1"/>
                        <a:pt x="21600" y="9672"/>
                        <a:pt x="21600" y="21601"/>
                      </a:cubicBezTo>
                      <a:cubicBezTo>
                        <a:pt x="21600" y="21673"/>
                        <a:pt x="21600" y="21746"/>
                        <a:pt x="21599" y="21817"/>
                      </a:cubicBezTo>
                    </a:path>
                    <a:path w="21813" h="21816" stroke="0">
                      <a:moveTo>
                        <a:pt x="0" y="1"/>
                      </a:moveTo>
                      <a:cubicBezTo>
                        <a:pt x="-142" y="1"/>
                        <a:pt x="-71" y="1"/>
                        <a:pt x="0" y="1"/>
                      </a:cubicBezTo>
                      <a:cubicBezTo>
                        <a:pt x="11929" y="1"/>
                        <a:pt x="21600" y="9672"/>
                        <a:pt x="21600" y="21601"/>
                      </a:cubicBezTo>
                      <a:cubicBezTo>
                        <a:pt x="21600" y="21673"/>
                        <a:pt x="21600" y="21746"/>
                        <a:pt x="21599" y="21817"/>
                      </a:cubicBezTo>
                      <a:lnTo>
                        <a:pt x="2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68868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20" name="直接连接符 14388"/>
              <p:cNvSpPr>
                <a:spLocks noChangeShapeType="1"/>
              </p:cNvSpPr>
              <p:nvPr/>
            </p:nvSpPr>
            <p:spPr bwMode="auto">
              <a:xfrm>
                <a:off x="436" y="71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直接连接符 14389"/>
              <p:cNvSpPr>
                <a:spLocks noChangeShapeType="1"/>
              </p:cNvSpPr>
              <p:nvPr/>
            </p:nvSpPr>
            <p:spPr bwMode="auto">
              <a:xfrm>
                <a:off x="96" y="439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文本框 14390"/>
              <p:cNvSpPr txBox="1">
                <a:spLocks noChangeArrowheads="1"/>
              </p:cNvSpPr>
              <p:nvPr/>
            </p:nvSpPr>
            <p:spPr bwMode="auto">
              <a:xfrm>
                <a:off x="82" y="385"/>
                <a:ext cx="25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  <p:sp>
            <p:nvSpPr>
              <p:cNvPr id="23" name="文本框 14391"/>
              <p:cNvSpPr txBox="1">
                <a:spLocks noChangeArrowheads="1"/>
              </p:cNvSpPr>
              <p:nvPr/>
            </p:nvSpPr>
            <p:spPr bwMode="auto">
              <a:xfrm>
                <a:off x="492" y="6"/>
                <a:ext cx="25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992791" y="1947693"/>
            <a:ext cx="6083479" cy="337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三视图的具体画法为：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确定主视图的位置，画出主视图；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在主视图正下方画出俯视图，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注意与主视图长对正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在主视图正右方画出左视图，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注意与主视图高平齐，与俯视图宽相等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 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为表示圆柱、圆锥等的对称轴，规定在视图中加画点划线表示对称轴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注意：不可见的轮廓线，用虚线画出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79615" y="2138786"/>
            <a:ext cx="1611584" cy="2555028"/>
            <a:chOff x="3175294" y="2038350"/>
            <a:chExt cx="1611584" cy="2555028"/>
          </a:xfrm>
        </p:grpSpPr>
        <p:sp>
          <p:nvSpPr>
            <p:cNvPr id="7" name="Oval 337"/>
            <p:cNvSpPr>
              <a:spLocks noChangeArrowheads="1"/>
            </p:cNvSpPr>
            <p:nvPr/>
          </p:nvSpPr>
          <p:spPr bwMode="auto">
            <a:xfrm>
              <a:off x="3175294" y="2038350"/>
              <a:ext cx="1611584" cy="2555028"/>
            </a:xfrm>
            <a:prstGeom prst="roundRect">
              <a:avLst/>
            </a:prstGeom>
            <a:noFill/>
            <a:ln w="28575">
              <a:solidFill>
                <a:srgbClr val="223F9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52548" y="2177091"/>
              <a:ext cx="1257076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200" b="1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lang="zh-CN" altLang="en-US" sz="14200" b="1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 flipH="1">
            <a:off x="7200900" y="5664193"/>
            <a:ext cx="4775226" cy="11938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1" b="22355"/>
          <a:stretch>
            <a:fillRect/>
          </a:stretch>
        </p:blipFill>
        <p:spPr>
          <a:xfrm>
            <a:off x="-1" y="0"/>
            <a:ext cx="2594137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748" y="3813207"/>
            <a:ext cx="5731764" cy="705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、了解视图的概念，明确视图与投影的关系。</a:t>
            </a:r>
          </a:p>
          <a:p>
            <a:pPr lvl="0"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、理解三视图的概念及画三视图的步骤及注意事项。</a:t>
            </a:r>
          </a:p>
        </p:txBody>
      </p:sp>
      <p:sp>
        <p:nvSpPr>
          <p:cNvPr id="15" name="矩形 7"/>
          <p:cNvSpPr/>
          <p:nvPr>
            <p:custDataLst>
              <p:tags r:id="rId1"/>
            </p:custDataLst>
          </p:nvPr>
        </p:nvSpPr>
        <p:spPr>
          <a:xfrm>
            <a:off x="5335748" y="2696193"/>
            <a:ext cx="2723823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</a:t>
            </a:r>
          </a:p>
        </p:txBody>
      </p:sp>
      <p:sp>
        <p:nvSpPr>
          <p:cNvPr id="16" name="矩形 8"/>
          <p:cNvSpPr/>
          <p:nvPr>
            <p:custDataLst>
              <p:tags r:id="rId2"/>
            </p:custDataLst>
          </p:nvPr>
        </p:nvSpPr>
        <p:spPr>
          <a:xfrm>
            <a:off x="5335748" y="2317843"/>
            <a:ext cx="35702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 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1391809" y="1392934"/>
            <a:ext cx="449063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画出图中基本几何体的三视图：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21625" y="2485768"/>
            <a:ext cx="2487840" cy="3422923"/>
            <a:chOff x="787401" y="1466503"/>
            <a:chExt cx="3000374" cy="4115598"/>
          </a:xfrm>
        </p:grpSpPr>
        <p:grpSp>
          <p:nvGrpSpPr>
            <p:cNvPr id="10" name="Group 24"/>
            <p:cNvGrpSpPr/>
            <p:nvPr/>
          </p:nvGrpSpPr>
          <p:grpSpPr bwMode="auto">
            <a:xfrm>
              <a:off x="895350" y="2033588"/>
              <a:ext cx="2892425" cy="2935287"/>
              <a:chOff x="293" y="1236"/>
              <a:chExt cx="1822" cy="2019"/>
            </a:xfrm>
          </p:grpSpPr>
          <p:pic>
            <p:nvPicPr>
              <p:cNvPr id="14" name="Picture 3" descr="3-4-e-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" y="1236"/>
                <a:ext cx="1822" cy="2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448" y="1500"/>
                <a:ext cx="110" cy="347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" lastClr="FFFFFF"/>
                </a:solidFill>
                <a:miter lim="800000"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Arc 6"/>
              <p:cNvSpPr>
                <a:spLocks noChangeArrowheads="1"/>
              </p:cNvSpPr>
              <p:nvPr/>
            </p:nvSpPr>
            <p:spPr bwMode="auto">
              <a:xfrm rot="10469312" flipH="1">
                <a:off x="606" y="2207"/>
                <a:ext cx="645" cy="229"/>
              </a:xfrm>
              <a:custGeom>
                <a:avLst/>
                <a:gdLst>
                  <a:gd name="T0" fmla="*/ 0 w 23421"/>
                  <a:gd name="T1" fmla="*/ 116 h 21600"/>
                  <a:gd name="T2" fmla="*/ 2240 w 23421"/>
                  <a:gd name="T3" fmla="*/ 0 h 21600"/>
                  <a:gd name="T4" fmla="*/ 23420 w 23421"/>
                  <a:gd name="T5" fmla="*/ 17364 h 21600"/>
                  <a:gd name="T6" fmla="*/ 0 w 23421"/>
                  <a:gd name="T7" fmla="*/ 116 h 21600"/>
                  <a:gd name="T8" fmla="*/ 2240 w 23421"/>
                  <a:gd name="T9" fmla="*/ 0 h 21600"/>
                  <a:gd name="T10" fmla="*/ 23420 w 23421"/>
                  <a:gd name="T11" fmla="*/ 17364 h 21600"/>
                  <a:gd name="T12" fmla="*/ 2240 w 23421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21" h="21600" fill="none">
                    <a:moveTo>
                      <a:pt x="0" y="116"/>
                    </a:moveTo>
                    <a:cubicBezTo>
                      <a:pt x="744" y="38"/>
                      <a:pt x="1491" y="-1"/>
                      <a:pt x="2240" y="0"/>
                    </a:cubicBezTo>
                    <a:cubicBezTo>
                      <a:pt x="12536" y="0"/>
                      <a:pt x="21401" y="7267"/>
                      <a:pt x="23420" y="17364"/>
                    </a:cubicBezTo>
                  </a:path>
                  <a:path w="23421" h="21600" stroke="0">
                    <a:moveTo>
                      <a:pt x="0" y="116"/>
                    </a:moveTo>
                    <a:cubicBezTo>
                      <a:pt x="744" y="38"/>
                      <a:pt x="1491" y="-1"/>
                      <a:pt x="2240" y="0"/>
                    </a:cubicBezTo>
                    <a:cubicBezTo>
                      <a:pt x="12536" y="0"/>
                      <a:pt x="21401" y="7267"/>
                      <a:pt x="23420" y="17364"/>
                    </a:cubicBezTo>
                    <a:lnTo>
                      <a:pt x="224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Arc 7"/>
              <p:cNvSpPr>
                <a:spLocks noChangeArrowheads="1"/>
              </p:cNvSpPr>
              <p:nvPr/>
            </p:nvSpPr>
            <p:spPr bwMode="auto">
              <a:xfrm rot="10982617" flipH="1">
                <a:off x="595" y="2192"/>
                <a:ext cx="1271" cy="1027"/>
              </a:xfrm>
              <a:custGeom>
                <a:avLst/>
                <a:gdLst>
                  <a:gd name="T0" fmla="*/ 582 w 21600"/>
                  <a:gd name="T1" fmla="*/ -1 h 22642"/>
                  <a:gd name="T2" fmla="*/ 21600 w 21600"/>
                  <a:gd name="T3" fmla="*/ 21592 h 22642"/>
                  <a:gd name="T4" fmla="*/ 21574 w 21600"/>
                  <a:gd name="T5" fmla="*/ 22642 h 22642"/>
                  <a:gd name="T6" fmla="*/ 582 w 21600"/>
                  <a:gd name="T7" fmla="*/ -1 h 22642"/>
                  <a:gd name="T8" fmla="*/ 21600 w 21600"/>
                  <a:gd name="T9" fmla="*/ 21592 h 22642"/>
                  <a:gd name="T10" fmla="*/ 21574 w 21600"/>
                  <a:gd name="T11" fmla="*/ 22642 h 22642"/>
                  <a:gd name="T12" fmla="*/ 0 w 21600"/>
                  <a:gd name="T13" fmla="*/ 21592 h 22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2642" fill="none">
                    <a:moveTo>
                      <a:pt x="582" y="-1"/>
                    </a:moveTo>
                    <a:cubicBezTo>
                      <a:pt x="12280" y="315"/>
                      <a:pt x="21600" y="9889"/>
                      <a:pt x="21600" y="21592"/>
                    </a:cubicBezTo>
                    <a:cubicBezTo>
                      <a:pt x="21600" y="21942"/>
                      <a:pt x="21591" y="22292"/>
                      <a:pt x="21574" y="22642"/>
                    </a:cubicBezTo>
                  </a:path>
                  <a:path w="21600" h="22642" stroke="0">
                    <a:moveTo>
                      <a:pt x="582" y="-1"/>
                    </a:moveTo>
                    <a:cubicBezTo>
                      <a:pt x="12280" y="315"/>
                      <a:pt x="21600" y="9889"/>
                      <a:pt x="21600" y="21592"/>
                    </a:cubicBezTo>
                    <a:cubicBezTo>
                      <a:pt x="21600" y="21942"/>
                      <a:pt x="21591" y="22292"/>
                      <a:pt x="21574" y="22642"/>
                    </a:cubicBezTo>
                    <a:lnTo>
                      <a:pt x="0" y="21592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87401" y="1467273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2181462" y="1466503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896939" y="4953000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</p:grpSp>
      <p:grpSp>
        <p:nvGrpSpPr>
          <p:cNvPr id="18" name="组合 1"/>
          <p:cNvGrpSpPr/>
          <p:nvPr/>
        </p:nvGrpSpPr>
        <p:grpSpPr bwMode="auto">
          <a:xfrm>
            <a:off x="1510122" y="3046016"/>
            <a:ext cx="871695" cy="1132027"/>
            <a:chOff x="1532" y="4607"/>
            <a:chExt cx="1771" cy="2996"/>
          </a:xfrm>
        </p:grpSpPr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1533" y="7129"/>
              <a:ext cx="1770" cy="47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圆柱形 1"/>
            <p:cNvSpPr>
              <a:spLocks noChangeArrowheads="1"/>
            </p:cNvSpPr>
            <p:nvPr/>
          </p:nvSpPr>
          <p:spPr bwMode="auto">
            <a:xfrm>
              <a:off x="1532" y="4607"/>
              <a:ext cx="1770" cy="2996"/>
            </a:xfrm>
            <a:prstGeom prst="can">
              <a:avLst>
                <a:gd name="adj" fmla="val 24990"/>
              </a:avLst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组合 10"/>
          <p:cNvGrpSpPr/>
          <p:nvPr/>
        </p:nvGrpSpPr>
        <p:grpSpPr bwMode="auto">
          <a:xfrm>
            <a:off x="6724884" y="2452746"/>
            <a:ext cx="1107256" cy="2064236"/>
            <a:chOff x="6860" y="4494"/>
            <a:chExt cx="3420" cy="3330"/>
          </a:xfrm>
        </p:grpSpPr>
        <p:sp>
          <p:nvSpPr>
            <p:cNvPr id="22" name="等腰三角形 2"/>
            <p:cNvSpPr>
              <a:spLocks noChangeArrowheads="1"/>
            </p:cNvSpPr>
            <p:nvPr/>
          </p:nvSpPr>
          <p:spPr bwMode="auto">
            <a:xfrm>
              <a:off x="6860" y="4494"/>
              <a:ext cx="3421" cy="1020"/>
            </a:xfrm>
            <a:prstGeom prst="triangle">
              <a:avLst>
                <a:gd name="adj" fmla="val 35162"/>
              </a:avLst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4"/>
            <p:cNvCxnSpPr>
              <a:cxnSpLocks noChangeShapeType="1"/>
              <a:stCxn id="22" idx="2"/>
            </p:cNvCxnSpPr>
            <p:nvPr/>
          </p:nvCxnSpPr>
          <p:spPr bwMode="auto">
            <a:xfrm>
              <a:off x="6860" y="5514"/>
              <a:ext cx="0" cy="23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连接符 5"/>
            <p:cNvCxnSpPr>
              <a:cxnSpLocks noChangeShapeType="1"/>
              <a:stCxn id="22" idx="2"/>
            </p:cNvCxnSpPr>
            <p:nvPr/>
          </p:nvCxnSpPr>
          <p:spPr bwMode="auto">
            <a:xfrm>
              <a:off x="10275" y="5514"/>
              <a:ext cx="0" cy="23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6"/>
            <p:cNvCxnSpPr>
              <a:cxnSpLocks noChangeShapeType="1"/>
              <a:stCxn id="22" idx="2"/>
            </p:cNvCxnSpPr>
            <p:nvPr/>
          </p:nvCxnSpPr>
          <p:spPr bwMode="auto">
            <a:xfrm>
              <a:off x="8064" y="4510"/>
              <a:ext cx="0" cy="2310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7"/>
            <p:cNvCxnSpPr>
              <a:cxnSpLocks noChangeShapeType="1"/>
              <a:stCxn id="22" idx="2"/>
            </p:cNvCxnSpPr>
            <p:nvPr/>
          </p:nvCxnSpPr>
          <p:spPr bwMode="auto">
            <a:xfrm>
              <a:off x="6860" y="7796"/>
              <a:ext cx="3421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8"/>
            <p:cNvCxnSpPr>
              <a:cxnSpLocks noChangeShapeType="1"/>
              <a:stCxn id="22" idx="2"/>
            </p:cNvCxnSpPr>
            <p:nvPr/>
          </p:nvCxnSpPr>
          <p:spPr bwMode="auto">
            <a:xfrm flipV="1">
              <a:off x="6870" y="6780"/>
              <a:ext cx="1237" cy="1031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9"/>
            <p:cNvCxnSpPr>
              <a:cxnSpLocks noChangeShapeType="1"/>
              <a:stCxn id="22" idx="2"/>
            </p:cNvCxnSpPr>
            <p:nvPr/>
          </p:nvCxnSpPr>
          <p:spPr bwMode="auto">
            <a:xfrm>
              <a:off x="8063" y="6766"/>
              <a:ext cx="2199" cy="1016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组合 28"/>
          <p:cNvGrpSpPr/>
          <p:nvPr/>
        </p:nvGrpSpPr>
        <p:grpSpPr>
          <a:xfrm>
            <a:off x="8160216" y="2616365"/>
            <a:ext cx="2509537" cy="3292326"/>
            <a:chOff x="4679950" y="1614488"/>
            <a:chExt cx="2752459" cy="3522662"/>
          </a:xfrm>
        </p:grpSpPr>
        <p:grpSp>
          <p:nvGrpSpPr>
            <p:cNvPr id="30" name="Group 11"/>
            <p:cNvGrpSpPr/>
            <p:nvPr/>
          </p:nvGrpSpPr>
          <p:grpSpPr bwMode="auto">
            <a:xfrm>
              <a:off x="4778375" y="2098675"/>
              <a:ext cx="1214438" cy="1557338"/>
              <a:chOff x="960" y="1104"/>
              <a:chExt cx="600" cy="981"/>
            </a:xfrm>
          </p:grpSpPr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960" y="1104"/>
                <a:ext cx="600" cy="964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 flipH="1">
                <a:off x="1259" y="1104"/>
                <a:ext cx="4" cy="981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679950" y="16144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4778375" y="4279900"/>
              <a:ext cx="1214438" cy="85725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3" name="Group 16"/>
            <p:cNvGrpSpPr/>
            <p:nvPr/>
          </p:nvGrpSpPr>
          <p:grpSpPr bwMode="auto">
            <a:xfrm>
              <a:off x="5367338" y="3648074"/>
              <a:ext cx="1939724" cy="1482616"/>
              <a:chOff x="1383" y="2061"/>
              <a:chExt cx="1149" cy="903"/>
            </a:xfrm>
          </p:grpSpPr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auto">
              <a:xfrm>
                <a:off x="1880" y="2360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 flipV="1">
                <a:off x="1841" y="2325"/>
                <a:ext cx="119" cy="11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2104" y="2584"/>
                <a:ext cx="144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Arc 20"/>
              <p:cNvSpPr>
                <a:spLocks noChangeArrowheads="1"/>
              </p:cNvSpPr>
              <p:nvPr/>
            </p:nvSpPr>
            <p:spPr bwMode="auto">
              <a:xfrm rot="5400000">
                <a:off x="1432" y="2012"/>
                <a:ext cx="394" cy="492"/>
              </a:xfrm>
              <a:custGeom>
                <a:avLst/>
                <a:gdLst>
                  <a:gd name="T0" fmla="*/ -1 w 21578"/>
                  <a:gd name="T1" fmla="*/ 0 h 21600"/>
                  <a:gd name="T2" fmla="*/ 21577 w 21578"/>
                  <a:gd name="T3" fmla="*/ 20621 h 21600"/>
                  <a:gd name="T4" fmla="*/ -1 w 21578"/>
                  <a:gd name="T5" fmla="*/ 0 h 21600"/>
                  <a:gd name="T6" fmla="*/ 21577 w 21578"/>
                  <a:gd name="T7" fmla="*/ 20621 h 21600"/>
                  <a:gd name="T8" fmla="*/ 0 w 21578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78" h="21600" fill="none">
                    <a:moveTo>
                      <a:pt x="-1" y="0"/>
                    </a:moveTo>
                    <a:cubicBezTo>
                      <a:pt x="11548" y="0"/>
                      <a:pt x="21054" y="9084"/>
                      <a:pt x="21577" y="20621"/>
                    </a:cubicBezTo>
                  </a:path>
                  <a:path w="21578" h="21600" stroke="0">
                    <a:moveTo>
                      <a:pt x="-1" y="0"/>
                    </a:moveTo>
                    <a:cubicBezTo>
                      <a:pt x="11548" y="0"/>
                      <a:pt x="21054" y="9084"/>
                      <a:pt x="21577" y="206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Arc 21"/>
              <p:cNvSpPr>
                <a:spLocks noChangeArrowheads="1"/>
              </p:cNvSpPr>
              <p:nvPr/>
            </p:nvSpPr>
            <p:spPr bwMode="auto">
              <a:xfrm rot="-5400000" flipH="1" flipV="1">
                <a:off x="1572" y="2005"/>
                <a:ext cx="903" cy="1016"/>
              </a:xfrm>
              <a:custGeom>
                <a:avLst/>
                <a:gdLst>
                  <a:gd name="T0" fmla="*/ -1 w 20971"/>
                  <a:gd name="T1" fmla="*/ 0 h 21600"/>
                  <a:gd name="T2" fmla="*/ 20971 w 20971"/>
                  <a:gd name="T3" fmla="*/ 16425 h 21600"/>
                  <a:gd name="T4" fmla="*/ -1 w 20971"/>
                  <a:gd name="T5" fmla="*/ 0 h 21600"/>
                  <a:gd name="T6" fmla="*/ 20971 w 20971"/>
                  <a:gd name="T7" fmla="*/ 16425 h 21600"/>
                  <a:gd name="T8" fmla="*/ 0 w 20971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71" h="21600" fill="none">
                    <a:moveTo>
                      <a:pt x="-1" y="0"/>
                    </a:moveTo>
                    <a:cubicBezTo>
                      <a:pt x="9936" y="0"/>
                      <a:pt x="18590" y="6778"/>
                      <a:pt x="20971" y="16425"/>
                    </a:cubicBezTo>
                  </a:path>
                  <a:path w="20971" h="21600" stroke="0">
                    <a:moveTo>
                      <a:pt x="-1" y="0"/>
                    </a:moveTo>
                    <a:cubicBezTo>
                      <a:pt x="9936" y="0"/>
                      <a:pt x="18590" y="6778"/>
                      <a:pt x="20971" y="164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184900" y="2092325"/>
              <a:ext cx="1114425" cy="15367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048375" y="16144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778375" y="37607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740241" y="1483742"/>
            <a:ext cx="4490630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画出图中基本几何体的三视图：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360861" y="3030854"/>
            <a:ext cx="2992313" cy="2633018"/>
            <a:chOff x="1363663" y="1089025"/>
            <a:chExt cx="4587875" cy="4252913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1814513" y="136366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3643313" y="136366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814513" y="338931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1363663" y="2147888"/>
              <a:ext cx="458787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2613025" y="1089025"/>
              <a:ext cx="0" cy="42529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1508125" y="4195763"/>
              <a:ext cx="2424113" cy="285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441825" y="1103313"/>
              <a:ext cx="0" cy="21907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798227" y="3030854"/>
            <a:ext cx="1016561" cy="1015269"/>
            <a:chOff x="10602" y="4607"/>
            <a:chExt cx="3402" cy="3402"/>
          </a:xfrm>
        </p:grpSpPr>
        <p:sp>
          <p:nvSpPr>
            <p:cNvPr id="18" name="椭圆 11"/>
            <p:cNvSpPr>
              <a:spLocks noChangeArrowheads="1"/>
            </p:cNvSpPr>
            <p:nvPr/>
          </p:nvSpPr>
          <p:spPr bwMode="auto">
            <a:xfrm>
              <a:off x="10602" y="4607"/>
              <a:ext cx="3402" cy="3402"/>
            </a:xfrm>
            <a:prstGeom prst="ellipse">
              <a:avLst/>
            </a:prstGeom>
            <a:noFill/>
            <a:ln w="28575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9" name="组合 14"/>
            <p:cNvGrpSpPr/>
            <p:nvPr/>
          </p:nvGrpSpPr>
          <p:grpSpPr bwMode="auto">
            <a:xfrm>
              <a:off x="10602" y="5689"/>
              <a:ext cx="3401" cy="1401"/>
              <a:chOff x="9868" y="6719"/>
              <a:chExt cx="3542" cy="3516"/>
            </a:xfrm>
          </p:grpSpPr>
          <p:sp>
            <p:nvSpPr>
              <p:cNvPr id="23" name="弧形 12"/>
              <p:cNvSpPr>
                <a:spLocks noChangeArrowheads="1"/>
              </p:cNvSpPr>
              <p:nvPr/>
            </p:nvSpPr>
            <p:spPr bwMode="auto">
              <a:xfrm>
                <a:off x="9894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弧形 13"/>
              <p:cNvSpPr>
                <a:spLocks noChangeArrowheads="1"/>
              </p:cNvSpPr>
              <p:nvPr/>
            </p:nvSpPr>
            <p:spPr bwMode="auto">
              <a:xfrm flipH="1">
                <a:off x="9868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0" name="组合 15"/>
            <p:cNvGrpSpPr/>
            <p:nvPr/>
          </p:nvGrpSpPr>
          <p:grpSpPr bwMode="auto">
            <a:xfrm flipV="1">
              <a:off x="10613" y="5663"/>
              <a:ext cx="3377" cy="1401"/>
              <a:chOff x="9880" y="6719"/>
              <a:chExt cx="3518" cy="3516"/>
            </a:xfrm>
          </p:grpSpPr>
          <p:sp>
            <p:nvSpPr>
              <p:cNvPr id="21" name="弧形 16"/>
              <p:cNvSpPr>
                <a:spLocks noChangeArrowheads="1"/>
              </p:cNvSpPr>
              <p:nvPr/>
            </p:nvSpPr>
            <p:spPr bwMode="auto">
              <a:xfrm>
                <a:off x="9880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弧形 17"/>
              <p:cNvSpPr>
                <a:spLocks noChangeArrowheads="1"/>
              </p:cNvSpPr>
              <p:nvPr/>
            </p:nvSpPr>
            <p:spPr bwMode="auto">
              <a:xfrm flipH="1">
                <a:off x="9882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5963247" y="1483742"/>
            <a:ext cx="5721736" cy="11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画出如图所示的支架的三视图，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其中支架的两个台阶的高度和宽度相等。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105325" y="3071155"/>
            <a:ext cx="5362282" cy="2795983"/>
            <a:chOff x="3059716" y="2502002"/>
            <a:chExt cx="7510431" cy="3916064"/>
          </a:xfrm>
        </p:grpSpPr>
        <p:pic>
          <p:nvPicPr>
            <p:cNvPr id="26" name="Picture 13" descr="画布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716" y="2502002"/>
              <a:ext cx="2081980" cy="202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1"/>
            <p:cNvGrpSpPr/>
            <p:nvPr/>
          </p:nvGrpSpPr>
          <p:grpSpPr bwMode="auto">
            <a:xfrm>
              <a:off x="5879084" y="2692205"/>
              <a:ext cx="4691063" cy="3725861"/>
              <a:chOff x="658" y="1778"/>
              <a:chExt cx="2955" cy="2347"/>
            </a:xfrm>
          </p:grpSpPr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660" y="1886"/>
                <a:ext cx="526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主视图</a:t>
                </a:r>
              </a:p>
            </p:txBody>
          </p:sp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658" y="2931"/>
                <a:ext cx="526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俯视图</a:t>
                </a: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3087" y="1778"/>
                <a:ext cx="526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左视图</a:t>
                </a:r>
              </a:p>
            </p:txBody>
          </p:sp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2146" y="1788"/>
                <a:ext cx="818" cy="847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2151" y="2211"/>
                <a:ext cx="816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 rot="5400000">
                <a:off x="1097" y="2771"/>
                <a:ext cx="814" cy="889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Line 16"/>
              <p:cNvSpPr>
                <a:spLocks noChangeShapeType="1"/>
              </p:cNvSpPr>
              <p:nvPr/>
            </p:nvSpPr>
            <p:spPr bwMode="auto">
              <a:xfrm rot="5400000">
                <a:off x="1102" y="3223"/>
                <a:ext cx="816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Arc 19"/>
              <p:cNvSpPr>
                <a:spLocks noChangeArrowheads="1"/>
              </p:cNvSpPr>
              <p:nvPr/>
            </p:nvSpPr>
            <p:spPr bwMode="auto">
              <a:xfrm rot="21480000" flipV="1">
                <a:off x="1948" y="2640"/>
                <a:ext cx="198" cy="174"/>
              </a:xfrm>
              <a:custGeom>
                <a:avLst/>
                <a:gdLst>
                  <a:gd name="T0" fmla="*/ -1 w 21581"/>
                  <a:gd name="T1" fmla="*/ 0 h 21600"/>
                  <a:gd name="T2" fmla="*/ 21581 w 21581"/>
                  <a:gd name="T3" fmla="*/ 20698 h 21600"/>
                  <a:gd name="T4" fmla="*/ -1 w 21581"/>
                  <a:gd name="T5" fmla="*/ 0 h 21600"/>
                  <a:gd name="T6" fmla="*/ 21581 w 21581"/>
                  <a:gd name="T7" fmla="*/ 20698 h 21600"/>
                  <a:gd name="T8" fmla="*/ 0 w 21581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81" h="21600" fill="none">
                    <a:moveTo>
                      <a:pt x="-1" y="0"/>
                    </a:moveTo>
                    <a:cubicBezTo>
                      <a:pt x="11578" y="0"/>
                      <a:pt x="21098" y="9130"/>
                      <a:pt x="21581" y="20698"/>
                    </a:cubicBezTo>
                  </a:path>
                  <a:path w="21581" h="21600" stroke="0">
                    <a:moveTo>
                      <a:pt x="-1" y="0"/>
                    </a:moveTo>
                    <a:cubicBezTo>
                      <a:pt x="11578" y="0"/>
                      <a:pt x="21098" y="9130"/>
                      <a:pt x="21581" y="206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D0D0D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Arc 20"/>
              <p:cNvSpPr>
                <a:spLocks noChangeArrowheads="1"/>
              </p:cNvSpPr>
              <p:nvPr/>
            </p:nvSpPr>
            <p:spPr bwMode="auto">
              <a:xfrm rot="6000000">
                <a:off x="1722" y="2513"/>
                <a:ext cx="1157" cy="1157"/>
              </a:xfrm>
              <a:custGeom>
                <a:avLst/>
                <a:gdLst>
                  <a:gd name="T0" fmla="*/ -1 w 22762"/>
                  <a:gd name="T1" fmla="*/ 107 h 21600"/>
                  <a:gd name="T2" fmla="*/ 2156 w 22762"/>
                  <a:gd name="T3" fmla="*/ 0 h 21600"/>
                  <a:gd name="T4" fmla="*/ 22762 w 22762"/>
                  <a:gd name="T5" fmla="*/ 15123 h 21600"/>
                  <a:gd name="T6" fmla="*/ -1 w 22762"/>
                  <a:gd name="T7" fmla="*/ 107 h 21600"/>
                  <a:gd name="T8" fmla="*/ 2156 w 22762"/>
                  <a:gd name="T9" fmla="*/ 0 h 21600"/>
                  <a:gd name="T10" fmla="*/ 22762 w 22762"/>
                  <a:gd name="T11" fmla="*/ 15123 h 21600"/>
                  <a:gd name="T12" fmla="*/ 2156 w 22762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62" h="21600" fill="none">
                    <a:moveTo>
                      <a:pt x="-1" y="107"/>
                    </a:moveTo>
                    <a:cubicBezTo>
                      <a:pt x="716" y="36"/>
                      <a:pt x="1435" y="-1"/>
                      <a:pt x="2156" y="0"/>
                    </a:cubicBezTo>
                    <a:cubicBezTo>
                      <a:pt x="11590" y="0"/>
                      <a:pt x="19933" y="6123"/>
                      <a:pt x="22762" y="15123"/>
                    </a:cubicBezTo>
                  </a:path>
                  <a:path w="22762" h="21600" stroke="0">
                    <a:moveTo>
                      <a:pt x="-1" y="107"/>
                    </a:moveTo>
                    <a:cubicBezTo>
                      <a:pt x="716" y="36"/>
                      <a:pt x="1435" y="-1"/>
                      <a:pt x="2156" y="0"/>
                    </a:cubicBezTo>
                    <a:cubicBezTo>
                      <a:pt x="11590" y="0"/>
                      <a:pt x="19933" y="6123"/>
                      <a:pt x="22762" y="15123"/>
                    </a:cubicBezTo>
                    <a:lnTo>
                      <a:pt x="2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D0D0D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7" name="L 形 5"/>
            <p:cNvSpPr>
              <a:spLocks noChangeArrowheads="1"/>
            </p:cNvSpPr>
            <p:nvPr/>
          </p:nvSpPr>
          <p:spPr bwMode="auto">
            <a:xfrm flipH="1">
              <a:off x="6520434" y="2708080"/>
              <a:ext cx="1409700" cy="1346200"/>
            </a:xfrm>
            <a:custGeom>
              <a:avLst/>
              <a:gdLst>
                <a:gd name="T0" fmla="*/ 0 w 1410970"/>
                <a:gd name="T1" fmla="*/ 0 h 1346835"/>
                <a:gd name="T2" fmla="*/ 728345 w 1410970"/>
                <a:gd name="T3" fmla="*/ 0 h 1346835"/>
                <a:gd name="T4" fmla="*/ 728345 w 1410970"/>
                <a:gd name="T5" fmla="*/ 673417 h 1346835"/>
                <a:gd name="T6" fmla="*/ 1410970 w 1410970"/>
                <a:gd name="T7" fmla="*/ 673417 h 1346835"/>
                <a:gd name="T8" fmla="*/ 1410970 w 1410970"/>
                <a:gd name="T9" fmla="*/ 1346835 h 1346835"/>
                <a:gd name="T10" fmla="*/ 0 w 1410970"/>
                <a:gd name="T11" fmla="*/ 1346835 h 1346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0970" h="1346835">
                  <a:moveTo>
                    <a:pt x="0" y="0"/>
                  </a:moveTo>
                  <a:lnTo>
                    <a:pt x="728345" y="0"/>
                  </a:lnTo>
                  <a:lnTo>
                    <a:pt x="728345" y="673417"/>
                  </a:lnTo>
                  <a:lnTo>
                    <a:pt x="1410970" y="673417"/>
                  </a:lnTo>
                  <a:lnTo>
                    <a:pt x="1410970" y="1346835"/>
                  </a:lnTo>
                  <a:lnTo>
                    <a:pt x="0" y="134683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/>
            <p:cNvCxnSpPr>
              <a:cxnSpLocks noChangeShapeType="1"/>
            </p:cNvCxnSpPr>
            <p:nvPr/>
          </p:nvCxnSpPr>
          <p:spPr bwMode="auto">
            <a:xfrm>
              <a:off x="6529959" y="4066980"/>
              <a:ext cx="0" cy="25241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38"/>
            <p:cNvCxnSpPr>
              <a:cxnSpLocks noChangeShapeType="1"/>
            </p:cNvCxnSpPr>
            <p:nvPr/>
          </p:nvCxnSpPr>
          <p:spPr bwMode="auto">
            <a:xfrm>
              <a:off x="7237984" y="4073330"/>
              <a:ext cx="0" cy="250825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连接符 39"/>
            <p:cNvCxnSpPr>
              <a:cxnSpLocks noChangeShapeType="1"/>
            </p:cNvCxnSpPr>
            <p:nvPr/>
          </p:nvCxnSpPr>
          <p:spPr bwMode="auto">
            <a:xfrm>
              <a:off x="7934897" y="4081267"/>
              <a:ext cx="0" cy="252413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40"/>
            <p:cNvCxnSpPr>
              <a:cxnSpLocks noChangeShapeType="1"/>
            </p:cNvCxnSpPr>
            <p:nvPr/>
          </p:nvCxnSpPr>
          <p:spPr bwMode="auto">
            <a:xfrm>
              <a:off x="7966647" y="3389117"/>
              <a:ext cx="287337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41"/>
            <p:cNvCxnSpPr>
              <a:cxnSpLocks noChangeShapeType="1"/>
            </p:cNvCxnSpPr>
            <p:nvPr/>
          </p:nvCxnSpPr>
          <p:spPr bwMode="auto">
            <a:xfrm>
              <a:off x="7936484" y="4052692"/>
              <a:ext cx="28733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42"/>
            <p:cNvCxnSpPr>
              <a:cxnSpLocks noChangeShapeType="1"/>
            </p:cNvCxnSpPr>
            <p:nvPr/>
          </p:nvCxnSpPr>
          <p:spPr bwMode="auto">
            <a:xfrm>
              <a:off x="7944422" y="2720780"/>
              <a:ext cx="287337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1561" y="1935368"/>
            <a:ext cx="10668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．从正面、左面、上面观察如图所示的几何体，分别画出你所看到的几何体的形状图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 descr="figure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188" y="3264802"/>
            <a:ext cx="2342617" cy="2207666"/>
          </a:xfrm>
          <a:prstGeom prst="rect">
            <a:avLst/>
          </a:prstGeom>
        </p:spPr>
      </p:pic>
      <p:pic>
        <p:nvPicPr>
          <p:cNvPr id="10" name="图片 9" descr="figure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258" y="3818881"/>
            <a:ext cx="4709275" cy="151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42606" y="970401"/>
            <a:ext cx="816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/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．画出如图所示的几何体的主视图、左视图和俯视图．</a:t>
            </a:r>
          </a:p>
        </p:txBody>
      </p:sp>
      <p:pic>
        <p:nvPicPr>
          <p:cNvPr id="9" name="图片 8" descr="figure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29" y="1745095"/>
            <a:ext cx="1459621" cy="1060199"/>
          </a:xfrm>
          <a:prstGeom prst="rect">
            <a:avLst/>
          </a:prstGeom>
        </p:spPr>
      </p:pic>
      <p:pic>
        <p:nvPicPr>
          <p:cNvPr id="10" name="图片 9" descr="figure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806" y="1441773"/>
            <a:ext cx="2034403" cy="15572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2117" y="3272437"/>
            <a:ext cx="9652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，是一个由正方体截成的几何体，请在图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的网格中依次画出这个几何体从正面、上面、和左面看到的几何体的平面图形．</a:t>
            </a:r>
          </a:p>
        </p:txBody>
      </p:sp>
      <p:pic>
        <p:nvPicPr>
          <p:cNvPr id="13" name="图片 12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6774" y="4469219"/>
            <a:ext cx="6140466" cy="1995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 rot="10800000" flipH="1">
            <a:off x="133350" y="0"/>
            <a:ext cx="2762250" cy="69056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582473" y="2117830"/>
            <a:ext cx="2441694" cy="3164132"/>
            <a:chOff x="619165" y="1786115"/>
            <a:chExt cx="2441694" cy="3164132"/>
          </a:xfrm>
        </p:grpSpPr>
        <p:grpSp>
          <p:nvGrpSpPr>
            <p:cNvPr id="31" name="组合 30"/>
            <p:cNvGrpSpPr/>
            <p:nvPr/>
          </p:nvGrpSpPr>
          <p:grpSpPr>
            <a:xfrm>
              <a:off x="890569" y="1786115"/>
              <a:ext cx="1898885" cy="1898883"/>
              <a:chOff x="5219691" y="600046"/>
              <a:chExt cx="1898885" cy="189888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23F9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rgbClr val="223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457200"/>
                <a:endParaRPr lang="zh-CN" altLang="en-US" sz="32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19165" y="418080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00">
                <a:defRPr/>
              </a:pPr>
              <a:r>
                <a:rPr kumimoji="1" lang="zh-CN" altLang="en-US" sz="4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课后回顾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24230" y="1424123"/>
            <a:ext cx="3546860" cy="693707"/>
            <a:chOff x="3926652" y="1015035"/>
            <a:chExt cx="4225034" cy="826347"/>
          </a:xfrm>
        </p:grpSpPr>
        <p:sp>
          <p:nvSpPr>
            <p:cNvPr id="36" name="文本框 35"/>
            <p:cNvSpPr txBox="1"/>
            <p:nvPr/>
          </p:nvSpPr>
          <p:spPr>
            <a:xfrm>
              <a:off x="4937609" y="1135821"/>
              <a:ext cx="3214077" cy="6232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理解视图的概念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24230" y="2883302"/>
            <a:ext cx="4624077" cy="954107"/>
            <a:chOff x="3926652" y="900561"/>
            <a:chExt cx="5508221" cy="1136536"/>
          </a:xfrm>
        </p:grpSpPr>
        <p:sp>
          <p:nvSpPr>
            <p:cNvPr id="39" name="文本框 38"/>
            <p:cNvSpPr txBox="1"/>
            <p:nvPr/>
          </p:nvSpPr>
          <p:spPr>
            <a:xfrm>
              <a:off x="4937609" y="900561"/>
              <a:ext cx="4497264" cy="11365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理解主视图、左视图、</a:t>
              </a:r>
            </a:p>
            <a:p>
              <a:pPr defTabSz="609600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俯视图的概念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24230" y="4665286"/>
            <a:ext cx="5342223" cy="693707"/>
            <a:chOff x="3926652" y="1015035"/>
            <a:chExt cx="6363678" cy="826347"/>
          </a:xfrm>
        </p:grpSpPr>
        <p:sp>
          <p:nvSpPr>
            <p:cNvPr id="42" name="文本框 41"/>
            <p:cNvSpPr txBox="1"/>
            <p:nvPr/>
          </p:nvSpPr>
          <p:spPr>
            <a:xfrm>
              <a:off x="4937609" y="1116577"/>
              <a:ext cx="5352721" cy="6232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画三视图的步骤及注意事项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bg1"/>
              </a:gs>
              <a:gs pos="85000">
                <a:schemeClr val="bg1">
                  <a:alpha val="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71621" b="19674"/>
          <a:stretch>
            <a:fillRect/>
          </a:stretch>
        </p:blipFill>
        <p:spPr>
          <a:xfrm>
            <a:off x="10058401" y="0"/>
            <a:ext cx="213359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>
            <a:off x="4667249" y="5353050"/>
            <a:ext cx="6019801" cy="150495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79953" y="4926573"/>
            <a:ext cx="3101294" cy="364914"/>
            <a:chOff x="1615812" y="4638339"/>
            <a:chExt cx="3101294" cy="364914"/>
          </a:xfrm>
        </p:grpSpPr>
        <p:sp>
          <p:nvSpPr>
            <p:cNvPr id="20" name="矩形 19"/>
            <p:cNvSpPr/>
            <p:nvPr/>
          </p:nvSpPr>
          <p:spPr>
            <a:xfrm>
              <a:off x="1771998" y="4682297"/>
              <a:ext cx="2788922" cy="2755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zh-CN" altLang="en-US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 </a:t>
              </a:r>
              <a:r>
                <a:rPr lang="zh-CN" altLang="en-US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615812" y="4638339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223F9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9291" y="2624868"/>
            <a:ext cx="7053109" cy="1686758"/>
            <a:chOff x="719291" y="2231242"/>
            <a:chExt cx="7053109" cy="1686758"/>
          </a:xfrm>
        </p:grpSpPr>
        <p:sp>
          <p:nvSpPr>
            <p:cNvPr id="23" name="矩形 22"/>
            <p:cNvSpPr/>
            <p:nvPr/>
          </p:nvSpPr>
          <p:spPr bwMode="auto">
            <a:xfrm>
              <a:off x="719291" y="2231242"/>
              <a:ext cx="634019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谢谢各位同学倾听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48203" y="3610223"/>
              <a:ext cx="5591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THANK YOU FOR LISTENING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911703" y="3387343"/>
              <a:ext cx="6860697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7" name="矩形 26"/>
          <p:cNvSpPr/>
          <p:nvPr/>
        </p:nvSpPr>
        <p:spPr bwMode="auto">
          <a:xfrm>
            <a:off x="790853" y="1766277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第二十九章 投影与视图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5"/>
          <a:stretch>
            <a:fillRect/>
          </a:stretch>
        </p:blipFill>
        <p:spPr>
          <a:xfrm>
            <a:off x="0" y="0"/>
            <a:ext cx="924750" cy="756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 rot="10800000" flipH="1">
            <a:off x="133350" y="0"/>
            <a:ext cx="2762250" cy="69056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65688" y="1549773"/>
            <a:ext cx="5944509" cy="1220046"/>
            <a:chOff x="3926652" y="1015035"/>
            <a:chExt cx="7028426" cy="1442507"/>
          </a:xfrm>
        </p:grpSpPr>
        <p:sp>
          <p:nvSpPr>
            <p:cNvPr id="11" name="文本框 10"/>
            <p:cNvSpPr txBox="1"/>
            <p:nvPr/>
          </p:nvSpPr>
          <p:spPr>
            <a:xfrm>
              <a:off x="4937609" y="1083330"/>
              <a:ext cx="1673923" cy="54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37606" y="1623841"/>
              <a:ext cx="6017472" cy="8337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、了解视图的概念，明确视图与投影的关系。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、理解三视图的概念及画三视图的步骤及注意事项。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65688" y="3420221"/>
            <a:ext cx="4595205" cy="710600"/>
            <a:chOff x="3926652" y="1001212"/>
            <a:chExt cx="5433090" cy="840170"/>
          </a:xfrm>
        </p:grpSpPr>
        <p:sp>
          <p:nvSpPr>
            <p:cNvPr id="15" name="文本框 14"/>
            <p:cNvSpPr txBox="1"/>
            <p:nvPr/>
          </p:nvSpPr>
          <p:spPr>
            <a:xfrm>
              <a:off x="4937609" y="1001212"/>
              <a:ext cx="946130" cy="54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37609" y="1438199"/>
              <a:ext cx="4422133" cy="402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理解三视图中主视图、左视图、俯视图的概念。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65688" y="4799258"/>
            <a:ext cx="4595204" cy="731412"/>
            <a:chOff x="3926652" y="976605"/>
            <a:chExt cx="5433089" cy="864777"/>
          </a:xfrm>
        </p:grpSpPr>
        <p:sp>
          <p:nvSpPr>
            <p:cNvPr id="19" name="文本框 18"/>
            <p:cNvSpPr txBox="1"/>
            <p:nvPr/>
          </p:nvSpPr>
          <p:spPr>
            <a:xfrm>
              <a:off x="4937609" y="976605"/>
              <a:ext cx="946130" cy="54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37607" y="1413590"/>
              <a:ext cx="4422134" cy="402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会画立体图形的三视图。 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31108" y="1838369"/>
            <a:ext cx="2669983" cy="3634449"/>
            <a:chOff x="2053372" y="1549611"/>
            <a:chExt cx="2669983" cy="3634449"/>
          </a:xfrm>
        </p:grpSpPr>
        <p:grpSp>
          <p:nvGrpSpPr>
            <p:cNvPr id="23" name="组合 22"/>
            <p:cNvGrpSpPr/>
            <p:nvPr/>
          </p:nvGrpSpPr>
          <p:grpSpPr>
            <a:xfrm>
              <a:off x="2053372" y="1549611"/>
              <a:ext cx="2328128" cy="3634449"/>
              <a:chOff x="2053372" y="1549611"/>
              <a:chExt cx="2328128" cy="363444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355661" y="4168397"/>
                <a:ext cx="17235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00">
                  <a:defRPr/>
                </a:pPr>
                <a:r>
                  <a:rPr kumimoji="1" lang="zh-CN" altLang="en-US" sz="6000" kern="0" dirty="0">
                    <a:solidFill>
                      <a:srgbClr val="223F9D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Calibri" panose="020F0502020204030204" pitchFamily="34" charset="0"/>
                  </a:rPr>
                  <a:t>目录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053372" y="1549611"/>
                <a:ext cx="2328128" cy="2328128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223F9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>
              <a:off x="3928435" y="2522488"/>
              <a:ext cx="794920" cy="608975"/>
              <a:chOff x="-36429" y="3756373"/>
              <a:chExt cx="1570608" cy="120321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-36429" y="3756373"/>
                <a:ext cx="1169214" cy="116921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132785" y="4558195"/>
                <a:ext cx="401394" cy="4013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 flipH="1" flipV="1">
              <a:off x="2142570" y="3285715"/>
              <a:ext cx="426181" cy="426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79615" y="2138786"/>
            <a:ext cx="1611584" cy="2555028"/>
            <a:chOff x="3175294" y="2038350"/>
            <a:chExt cx="1611584" cy="2555028"/>
          </a:xfrm>
        </p:grpSpPr>
        <p:sp>
          <p:nvSpPr>
            <p:cNvPr id="7" name="Oval 337"/>
            <p:cNvSpPr>
              <a:spLocks noChangeArrowheads="1"/>
            </p:cNvSpPr>
            <p:nvPr/>
          </p:nvSpPr>
          <p:spPr bwMode="auto">
            <a:xfrm>
              <a:off x="3175294" y="2038350"/>
              <a:ext cx="1611584" cy="2555028"/>
            </a:xfrm>
            <a:prstGeom prst="roundRect">
              <a:avLst/>
            </a:prstGeom>
            <a:noFill/>
            <a:ln w="28575">
              <a:solidFill>
                <a:srgbClr val="223F9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52548" y="2177091"/>
              <a:ext cx="1257076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200" b="1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lang="zh-CN" altLang="en-US" sz="14200" b="1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>
            <a:fillRect/>
          </a:stretch>
        </p:blipFill>
        <p:spPr>
          <a:xfrm flipH="1">
            <a:off x="7200900" y="5664193"/>
            <a:ext cx="4775226" cy="11938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1" b="22355"/>
          <a:stretch>
            <a:fillRect/>
          </a:stretch>
        </p:blipFill>
        <p:spPr>
          <a:xfrm>
            <a:off x="-1" y="0"/>
            <a:ext cx="2594137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748" y="3813207"/>
            <a:ext cx="5731764" cy="705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、了解视图的概念，明确视图与投影的关系。</a:t>
            </a:r>
          </a:p>
          <a:p>
            <a:pPr lvl="0"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、理解三视图的概念及画三视图的步骤及注意事项。</a:t>
            </a:r>
          </a:p>
        </p:txBody>
      </p:sp>
      <p:sp>
        <p:nvSpPr>
          <p:cNvPr id="15" name="矩形 7"/>
          <p:cNvSpPr/>
          <p:nvPr>
            <p:custDataLst>
              <p:tags r:id="rId1"/>
            </p:custDataLst>
          </p:nvPr>
        </p:nvSpPr>
        <p:spPr>
          <a:xfrm>
            <a:off x="5335748" y="2696193"/>
            <a:ext cx="357020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16" name="矩形 8"/>
          <p:cNvSpPr/>
          <p:nvPr>
            <p:custDataLst>
              <p:tags r:id="rId2"/>
            </p:custDataLst>
          </p:nvPr>
        </p:nvSpPr>
        <p:spPr>
          <a:xfrm>
            <a:off x="5335748" y="2317843"/>
            <a:ext cx="35702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观察与思考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2887" y="2704563"/>
            <a:ext cx="4426226" cy="30561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38359" y="1807630"/>
            <a:ext cx="9115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下图为某飞机的设计图，你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小结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10139" y="1847386"/>
            <a:ext cx="8971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下图为某汽车的设计图，你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72" y="2932044"/>
            <a:ext cx="4912656" cy="2907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小结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93966" y="1579031"/>
            <a:ext cx="9404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下图为某相机的设计图，你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8" y="2570372"/>
            <a:ext cx="4356060" cy="354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视图的概念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921026" y="2404535"/>
            <a:ext cx="10349948" cy="2438328"/>
          </a:xfrm>
          <a:prstGeom prst="roundRect">
            <a:avLst/>
          </a:prstGeom>
          <a:ln>
            <a:solidFill>
              <a:srgbClr val="223F9D"/>
            </a:solidFill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当我们从某一方向观察一个物体时，所看到的图形叫做物体的一个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视图也可以看作物体在某一个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方向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的光线下的正投影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，对于同一物体，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如果从不同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方向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观察，所得到的视图可能不同。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99942" y="1247060"/>
            <a:ext cx="9712652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我们用三个互相垂直的平面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（例如：墙角处的三面墙面）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作为投影面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其中正对着我们的叫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，正面下方的叫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，右边的叫做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9" name="立方体 14338"/>
          <p:cNvSpPr>
            <a:spLocks noChangeArrowheads="1"/>
          </p:cNvSpPr>
          <p:nvPr/>
        </p:nvSpPr>
        <p:spPr bwMode="auto">
          <a:xfrm rot="10800000" flipH="1">
            <a:off x="6401736" y="2440945"/>
            <a:ext cx="4995862" cy="3781425"/>
          </a:xfrm>
          <a:prstGeom prst="cube">
            <a:avLst>
              <a:gd name="adj" fmla="val 25023"/>
            </a:avLst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042543" y="3095860"/>
            <a:ext cx="1035050" cy="57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1F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68580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正面</a:t>
            </a:r>
          </a:p>
        </p:txBody>
      </p:sp>
      <p:sp>
        <p:nvSpPr>
          <p:cNvPr id="11" name="矩形 10"/>
          <p:cNvSpPr>
            <a:spLocks noChangeArrowheads="1" noChangeShapeType="1" noTextEdit="1"/>
          </p:cNvSpPr>
          <p:nvPr/>
        </p:nvSpPr>
        <p:spPr bwMode="auto">
          <a:xfrm>
            <a:off x="10566767" y="4866297"/>
            <a:ext cx="608012" cy="7651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3241"/>
              </a:avLst>
            </a:prstTxWarp>
          </a:bodyPr>
          <a:lstStyle/>
          <a:p>
            <a:pPr algn="ctr" defTabSz="685800"/>
            <a:r>
              <a:rPr lang="zh-CN" altLang="en-US" sz="2800" b="1" kern="10" dirty="0">
                <a:ln w="9525">
                  <a:solidFill>
                    <a:srgbClr val="FF0000"/>
                  </a:solidFill>
                  <a:miter lim="800000"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sp>
        <p:nvSpPr>
          <p:cNvPr id="12" name="矩形 11"/>
          <p:cNvSpPr>
            <a:spLocks noChangeArrowheads="1" noChangeShapeType="1" noTextEdit="1"/>
          </p:cNvSpPr>
          <p:nvPr/>
        </p:nvSpPr>
        <p:spPr bwMode="auto">
          <a:xfrm>
            <a:off x="7196280" y="5583473"/>
            <a:ext cx="762000" cy="31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/>
            <a:r>
              <a:rPr lang="zh-CN" altLang="en-US" sz="1600" b="1" kern="10" dirty="0">
                <a:ln w="9525">
                  <a:solidFill>
                    <a:srgbClr val="FF0000"/>
                  </a:solidFill>
                  <a:miter lim="800000"/>
                </a:ln>
                <a:solidFill>
                  <a:prstClr val="black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水平面</a:t>
            </a:r>
          </a:p>
        </p:txBody>
      </p:sp>
      <p:grpSp>
        <p:nvGrpSpPr>
          <p:cNvPr id="13" name="组合 12"/>
          <p:cNvGrpSpPr/>
          <p:nvPr/>
        </p:nvGrpSpPr>
        <p:grpSpPr>
          <a:xfrm flipH="1">
            <a:off x="8120655" y="4010696"/>
            <a:ext cx="680801" cy="687598"/>
            <a:chOff x="1181893" y="2687359"/>
            <a:chExt cx="1165941" cy="1172665"/>
          </a:xfrm>
        </p:grpSpPr>
        <p:sp>
          <p:nvSpPr>
            <p:cNvPr id="14" name="立方体 13"/>
            <p:cNvSpPr/>
            <p:nvPr/>
          </p:nvSpPr>
          <p:spPr>
            <a:xfrm>
              <a:off x="1182021" y="2694339"/>
              <a:ext cx="1165685" cy="1165685"/>
            </a:xfrm>
            <a:prstGeom prst="cube">
              <a:avLst/>
            </a:pr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476062" y="2687359"/>
              <a:ext cx="0" cy="879499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1476062" y="3566860"/>
              <a:ext cx="871772" cy="6978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H="1">
              <a:off x="1181893" y="3566858"/>
              <a:ext cx="294170" cy="293166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8" name="矩形 17"/>
          <p:cNvSpPr/>
          <p:nvPr/>
        </p:nvSpPr>
        <p:spPr>
          <a:xfrm>
            <a:off x="1199942" y="2703961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对于一个物体（例如一个正方体）在三个投影面内进行正投影，</a:t>
            </a:r>
          </a:p>
        </p:txBody>
      </p:sp>
      <p:sp>
        <p:nvSpPr>
          <p:cNvPr id="19" name="矩形 18"/>
          <p:cNvSpPr/>
          <p:nvPr/>
        </p:nvSpPr>
        <p:spPr>
          <a:xfrm>
            <a:off x="1199942" y="4331658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。在水平面内得到的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由上向下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</a:t>
            </a:r>
            <a:endParaRPr lang="en-US" altLang="zh-CN" sz="16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体的视图，叫做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199942" y="5145506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在水平面内得到的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由左向右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观察物体的视图，叫做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99942" y="3517809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在正面内得到的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由前向后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观察物体的</a:t>
            </a:r>
            <a:endParaRPr lang="en-US" altLang="zh-CN" sz="16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视图，叫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7830215" y="3699110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3" name="直接箭头连接符 22"/>
          <p:cNvCxnSpPr/>
          <p:nvPr/>
        </p:nvCxnSpPr>
        <p:spPr>
          <a:xfrm flipH="1" flipV="1">
            <a:off x="7806996" y="4186373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直接箭头连接符 23"/>
          <p:cNvCxnSpPr/>
          <p:nvPr/>
        </p:nvCxnSpPr>
        <p:spPr>
          <a:xfrm flipH="1" flipV="1">
            <a:off x="8325777" y="4186373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直接箭头连接符 24"/>
          <p:cNvCxnSpPr/>
          <p:nvPr/>
        </p:nvCxnSpPr>
        <p:spPr>
          <a:xfrm flipH="1" flipV="1">
            <a:off x="8339718" y="3705402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7830760" y="3707524"/>
            <a:ext cx="498980" cy="4950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8282601" y="4202618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8" name="直接箭头连接符 27"/>
          <p:cNvCxnSpPr/>
          <p:nvPr/>
        </p:nvCxnSpPr>
        <p:spPr>
          <a:xfrm>
            <a:off x="8127193" y="4035317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9" name="直接箭头连接符 28"/>
          <p:cNvCxnSpPr/>
          <p:nvPr/>
        </p:nvCxnSpPr>
        <p:spPr>
          <a:xfrm>
            <a:off x="8801226" y="4186373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0" name="直接箭头连接符 29"/>
          <p:cNvCxnSpPr/>
          <p:nvPr/>
        </p:nvCxnSpPr>
        <p:spPr>
          <a:xfrm>
            <a:off x="8629688" y="4020898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grpSp>
        <p:nvGrpSpPr>
          <p:cNvPr id="31" name="组合 30"/>
          <p:cNvGrpSpPr/>
          <p:nvPr/>
        </p:nvGrpSpPr>
        <p:grpSpPr>
          <a:xfrm>
            <a:off x="8127193" y="5564620"/>
            <a:ext cx="674033" cy="158023"/>
            <a:chOff x="5572836" y="4125674"/>
            <a:chExt cx="674033" cy="158023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572836" y="4129425"/>
              <a:ext cx="502495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直接连接符 32"/>
            <p:cNvCxnSpPr/>
            <p:nvPr/>
          </p:nvCxnSpPr>
          <p:spPr>
            <a:xfrm>
              <a:off x="5744374" y="4283697"/>
              <a:ext cx="502495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直接连接符 33"/>
            <p:cNvCxnSpPr/>
            <p:nvPr/>
          </p:nvCxnSpPr>
          <p:spPr>
            <a:xfrm flipH="1" flipV="1">
              <a:off x="5572836" y="4140629"/>
              <a:ext cx="152400" cy="14119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直接连接符 34"/>
            <p:cNvCxnSpPr/>
            <p:nvPr/>
          </p:nvCxnSpPr>
          <p:spPr>
            <a:xfrm flipH="1" flipV="1">
              <a:off x="6075500" y="4125674"/>
              <a:ext cx="152400" cy="14119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36" name="直接箭头连接符 35"/>
          <p:cNvCxnSpPr/>
          <p:nvPr/>
        </p:nvCxnSpPr>
        <p:spPr>
          <a:xfrm>
            <a:off x="8325777" y="4186373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7" name="直接箭头连接符 36"/>
          <p:cNvCxnSpPr/>
          <p:nvPr/>
        </p:nvCxnSpPr>
        <p:spPr>
          <a:xfrm>
            <a:off x="8130533" y="4010696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8" name="直接箭头连接符 37"/>
          <p:cNvCxnSpPr/>
          <p:nvPr/>
        </p:nvCxnSpPr>
        <p:spPr>
          <a:xfrm>
            <a:off x="8305820" y="4698993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>
          <a:xfrm>
            <a:off x="8130533" y="4515329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grpSp>
        <p:nvGrpSpPr>
          <p:cNvPr id="40" name="组合 39"/>
          <p:cNvGrpSpPr/>
          <p:nvPr/>
        </p:nvGrpSpPr>
        <p:grpSpPr>
          <a:xfrm>
            <a:off x="10553572" y="4005044"/>
            <a:ext cx="208439" cy="713273"/>
            <a:chOff x="7999215" y="2566098"/>
            <a:chExt cx="208439" cy="713273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012410" y="2571750"/>
              <a:ext cx="0" cy="51569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>
            <a:xfrm>
              <a:off x="8196059" y="2763672"/>
              <a:ext cx="0" cy="51569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>
              <a:off x="7999215" y="2566098"/>
              <a:ext cx="208439" cy="18132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>
              <a:off x="7999215" y="3077005"/>
              <a:ext cx="208439" cy="18132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7365981" y="2824682"/>
            <a:ext cx="1450975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466208" y="5701232"/>
            <a:ext cx="1261884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85800">
              <a:lnSpc>
                <a:spcPts val="4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10821254" y="3267813"/>
            <a:ext cx="6976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pPr algn="ctr" defTabSz="685800">
              <a:lnSpc>
                <a:spcPts val="4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</a:p>
        </p:txBody>
      </p:sp>
      <p:sp>
        <p:nvSpPr>
          <p:cNvPr id="48" name="箭头: 左 47"/>
          <p:cNvSpPr/>
          <p:nvPr/>
        </p:nvSpPr>
        <p:spPr>
          <a:xfrm rot="10800000">
            <a:off x="6779489" y="4202618"/>
            <a:ext cx="595585" cy="312710"/>
          </a:xfrm>
          <a:prstGeom prst="lef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箭头: 左 48"/>
          <p:cNvSpPr/>
          <p:nvPr/>
        </p:nvSpPr>
        <p:spPr>
          <a:xfrm rot="16200000">
            <a:off x="6822330" y="3332961"/>
            <a:ext cx="595585" cy="312710"/>
          </a:xfrm>
          <a:prstGeom prst="lef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 animBg="1"/>
      <p:bldP spid="45" grpId="0"/>
      <p:bldP spid="46" grpId="0"/>
      <p:bldP spid="47" grpId="0" bldLvl="0"/>
      <p:bldP spid="47" grpId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棱台 14337" descr="画布"/>
          <p:cNvSpPr>
            <a:spLocks noChangeArrowheads="1"/>
          </p:cNvSpPr>
          <p:nvPr/>
        </p:nvSpPr>
        <p:spPr bwMode="auto">
          <a:xfrm>
            <a:off x="6747279" y="1853310"/>
            <a:ext cx="3962523" cy="3525765"/>
          </a:xfrm>
          <a:prstGeom prst="bevel">
            <a:avLst>
              <a:gd name="adj" fmla="val 1310"/>
            </a:avLst>
          </a:prstGeom>
          <a:noFill/>
          <a:ln w="38100">
            <a:solidFill>
              <a:srgbClr val="50742F"/>
            </a:solidFill>
            <a:miter lim="800000"/>
          </a:ln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153930" y="2480301"/>
            <a:ext cx="720725" cy="779462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 rot="10800000">
            <a:off x="7453680" y="4013542"/>
            <a:ext cx="779539" cy="67179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40991" y="1952457"/>
            <a:ext cx="1392238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242580" y="4640888"/>
            <a:ext cx="1428750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09467" y="1969126"/>
            <a:ext cx="1304925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457289" y="2472364"/>
            <a:ext cx="780256" cy="77628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8444317" y="2473951"/>
            <a:ext cx="682625" cy="781050"/>
            <a:chOff x="0" y="0"/>
            <a:chExt cx="430" cy="492"/>
          </a:xfrm>
        </p:grpSpPr>
        <p:sp>
          <p:nvSpPr>
            <p:cNvPr id="16" name="直接连接符 14369"/>
            <p:cNvSpPr>
              <a:spLocks noChangeShapeType="1"/>
            </p:cNvSpPr>
            <p:nvPr/>
          </p:nvSpPr>
          <p:spPr bwMode="auto">
            <a:xfrm>
              <a:off x="6" y="0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直接连接符 14370"/>
            <p:cNvSpPr>
              <a:spLocks noChangeShapeType="1"/>
            </p:cNvSpPr>
            <p:nvPr/>
          </p:nvSpPr>
          <p:spPr bwMode="auto">
            <a:xfrm>
              <a:off x="0" y="492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直接连接符 14371"/>
            <p:cNvSpPr>
              <a:spLocks noChangeShapeType="1"/>
            </p:cNvSpPr>
            <p:nvPr/>
          </p:nvSpPr>
          <p:spPr bwMode="auto">
            <a:xfrm>
              <a:off x="233" y="0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直接连接符 14372"/>
            <p:cNvSpPr>
              <a:spLocks noChangeShapeType="1"/>
            </p:cNvSpPr>
            <p:nvPr/>
          </p:nvSpPr>
          <p:spPr bwMode="auto">
            <a:xfrm>
              <a:off x="260" y="492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直接连接符 14373"/>
            <p:cNvSpPr>
              <a:spLocks noChangeShapeType="1"/>
            </p:cNvSpPr>
            <p:nvPr/>
          </p:nvSpPr>
          <p:spPr bwMode="auto">
            <a:xfrm>
              <a:off x="91" y="0"/>
              <a:ext cx="0" cy="4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直接连接符 14374"/>
            <p:cNvSpPr>
              <a:spLocks noChangeShapeType="1"/>
            </p:cNvSpPr>
            <p:nvPr/>
          </p:nvSpPr>
          <p:spPr bwMode="auto">
            <a:xfrm>
              <a:off x="328" y="3"/>
              <a:ext cx="0" cy="4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文本框 14375"/>
            <p:cNvSpPr txBox="1">
              <a:spLocks noChangeArrowheads="1"/>
            </p:cNvSpPr>
            <p:nvPr/>
          </p:nvSpPr>
          <p:spPr bwMode="auto">
            <a:xfrm>
              <a:off x="47" y="60"/>
              <a:ext cx="2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7453682" y="3277948"/>
            <a:ext cx="793786" cy="722311"/>
            <a:chOff x="0" y="0"/>
            <a:chExt cx="780" cy="406"/>
          </a:xfrm>
        </p:grpSpPr>
        <p:sp>
          <p:nvSpPr>
            <p:cNvPr id="24" name="直接连接符 14377"/>
            <p:cNvSpPr>
              <a:spLocks noChangeShapeType="1"/>
            </p:cNvSpPr>
            <p:nvPr/>
          </p:nvSpPr>
          <p:spPr bwMode="auto">
            <a:xfrm>
              <a:off x="2" y="0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直接连接符 14378"/>
            <p:cNvSpPr>
              <a:spLocks noChangeShapeType="1"/>
            </p:cNvSpPr>
            <p:nvPr/>
          </p:nvSpPr>
          <p:spPr bwMode="auto">
            <a:xfrm>
              <a:off x="780" y="0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直接连接符 14379"/>
            <p:cNvSpPr>
              <a:spLocks noChangeShapeType="1"/>
            </p:cNvSpPr>
            <p:nvPr/>
          </p:nvSpPr>
          <p:spPr bwMode="auto">
            <a:xfrm>
              <a:off x="777" y="264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直接连接符 14380"/>
            <p:cNvSpPr>
              <a:spLocks noChangeShapeType="1"/>
            </p:cNvSpPr>
            <p:nvPr/>
          </p:nvSpPr>
          <p:spPr bwMode="auto">
            <a:xfrm>
              <a:off x="0" y="264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直接连接符 14381"/>
            <p:cNvSpPr>
              <a:spLocks noChangeShapeType="1"/>
            </p:cNvSpPr>
            <p:nvPr/>
          </p:nvSpPr>
          <p:spPr bwMode="auto">
            <a:xfrm>
              <a:off x="2" y="57"/>
              <a:ext cx="7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直接连接符 14382"/>
            <p:cNvSpPr>
              <a:spLocks noChangeShapeType="1"/>
            </p:cNvSpPr>
            <p:nvPr/>
          </p:nvSpPr>
          <p:spPr bwMode="auto">
            <a:xfrm>
              <a:off x="2" y="340"/>
              <a:ext cx="7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文本框 14383"/>
            <p:cNvSpPr txBox="1">
              <a:spLocks noChangeArrowheads="1"/>
            </p:cNvSpPr>
            <p:nvPr/>
          </p:nvSpPr>
          <p:spPr bwMode="auto">
            <a:xfrm>
              <a:off x="141" y="14"/>
              <a:ext cx="31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长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8433205" y="3267701"/>
            <a:ext cx="1444625" cy="1417638"/>
            <a:chOff x="0" y="0"/>
            <a:chExt cx="910" cy="893"/>
          </a:xfrm>
        </p:grpSpPr>
        <p:grpSp>
          <p:nvGrpSpPr>
            <p:cNvPr id="32" name="组合 14385"/>
            <p:cNvGrpSpPr/>
            <p:nvPr/>
          </p:nvGrpSpPr>
          <p:grpSpPr bwMode="auto">
            <a:xfrm>
              <a:off x="0" y="0"/>
              <a:ext cx="910" cy="889"/>
              <a:chOff x="0" y="0"/>
              <a:chExt cx="910" cy="889"/>
            </a:xfrm>
          </p:grpSpPr>
          <p:sp>
            <p:nvSpPr>
              <p:cNvPr id="37" name="任意多边形 14386"/>
              <p:cNvSpPr>
                <a:spLocks noChangeArrowheads="1"/>
              </p:cNvSpPr>
              <p:nvPr/>
            </p:nvSpPr>
            <p:spPr bwMode="auto">
              <a:xfrm rot="5400000">
                <a:off x="7" y="-6"/>
                <a:ext cx="438" cy="45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任意多边形 14387"/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910" cy="889"/>
              </a:xfrm>
              <a:custGeom>
                <a:avLst/>
                <a:gdLst>
                  <a:gd name="T0" fmla="*/ 0 w 21813"/>
                  <a:gd name="T1" fmla="*/ 1 h 21816"/>
                  <a:gd name="T2" fmla="*/ 0 w 21813"/>
                  <a:gd name="T3" fmla="*/ 1 h 21816"/>
                  <a:gd name="T4" fmla="*/ 21600 w 21813"/>
                  <a:gd name="T5" fmla="*/ 21601 h 21816"/>
                  <a:gd name="T6" fmla="*/ 21599 w 21813"/>
                  <a:gd name="T7" fmla="*/ 21817 h 21816"/>
                  <a:gd name="T8" fmla="*/ 0 w 21813"/>
                  <a:gd name="T9" fmla="*/ 1 h 21816"/>
                  <a:gd name="T10" fmla="*/ 0 w 21813"/>
                  <a:gd name="T11" fmla="*/ 1 h 21816"/>
                  <a:gd name="T12" fmla="*/ 21600 w 21813"/>
                  <a:gd name="T13" fmla="*/ 21601 h 21816"/>
                  <a:gd name="T14" fmla="*/ 21599 w 21813"/>
                  <a:gd name="T15" fmla="*/ 21817 h 21816"/>
                  <a:gd name="T16" fmla="*/ 213 w 21813"/>
                  <a:gd name="T17" fmla="*/ 21600 h 2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13" h="21816" fill="none">
                    <a:moveTo>
                      <a:pt x="0" y="1"/>
                    </a:moveTo>
                    <a:cubicBezTo>
                      <a:pt x="-142" y="1"/>
                      <a:pt x="-71" y="1"/>
                      <a:pt x="0" y="1"/>
                    </a:cubicBezTo>
                    <a:cubicBezTo>
                      <a:pt x="11929" y="1"/>
                      <a:pt x="21600" y="9672"/>
                      <a:pt x="21600" y="21601"/>
                    </a:cubicBezTo>
                    <a:cubicBezTo>
                      <a:pt x="21600" y="21673"/>
                      <a:pt x="21600" y="21746"/>
                      <a:pt x="21599" y="21817"/>
                    </a:cubicBezTo>
                  </a:path>
                  <a:path w="21813" h="21816" stroke="0">
                    <a:moveTo>
                      <a:pt x="0" y="1"/>
                    </a:moveTo>
                    <a:cubicBezTo>
                      <a:pt x="-142" y="1"/>
                      <a:pt x="-71" y="1"/>
                      <a:pt x="0" y="1"/>
                    </a:cubicBezTo>
                    <a:cubicBezTo>
                      <a:pt x="11929" y="1"/>
                      <a:pt x="21600" y="9672"/>
                      <a:pt x="21600" y="21601"/>
                    </a:cubicBezTo>
                    <a:cubicBezTo>
                      <a:pt x="21600" y="21673"/>
                      <a:pt x="21600" y="21746"/>
                      <a:pt x="21599" y="21817"/>
                    </a:cubicBezTo>
                    <a:lnTo>
                      <a:pt x="2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268868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3" name="直接连接符 14388"/>
            <p:cNvSpPr>
              <a:spLocks noChangeShapeType="1"/>
            </p:cNvSpPr>
            <p:nvPr/>
          </p:nvSpPr>
          <p:spPr bwMode="auto">
            <a:xfrm>
              <a:off x="436" y="71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直接连接符 14389"/>
            <p:cNvSpPr>
              <a:spLocks noChangeShapeType="1"/>
            </p:cNvSpPr>
            <p:nvPr/>
          </p:nvSpPr>
          <p:spPr bwMode="auto">
            <a:xfrm>
              <a:off x="96" y="439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文本框 14390"/>
            <p:cNvSpPr txBox="1">
              <a:spLocks noChangeArrowheads="1"/>
            </p:cNvSpPr>
            <p:nvPr/>
          </p:nvSpPr>
          <p:spPr bwMode="auto">
            <a:xfrm>
              <a:off x="68" y="520"/>
              <a:ext cx="25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宽</a:t>
              </a:r>
            </a:p>
          </p:txBody>
        </p:sp>
        <p:sp>
          <p:nvSpPr>
            <p:cNvPr id="36" name="文本框 14391"/>
            <p:cNvSpPr txBox="1">
              <a:spLocks noChangeArrowheads="1"/>
            </p:cNvSpPr>
            <p:nvPr/>
          </p:nvSpPr>
          <p:spPr bwMode="auto">
            <a:xfrm>
              <a:off x="538" y="23"/>
              <a:ext cx="25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宽</a:t>
              </a:r>
            </a:p>
          </p:txBody>
        </p:sp>
      </p:grp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1696604" y="1853310"/>
            <a:ext cx="423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将三个投影面展开在一个平面内，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得到这个物体的一张三视图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40" name="矩形 39"/>
          <p:cNvSpPr/>
          <p:nvPr/>
        </p:nvSpPr>
        <p:spPr>
          <a:xfrm>
            <a:off x="1696604" y="3668479"/>
            <a:ext cx="4572000" cy="171059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主俯长对正、主左高平齐、俯左宽相等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即</a:t>
            </a:r>
            <a:r>
              <a:rPr lang="en-US" altLang="zh-CN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主视图和俯视图的长要相等</a:t>
            </a: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主视图和左视图的高要相等</a:t>
            </a: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左视图和俯视图的宽要相等</a:t>
            </a:r>
            <a:r>
              <a:rPr lang="zh-CN" altLang="en-US" sz="135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96604" y="2991727"/>
            <a:ext cx="171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投影规则：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宽屏</PresentationFormat>
  <Paragraphs>141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思源黑体 CN Bold</vt:lpstr>
      <vt:lpstr>思源黑体 CN Light</vt:lpstr>
      <vt:lpstr>思源宋体 CN Light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58</cp:revision>
  <dcterms:created xsi:type="dcterms:W3CDTF">2020-03-21T06:52:00Z</dcterms:created>
  <dcterms:modified xsi:type="dcterms:W3CDTF">2023-01-17T00:15:50Z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839A78DA958D4971A08D9D1114B15AFE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