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77" r:id="rId3"/>
    <p:sldId id="278" r:id="rId4"/>
    <p:sldId id="289" r:id="rId5"/>
    <p:sldId id="290" r:id="rId6"/>
    <p:sldId id="305" r:id="rId7"/>
    <p:sldId id="298" r:id="rId8"/>
    <p:sldId id="306" r:id="rId9"/>
    <p:sldId id="280" r:id="rId10"/>
    <p:sldId id="281" r:id="rId11"/>
    <p:sldId id="303" r:id="rId12"/>
    <p:sldId id="304" r:id="rId13"/>
    <p:sldId id="302" r:id="rId14"/>
    <p:sldId id="29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6">
          <p15:clr>
            <a:srgbClr val="A4A3A4"/>
          </p15:clr>
        </p15:guide>
        <p15:guide id="2" orient="horz" pos="164">
          <p15:clr>
            <a:srgbClr val="A4A3A4"/>
          </p15:clr>
        </p15:guide>
        <p15:guide id="3" orient="horz" pos="4068">
          <p15:clr>
            <a:srgbClr val="A4A3A4"/>
          </p15:clr>
        </p15:guide>
        <p15:guide id="4" pos="2869">
          <p15:clr>
            <a:srgbClr val="A4A3A4"/>
          </p15:clr>
        </p15:guide>
        <p15:guide id="5" pos="162">
          <p15:clr>
            <a:srgbClr val="A4A3A4"/>
          </p15:clr>
        </p15:guide>
        <p15:guide id="6" pos="55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175"/>
    <a:srgbClr val="70C833"/>
    <a:srgbClr val="FBAF2D"/>
    <a:srgbClr val="EC566B"/>
    <a:srgbClr val="306A9B"/>
    <a:srgbClr val="DA2757"/>
    <a:srgbClr val="00A5E7"/>
    <a:srgbClr val="A9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1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88" y="-264"/>
      </p:cViewPr>
      <p:guideLst>
        <p:guide orient="horz" pos="2226"/>
        <p:guide orient="horz" pos="164"/>
        <p:guide orient="horz" pos="4068"/>
        <p:guide pos="2869"/>
        <p:guide pos="162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4FFA-170C-4225-AD4F-F4972438B0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19DCF-257F-4B71-BB57-1555218304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9DCF-257F-4B71-BB57-15552183040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9DCF-257F-4B71-BB57-15552183040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19DCF-257F-4B71-BB57-15552183040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13160" y="584201"/>
            <a:ext cx="152400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Unit 2 </a:t>
            </a:r>
          </a:p>
        </p:txBody>
      </p:sp>
      <p:sp>
        <p:nvSpPr>
          <p:cNvPr id="14" name="文本框 3"/>
          <p:cNvSpPr txBox="1"/>
          <p:nvPr/>
        </p:nvSpPr>
        <p:spPr>
          <a:xfrm>
            <a:off x="0" y="1288540"/>
            <a:ext cx="9144000" cy="1533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buFontTx/>
              <a:buNone/>
              <a:defRPr/>
            </a:pPr>
            <a:r>
              <a:rPr lang="en-US" altLang="zh-CN" sz="8000" b="1" dirty="0" smtClean="0">
                <a:latin typeface="Times New Roman" panose="02020603050405020304" charset="0"/>
              </a:rPr>
              <a:t>A new student</a:t>
            </a:r>
            <a:endParaRPr lang="en-US" altLang="zh-CN" sz="8000" b="1" dirty="0">
              <a:latin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15225" y="2811440"/>
            <a:ext cx="4204375" cy="3440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7468" y="333173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 smtClean="0"/>
              <a:t>第一课时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3554934" y="6106452"/>
            <a:ext cx="4757690" cy="46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544187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Exercise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851"/>
            <a:ext cx="2808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370484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313459"/>
            <a:ext cx="2183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265959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208934"/>
            <a:ext cx="2856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图片 30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587829" y="1930401"/>
            <a:ext cx="2963300" cy="27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图片 3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65912" y="1930401"/>
            <a:ext cx="3145974" cy="27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1164688" y="5221962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l_ b r __ __ y 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844144" y="5287276"/>
            <a:ext cx="30834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 dirty="0" smtClean="0">
                <a:latin typeface="Times New Roman" panose="02020603050405020304" charset="0"/>
                <a:cs typeface="Times New Roman" panose="02020603050405020304" charset="0"/>
              </a:rPr>
              <a:t>            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______     ground </a:t>
            </a:r>
            <a:endParaRPr lang="zh-CN" altLang="en-US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24559" y="5185678"/>
            <a:ext cx="17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  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 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1829" y="5181599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play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379410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Exercise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851"/>
            <a:ext cx="2808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370484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313459"/>
            <a:ext cx="2183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265959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208934"/>
            <a:ext cx="2856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4688" y="5221962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_______room 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2530" y="5173637"/>
            <a:ext cx="9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class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图片 3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121066" y="1581150"/>
            <a:ext cx="3023897" cy="322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图片 33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062695" y="1753762"/>
            <a:ext cx="3058049" cy="305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5633274" y="5225142"/>
            <a:ext cx="248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_______room 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42773" y="5166380"/>
            <a:ext cx="16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computer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68066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Exercise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20851"/>
            <a:ext cx="28084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endParaRPr kumimoji="0" lang="zh-C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320" algn="l"/>
                <a:tab pos="1744345" algn="l"/>
                <a:tab pos="2327275" algn="l"/>
                <a:tab pos="2908300" algn="l"/>
                <a:tab pos="3489325" algn="l"/>
                <a:tab pos="4071620" algn="l"/>
                <a:tab pos="4652645" algn="l"/>
                <a:tab pos="5235575" algn="l"/>
                <a:tab pos="5816600" algn="l"/>
                <a:tab pos="6397625" algn="l"/>
                <a:tab pos="6979920" algn="l"/>
                <a:tab pos="7560945" algn="l"/>
                <a:tab pos="8143875" algn="l"/>
                <a:tab pos="8724900" algn="l"/>
                <a:tab pos="9305925" algn="l"/>
              </a:tabLst>
            </a:pP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370484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2313459"/>
            <a:ext cx="21833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3265959"/>
            <a:ext cx="2519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4208934"/>
            <a:ext cx="28565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64688" y="5221962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_______room 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22530" y="5173637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music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633274" y="5225142"/>
            <a:ext cx="2487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_______room </a:t>
            </a:r>
            <a:endParaRPr lang="zh-CN" altLang="en-US" sz="40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889087" y="5137351"/>
            <a:ext cx="652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art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074" name="图片 3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61999" y="1660934"/>
            <a:ext cx="3058886" cy="280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图片 35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5270637" y="1660933"/>
            <a:ext cx="2850107" cy="316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626074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Exercise</a:t>
            </a:r>
          </a:p>
        </p:txBody>
      </p:sp>
      <p:sp>
        <p:nvSpPr>
          <p:cNvPr id="12290" name="文本框 1"/>
          <p:cNvSpPr txBox="1">
            <a:spLocks noChangeArrowheads="1"/>
          </p:cNvSpPr>
          <p:nvPr/>
        </p:nvSpPr>
        <p:spPr bwMode="auto">
          <a:xfrm>
            <a:off x="307182" y="867413"/>
            <a:ext cx="875889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800" dirty="0" smtClean="0">
              <a:solidFill>
                <a:srgbClr val="000000"/>
              </a:solidFill>
              <a:latin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（）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1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、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____there two dogs?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         A. Is            B. Are               C. Am</a:t>
            </a: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（）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2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、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____ there a people?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        A. Is             B. Are                C. Am</a:t>
            </a:r>
          </a:p>
          <a:p>
            <a:pPr>
              <a:lnSpc>
                <a:spcPct val="200000"/>
              </a:lnSpc>
            </a:pP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（）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3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charset="0"/>
              </a:rPr>
              <a:t>、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How many music rooms _______ in your school?.</a:t>
            </a: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charset="0"/>
              </a:rPr>
              <a:t>       A. is there     B. are there        C. there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249" y="1868945"/>
            <a:ext cx="4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906" y="3525577"/>
            <a:ext cx="4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249" y="5241346"/>
            <a:ext cx="43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B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806067" y="1682164"/>
            <a:ext cx="2260011" cy="2807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" y="611496"/>
            <a:ext cx="28933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Homework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562443" y="1698630"/>
            <a:ext cx="828866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Text dialogue performance: a group of three students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36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58744" y="3084467"/>
            <a:ext cx="4414838" cy="325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598778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Introduce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3681" y="3299231"/>
            <a:ext cx="690926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 many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classrooms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 there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in our school?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Are there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any computer rooms? 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Is there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a music room?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They’re on the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third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floor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It’s on the 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first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floor</a:t>
            </a:r>
            <a:r>
              <a:rPr lang="en-US" altLang="zh-CN" sz="2800" dirty="0" smtClean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zh-CN" altLang="zh-CN" sz="2800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823" y="4483601"/>
            <a:ext cx="430117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“How many···are there···?” 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“Is/are there···?”</a:t>
            </a: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“It’s/They’re on the···floor”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60883" y="1247370"/>
            <a:ext cx="1993106" cy="22586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62348" y="1372495"/>
            <a:ext cx="2042224" cy="2133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0304" y="558800"/>
            <a:ext cx="154424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Words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0722" y="2078415"/>
            <a:ext cx="781730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常用短语： 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show </a:t>
            </a: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sb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 around  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带领某人参观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show something around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   显示周围的东西</a:t>
            </a:r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show one around   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四处逛逛</a:t>
            </a:r>
          </a:p>
          <a:p>
            <a:pPr eaLnBrk="0" hangingPunct="0">
              <a:lnSpc>
                <a:spcPct val="150000"/>
              </a:lnSpc>
              <a:defRPr/>
            </a:pP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5028743"/>
            <a:ext cx="9144000" cy="121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小练习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For the first time you come here, let me  </a:t>
            </a:r>
            <a:r>
              <a:rPr lang="en-US" altLang="zh-CN" sz="28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you  </a:t>
            </a:r>
            <a:r>
              <a:rPr lang="en-US" altLang="zh-CN" sz="28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 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.</a:t>
            </a: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A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.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show around   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B.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show off</a:t>
            </a:r>
          </a:p>
        </p:txBody>
      </p:sp>
      <p:cxnSp>
        <p:nvCxnSpPr>
          <p:cNvPr id="6151" name="直接连接符 6"/>
          <p:cNvCxnSpPr>
            <a:cxnSpLocks noChangeShapeType="1"/>
          </p:cNvCxnSpPr>
          <p:nvPr/>
        </p:nvCxnSpPr>
        <p:spPr bwMode="auto">
          <a:xfrm>
            <a:off x="1594886" y="6545263"/>
            <a:ext cx="3600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7308304" y="5028743"/>
            <a:ext cx="43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A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747" y="1274157"/>
            <a:ext cx="4922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show around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带领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…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参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672" y="4251345"/>
            <a:ext cx="3804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latin typeface="Times New Roman" panose="02020603050405020304" charset="0"/>
                <a:ea typeface="+mn-ea"/>
                <a:cs typeface="Times New Roman" panose="02020603050405020304" charset="0"/>
              </a:rPr>
              <a:t>eg</a:t>
            </a:r>
            <a:r>
              <a:rPr lang="en-US" altLang="zh-CN" sz="2800" dirty="0" smtClean="0">
                <a:latin typeface="Times New Roman" panose="02020603050405020304" charset="0"/>
                <a:ea typeface="+mn-ea"/>
                <a:cs typeface="Times New Roman" panose="02020603050405020304" charset="0"/>
              </a:rPr>
              <a:t>: I’ll show you around.</a:t>
            </a:r>
            <a:endParaRPr lang="zh-CN" altLang="en-US" sz="2800" dirty="0"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7172054" y="2915491"/>
            <a:ext cx="1971946" cy="211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0075" y="542925"/>
            <a:ext cx="1911113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Words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26258" y="3837362"/>
            <a:ext cx="71743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eg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：</a:t>
            </a:r>
            <a:r>
              <a:rPr lang="en-US" altLang="zh-C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Please have a look. 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请您过目。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5744" y="5001225"/>
            <a:ext cx="6853238" cy="177279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小练习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：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Get onto my shoulders and </a:t>
            </a:r>
            <a:r>
              <a:rPr lang="en-US" altLang="zh-CN" sz="2800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           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over the fence.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              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 A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.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look after       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B. </a:t>
            </a:r>
            <a:r>
              <a:rPr lang="en-US" altLang="zh-CN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charset="0"/>
              </a:rPr>
              <a:t>have a look</a:t>
            </a:r>
            <a:endParaRPr lang="en-US" altLang="zh-CN" sz="2800" dirty="0">
              <a:solidFill>
                <a:schemeClr val="bg2">
                  <a:lumMod val="50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0725" y="5131955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56" y="1481178"/>
            <a:ext cx="4476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have a look  </a:t>
            </a:r>
            <a:r>
              <a:rPr lang="zh-CN" altLang="en-US" sz="28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看一看 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055" y="2248788"/>
            <a:ext cx="8038851" cy="1308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Times New Roman" panose="02020603050405020304" charset="0"/>
              </a:rPr>
              <a:t>常用短语：</a:t>
            </a:r>
            <a:r>
              <a:rPr lang="en-US" altLang="zh-CN" sz="2800" dirty="0" smtClean="0">
                <a:latin typeface="Times New Roman" panose="02020603050405020304" charset="0"/>
              </a:rPr>
              <a:t>have a new look      </a:t>
            </a:r>
            <a:r>
              <a:rPr lang="zh-CN" altLang="en-US" sz="2800" dirty="0" smtClean="0">
                <a:latin typeface="Times New Roman" panose="02020603050405020304" charset="0"/>
              </a:rPr>
              <a:t>呈现新面貌</a:t>
            </a:r>
            <a:endParaRPr lang="en-US" altLang="zh-CN" sz="2800" dirty="0" smtClean="0">
              <a:latin typeface="Times New Roman" panose="0202060305040502030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Times New Roman" panose="02020603050405020304" charset="0"/>
              </a:rPr>
              <a:t>                    have a rough look    </a:t>
            </a:r>
            <a:r>
              <a:rPr lang="zh-CN" altLang="en-US" sz="2800" dirty="0" smtClean="0">
                <a:latin typeface="Times New Roman" panose="02020603050405020304" charset="0"/>
              </a:rPr>
              <a:t>走马观花的看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06493" y="3548343"/>
            <a:ext cx="2537507" cy="329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15619"/>
            <a:ext cx="2825103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Expressions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92553" y="1201480"/>
            <a:ext cx="8609282" cy="743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Is there a music room?  </a:t>
            </a:r>
            <a:r>
              <a:rPr lang="zh-CN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有音乐教室吗？</a:t>
            </a:r>
            <a:r>
              <a:rPr lang="en-US" altLang="zh-CN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     </a:t>
            </a:r>
          </a:p>
        </p:txBody>
      </p:sp>
      <p:sp>
        <p:nvSpPr>
          <p:cNvPr id="2" name="矩形 1"/>
          <p:cNvSpPr/>
          <p:nvPr/>
        </p:nvSpPr>
        <p:spPr>
          <a:xfrm>
            <a:off x="292553" y="3226455"/>
            <a:ext cx="8120744" cy="145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 smtClean="0">
                <a:latin typeface="Times New Roman" panose="02020603050405020304" charset="0"/>
              </a:rPr>
              <a:t>（</a:t>
            </a:r>
            <a:r>
              <a:rPr lang="en-US" altLang="zh-CN" sz="2400" dirty="0" smtClean="0">
                <a:latin typeface="Times New Roman" panose="02020603050405020304" charset="0"/>
              </a:rPr>
              <a:t>1</a:t>
            </a:r>
            <a:r>
              <a:rPr lang="zh-CN" altLang="en-US" sz="2400" dirty="0" smtClean="0">
                <a:latin typeface="Times New Roman" panose="02020603050405020304" charset="0"/>
              </a:rPr>
              <a:t>）</a:t>
            </a:r>
            <a:r>
              <a:rPr lang="en-US" altLang="zh-CN" sz="2400" dirty="0" smtClean="0">
                <a:latin typeface="Times New Roman" panose="02020603050405020304" charset="0"/>
              </a:rPr>
              <a:t>There be </a:t>
            </a:r>
            <a:r>
              <a:rPr lang="zh-CN" altLang="en-US" sz="2400" dirty="0" smtClean="0">
                <a:latin typeface="Times New Roman" panose="02020603050405020304" charset="0"/>
              </a:rPr>
              <a:t>句型的一般疑问句是将</a:t>
            </a:r>
            <a:r>
              <a:rPr lang="en-US" altLang="zh-CN" sz="2400" dirty="0" smtClean="0">
                <a:latin typeface="Times New Roman" panose="02020603050405020304" charset="0"/>
              </a:rPr>
              <a:t>be </a:t>
            </a:r>
            <a:r>
              <a:rPr lang="zh-CN" altLang="en-US" sz="2400" dirty="0" smtClean="0">
                <a:latin typeface="Times New Roman" panose="02020603050405020304" charset="0"/>
              </a:rPr>
              <a:t>放在</a:t>
            </a:r>
            <a:r>
              <a:rPr lang="en-US" altLang="zh-CN" sz="2400" dirty="0" smtClean="0">
                <a:latin typeface="Times New Roman" panose="02020603050405020304" charset="0"/>
              </a:rPr>
              <a:t>there </a:t>
            </a:r>
            <a:r>
              <a:rPr lang="zh-CN" altLang="en-US" sz="2400" dirty="0" smtClean="0">
                <a:latin typeface="Times New Roman" panose="02020603050405020304" charset="0"/>
              </a:rPr>
              <a:t>之前。</a:t>
            </a:r>
            <a:endParaRPr lang="en-US" altLang="zh-CN" sz="2400" dirty="0" smtClean="0">
              <a:latin typeface="Times New Roman" panose="0202060305040502030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charset="0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</a:rPr>
              <a:t>         </a:t>
            </a:r>
            <a:r>
              <a:rPr lang="zh-CN" altLang="en-US" sz="2400" dirty="0" smtClean="0">
                <a:latin typeface="Times New Roman" panose="02020603050405020304" charset="0"/>
              </a:rPr>
              <a:t>回答时用</a:t>
            </a:r>
            <a:r>
              <a:rPr lang="en-US" altLang="zh-CN" sz="2400" dirty="0" smtClean="0">
                <a:latin typeface="Times New Roman" panose="02020603050405020304" charset="0"/>
              </a:rPr>
              <a:t>yes</a:t>
            </a:r>
            <a:r>
              <a:rPr lang="zh-CN" altLang="en-US" sz="2400" dirty="0" smtClean="0">
                <a:latin typeface="Times New Roman" panose="02020603050405020304" charset="0"/>
              </a:rPr>
              <a:t>或</a:t>
            </a:r>
            <a:r>
              <a:rPr lang="en-US" altLang="zh-CN" sz="2400" dirty="0" smtClean="0">
                <a:latin typeface="Times New Roman" panose="02020603050405020304" charset="0"/>
              </a:rPr>
              <a:t>no</a:t>
            </a:r>
            <a:r>
              <a:rPr lang="zh-CN" altLang="en-US" sz="2400" dirty="0" smtClean="0">
                <a:latin typeface="Times New Roman" panose="02020603050405020304" charset="0"/>
              </a:rPr>
              <a:t>，后面接简单答语。</a:t>
            </a:r>
            <a:endParaRPr lang="en-US" altLang="zh-CN" sz="2400" dirty="0">
              <a:latin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54" y="2299061"/>
            <a:ext cx="3590791" cy="6622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There be </a:t>
            </a: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的疑问句：</a:t>
            </a:r>
            <a:endParaRPr lang="zh-CN" altLang="en-US" sz="2800" dirty="0" smtClean="0">
              <a:solidFill>
                <a:srgbClr val="767171"/>
              </a:solidFill>
              <a:latin typeface="Times New Roman" panose="0202060305040502030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8872" y="4549676"/>
            <a:ext cx="8836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 err="1">
                <a:latin typeface="Times New Roman" panose="02020603050405020304" charset="0"/>
              </a:rPr>
              <a:t>eg</a:t>
            </a:r>
            <a:r>
              <a:rPr lang="zh-CN" altLang="en-US" sz="2400" dirty="0" smtClean="0">
                <a:latin typeface="Times New Roman" panose="02020603050405020304" charset="0"/>
              </a:rPr>
              <a:t>：</a:t>
            </a:r>
            <a:r>
              <a:rPr lang="en-US" altLang="zh-CN" sz="2400" dirty="0" smtClean="0">
                <a:latin typeface="Times New Roman" panose="02020603050405020304" charset="0"/>
              </a:rPr>
              <a:t>--Is there a cake on the table?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charset="0"/>
              </a:rPr>
              <a:t>.   </a:t>
            </a:r>
            <a:r>
              <a:rPr lang="en-US" altLang="zh-CN" sz="2400" dirty="0" smtClean="0">
                <a:latin typeface="Times New Roman" panose="02020603050405020304" charset="0"/>
              </a:rPr>
              <a:t>--</a:t>
            </a:r>
            <a:r>
              <a:rPr lang="en-US" altLang="zh-CN" sz="2400" dirty="0">
                <a:latin typeface="Times New Roman" panose="02020603050405020304" charset="0"/>
              </a:rPr>
              <a:t>Yes</a:t>
            </a:r>
            <a:r>
              <a:rPr lang="zh-CN" altLang="en-US" sz="2400" dirty="0">
                <a:latin typeface="Times New Roman" panose="02020603050405020304" charset="0"/>
              </a:rPr>
              <a:t>，</a:t>
            </a:r>
            <a:r>
              <a:rPr lang="en-US" altLang="zh-CN" sz="2400" dirty="0">
                <a:latin typeface="Times New Roman" panose="02020603050405020304" charset="0"/>
              </a:rPr>
              <a:t>there is. / No</a:t>
            </a:r>
            <a:r>
              <a:rPr lang="zh-CN" altLang="en-US" sz="2400" dirty="0">
                <a:latin typeface="Times New Roman" panose="02020603050405020304" charset="0"/>
              </a:rPr>
              <a:t>，</a:t>
            </a:r>
            <a:r>
              <a:rPr lang="en-US" altLang="zh-CN" sz="2400" dirty="0">
                <a:latin typeface="Times New Roman" panose="02020603050405020304" charset="0"/>
              </a:rPr>
              <a:t>there isn’t. </a:t>
            </a:r>
            <a:endParaRPr lang="zh-CN" altLang="en-US" sz="2400" dirty="0">
              <a:latin typeface="Times New Roman" panose="02020603050405020304" charset="0"/>
            </a:endParaRPr>
          </a:p>
          <a:p>
            <a:pPr lvl="0">
              <a:lnSpc>
                <a:spcPct val="200000"/>
              </a:lnSpc>
            </a:pPr>
            <a:r>
              <a:rPr lang="en-US" altLang="zh-CN" sz="2400" dirty="0">
                <a:latin typeface="Times New Roman" panose="02020603050405020304" charset="0"/>
              </a:rPr>
              <a:t> </a:t>
            </a:r>
            <a:r>
              <a:rPr lang="en-US" altLang="zh-CN" sz="2400" dirty="0" smtClean="0">
                <a:latin typeface="Times New Roman" panose="02020603050405020304" charset="0"/>
              </a:rPr>
              <a:t>     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charset="0"/>
              </a:rPr>
              <a:t>--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</a:rPr>
              <a:t>Will there be a party tonight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charset="0"/>
              </a:rPr>
              <a:t>？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charset="0"/>
              </a:rPr>
              <a:t>--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</a:rPr>
              <a:t>Yes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</a:rPr>
              <a:t>，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</a:rPr>
              <a:t>there will./ No, there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charset="0"/>
              </a:rPr>
              <a:t>won’t</a:t>
            </a:r>
            <a:endParaRPr lang="zh-CN" altLang="en-US" sz="2400" dirty="0" smtClean="0">
              <a:latin typeface="Times New Roman" panose="0202060305040502030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6703790" y="1945144"/>
            <a:ext cx="2311725" cy="161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588323"/>
            <a:ext cx="275686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Expressions</a:t>
            </a:r>
          </a:p>
        </p:txBody>
      </p:sp>
      <p:sp>
        <p:nvSpPr>
          <p:cNvPr id="2" name="矩形 1"/>
          <p:cNvSpPr/>
          <p:nvPr/>
        </p:nvSpPr>
        <p:spPr>
          <a:xfrm>
            <a:off x="128501" y="1709952"/>
            <a:ext cx="64174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200000"/>
              </a:lnSpc>
            </a:pP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（2）There be </a:t>
            </a:r>
            <a:r>
              <a:rPr lang="zh-CN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句型的特殊疑问句，主要有</a:t>
            </a: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how many</a:t>
            </a:r>
            <a:r>
              <a:rPr lang="zh-CN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和</a:t>
            </a: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how much</a:t>
            </a:r>
            <a:r>
              <a:rPr lang="zh-CN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做引导词有两种情况：</a:t>
            </a:r>
            <a:endParaRPr lang="en-US" altLang="zh-CN" sz="2000" dirty="0" smtClean="0">
              <a:solidFill>
                <a:srgbClr val="E7E6E6">
                  <a:lumMod val="50000"/>
                </a:srgbClr>
              </a:solidFill>
              <a:latin typeface="Times New Roman" panose="0202060305040502030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3496552"/>
            <a:ext cx="65459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200000"/>
              </a:lnSpc>
            </a:pP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</a:t>
            </a:r>
            <a:r>
              <a:rPr lang="en-US" altLang="en-US" sz="24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eg</a:t>
            </a:r>
            <a:r>
              <a:rPr lang="en-US" alt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: </a:t>
            </a: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</a:t>
            </a: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How many students are there in your school?</a:t>
            </a:r>
          </a:p>
          <a:p>
            <a:pPr lvl="0" eaLnBrk="0" hangingPunct="0">
              <a:lnSpc>
                <a:spcPct val="200000"/>
              </a:lnSpc>
            </a:pP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      How much money is there in your pocket?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45955" y="2347415"/>
            <a:ext cx="2598045" cy="4189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66235" y="56058"/>
            <a:ext cx="2277765" cy="2919808"/>
          </a:xfrm>
          <a:prstGeom prst="rect">
            <a:avLst/>
          </a:prstGeom>
        </p:spPr>
      </p:pic>
      <p:sp>
        <p:nvSpPr>
          <p:cNvPr id="8193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601970"/>
            <a:ext cx="2866047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Expressions</a:t>
            </a:r>
          </a:p>
        </p:txBody>
      </p:sp>
      <p:sp>
        <p:nvSpPr>
          <p:cNvPr id="2" name="矩形 1"/>
          <p:cNvSpPr/>
          <p:nvPr/>
        </p:nvSpPr>
        <p:spPr>
          <a:xfrm>
            <a:off x="216354" y="1814432"/>
            <a:ext cx="6539288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en-US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（3）There be </a:t>
            </a:r>
            <a:r>
              <a:rPr lang="zh-CN" alt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句型的反意疑问句：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586896"/>
            <a:ext cx="8352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250000"/>
              </a:lnSpc>
            </a:pP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</a:t>
            </a:r>
            <a:r>
              <a:rPr lang="en-US" altLang="en-US" sz="2400" dirty="0" err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eg</a:t>
            </a:r>
            <a:r>
              <a:rPr lang="en-US" altLang="en-US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: </a:t>
            </a: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There is a cup on the table, isn’t there?</a:t>
            </a:r>
            <a:endParaRPr lang="zh-CN" altLang="en-US" sz="24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</a:endParaRPr>
          </a:p>
          <a:p>
            <a:pPr lvl="0" eaLnBrk="0" hangingPunct="0">
              <a:lnSpc>
                <a:spcPct val="250000"/>
              </a:lnSpc>
            </a:pP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      There is some orange in the glass, isn’t there?</a:t>
            </a:r>
          </a:p>
          <a:p>
            <a:pPr lvl="0" eaLnBrk="0" hangingPunct="0">
              <a:lnSpc>
                <a:spcPct val="250000"/>
              </a:lnSpc>
            </a:pP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      There are a lot of letters in the mailbox, aren’t there?</a:t>
            </a:r>
            <a:endParaRPr lang="zh-CN" altLang="en-US" sz="24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603050405020304" charset="0"/>
            </a:endParaRPr>
          </a:p>
          <a:p>
            <a:pPr lvl="0" eaLnBrk="0" hangingPunct="0">
              <a:lnSpc>
                <a:spcPct val="250000"/>
              </a:lnSpc>
            </a:pPr>
            <a:r>
              <a:rPr lang="en-US" altLang="zh-CN" sz="24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charset="0"/>
              </a:rPr>
              <a:t>          There will be a new hospital nearby, won’t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 bwMode="auto">
          <a:xfrm>
            <a:off x="253604" y="584201"/>
            <a:ext cx="2134754" cy="49847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+mj-ea"/>
                <a:cs typeface="+mj-cs"/>
              </a:rPr>
              <a:t>Dialogue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429816" y="1485900"/>
            <a:ext cx="8072438" cy="153272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Talk about your </a:t>
            </a:r>
            <a:r>
              <a:rPr lang="en-US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school </a:t>
            </a:r>
            <a:r>
              <a:rPr lang="en-US" altLang="zh-CN" sz="3600" b="1" dirty="0">
                <a:latin typeface="Times New Roman" panose="02020603050405020304" charset="0"/>
                <a:cs typeface="Times New Roman" panose="02020603050405020304" charset="0"/>
              </a:rPr>
              <a:t>using</a:t>
            </a:r>
            <a:r>
              <a:rPr lang="zh-CN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Is/Are there…?</a:t>
            </a:r>
            <a:r>
              <a:rPr lang="zh-CN" altLang="zh-CN" sz="3600" b="1" dirty="0" smtClean="0">
                <a:latin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 dirty="0">
              <a:latin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944920" y="2660882"/>
            <a:ext cx="4077645" cy="4039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5111" y="1185764"/>
            <a:ext cx="7306496" cy="5672236"/>
          </a:xfrm>
          <a:prstGeom prst="rect">
            <a:avLst/>
          </a:prstGeom>
        </p:spPr>
      </p:pic>
      <p:sp>
        <p:nvSpPr>
          <p:cNvPr id="10241" name="标题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3604" y="584201"/>
            <a:ext cx="2776199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Summary</a:t>
            </a:r>
          </a:p>
        </p:txBody>
      </p:sp>
      <p:sp>
        <p:nvSpPr>
          <p:cNvPr id="10242" name="文本框 1"/>
          <p:cNvSpPr txBox="1">
            <a:spLocks noChangeArrowheads="1"/>
          </p:cNvSpPr>
          <p:nvPr/>
        </p:nvSpPr>
        <p:spPr bwMode="auto">
          <a:xfrm>
            <a:off x="2237818" y="1755225"/>
            <a:ext cx="4714271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charset="0"/>
              </a:rPr>
              <a:t>show around 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charset="0"/>
              </a:rPr>
              <a:t>have a look</a:t>
            </a:r>
          </a:p>
          <a:p>
            <a:pPr>
              <a:lnSpc>
                <a:spcPct val="150000"/>
              </a:lnSpc>
            </a:pPr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charset="0"/>
              </a:rPr>
              <a:t>Is/Are there···?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charset="0"/>
            </a:endParaRPr>
          </a:p>
          <a:p>
            <a:r>
              <a:rPr lang="en-US" altLang="zh-CN" sz="3600" dirty="0" smtClean="0">
                <a:solidFill>
                  <a:schemeClr val="bg1"/>
                </a:solidFill>
                <a:latin typeface="Times New Roman" panose="02020603050405020304" charset="0"/>
              </a:rPr>
              <a:t> </a:t>
            </a:r>
            <a:endParaRPr lang="en-US" altLang="zh-CN" sz="3600" dirty="0">
              <a:solidFill>
                <a:schemeClr val="bg1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全屏显示(4:3)</PresentationFormat>
  <Paragraphs>103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Times New Roman</vt:lpstr>
      <vt:lpstr>WWW.2PPT.COM
</vt:lpstr>
      <vt:lpstr>Unit 2 </vt:lpstr>
      <vt:lpstr>Introduce</vt:lpstr>
      <vt:lpstr>Words</vt:lpstr>
      <vt:lpstr>Words</vt:lpstr>
      <vt:lpstr>Expressions</vt:lpstr>
      <vt:lpstr>Expressions</vt:lpstr>
      <vt:lpstr>Expressions</vt:lpstr>
      <vt:lpstr>PowerPoint 演示文稿</vt:lpstr>
      <vt:lpstr>Summary</vt:lpstr>
      <vt:lpstr>Exercise</vt:lpstr>
      <vt:lpstr>Exercise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2014-11-28T08:03:00Z</dcterms:created>
  <dcterms:modified xsi:type="dcterms:W3CDTF">2023-01-17T00:16:04Z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64CA1CB837624A78AF5E13852850BD9E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