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8" r:id="rId2"/>
    <p:sldId id="269" r:id="rId3"/>
    <p:sldId id="291" r:id="rId4"/>
    <p:sldId id="292" r:id="rId5"/>
    <p:sldId id="295" r:id="rId6"/>
    <p:sldId id="296" r:id="rId7"/>
    <p:sldId id="297" r:id="rId8"/>
    <p:sldId id="271" r:id="rId9"/>
    <p:sldId id="302" r:id="rId10"/>
    <p:sldId id="329" r:id="rId11"/>
    <p:sldId id="277" r:id="rId12"/>
    <p:sldId id="303" r:id="rId13"/>
    <p:sldId id="304" r:id="rId14"/>
    <p:sldId id="306" r:id="rId15"/>
    <p:sldId id="307" r:id="rId16"/>
    <p:sldId id="308" r:id="rId17"/>
    <p:sldId id="309" r:id="rId18"/>
    <p:sldId id="310" r:id="rId19"/>
    <p:sldId id="311" r:id="rId20"/>
    <p:sldId id="313" r:id="rId21"/>
    <p:sldId id="315" r:id="rId22"/>
    <p:sldId id="316" r:id="rId23"/>
    <p:sldId id="317" r:id="rId24"/>
    <p:sldId id="330" r:id="rId25"/>
    <p:sldId id="331" r:id="rId26"/>
    <p:sldId id="332" r:id="rId27"/>
    <p:sldId id="318" r:id="rId28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28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1EB22-D7AB-4369-A036-ACCDCE3C56C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542859-B5FE-4589-B7DA-025F5855D4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167370" y="1653215"/>
            <a:ext cx="7193952" cy="1927499"/>
            <a:chOff x="3938" y="1354"/>
            <a:chExt cx="11162" cy="2804"/>
          </a:xfrm>
        </p:grpSpPr>
        <p:sp>
          <p:nvSpPr>
            <p:cNvPr id="3" name="Rectangle 5"/>
            <p:cNvSpPr/>
            <p:nvPr/>
          </p:nvSpPr>
          <p:spPr>
            <a:xfrm>
              <a:off x="3983" y="3128"/>
              <a:ext cx="11117" cy="10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Let's Go to the Bookstore!</a:t>
              </a:r>
              <a:endParaRPr lang="zh-CN" altLang="en-US" sz="40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38" y="1354"/>
              <a:ext cx="11101" cy="10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 b="1" dirty="0" smtClean="0">
                  <a:latin typeface="微软雅黑" panose="020B0503020204020204" charset="-122"/>
                  <a:ea typeface="微软雅黑" panose="020B0503020204020204" charset="-122"/>
                </a:rPr>
                <a:t>Unit 6  Let's Go!</a:t>
              </a:r>
              <a:endParaRPr lang="zh-CN" altLang="en-US" sz="40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1707" y="2037936"/>
            <a:ext cx="284559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5370496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474957" y="2499385"/>
            <a:ext cx="8410753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get off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还可以表示“从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下来”，相当于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down from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。例如：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get off the tree! It's dangerous!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请从树上下来！危险！</a:t>
            </a:r>
          </a:p>
        </p:txBody>
      </p:sp>
      <p:sp>
        <p:nvSpPr>
          <p:cNvPr id="14" name="Rectangle 5"/>
          <p:cNvSpPr/>
          <p:nvPr/>
        </p:nvSpPr>
        <p:spPr>
          <a:xfrm>
            <a:off x="-93141" y="111049"/>
            <a:ext cx="800597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Let's Go to the Bookstore!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66426" y="1641614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81184" y="175509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97957" y="2227508"/>
            <a:ext cx="8066630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Don't ________ the bus until it stops. Safety is first.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into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to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off          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up</a:t>
            </a:r>
          </a:p>
        </p:txBody>
      </p:sp>
      <p:sp>
        <p:nvSpPr>
          <p:cNvPr id="11" name="Rectangle 5"/>
          <p:cNvSpPr/>
          <p:nvPr/>
        </p:nvSpPr>
        <p:spPr>
          <a:xfrm>
            <a:off x="-93141" y="111049"/>
            <a:ext cx="800597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Let's Go to the Bookstore!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668876" y="2439589"/>
            <a:ext cx="61272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12854" y="4080273"/>
            <a:ext cx="7748093" cy="18668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0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0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考查动词短语辨析。</a:t>
            </a:r>
            <a:r>
              <a:rPr lang="en-US" altLang="zh-CN" sz="20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get into</a:t>
            </a: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意为“上</a:t>
            </a:r>
            <a:r>
              <a:rPr lang="en-US" altLang="zh-CN" sz="20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小轿车、出租车、电梯等</a:t>
            </a:r>
            <a:r>
              <a:rPr lang="en-US" altLang="zh-CN" sz="20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)”</a:t>
            </a: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sz="20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get to </a:t>
            </a: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意为“到达”；</a:t>
            </a:r>
            <a:r>
              <a:rPr lang="en-US" altLang="zh-CN" sz="20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get off</a:t>
            </a: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意为“下车”；</a:t>
            </a:r>
            <a:r>
              <a:rPr lang="en-US" altLang="zh-CN" sz="20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get up </a:t>
            </a: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意为“起床”。句意：等到公共汽车停下来再下车，安全第一。故选</a:t>
            </a:r>
            <a:r>
              <a:rPr lang="en-US" altLang="zh-CN" sz="20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8317" y="1320232"/>
            <a:ext cx="6535340" cy="65684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lost 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迷路，走失，丢失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51894" y="2354131"/>
            <a:ext cx="6945363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they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lost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the way to the bookstore.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但是，在去书店的路上他们迷路了。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Betty is very sad because her watch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gets lost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贝蒂很难过，因为她的手表丢了。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-93141" y="111049"/>
            <a:ext cx="800597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Let's Go to the Bookstore!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88036" y="2284881"/>
            <a:ext cx="8641080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get lost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意为“迷路，走失，丢失”，相当于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lost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在此处是系动词；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lost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是形容词，意为“失踪的，迷路的，丢失的”。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-93141" y="111049"/>
            <a:ext cx="800597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Let's Go to the Bookstore!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86146" y="1692230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85109" y="1785309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9241" y="2735514"/>
            <a:ext cx="8272764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我经常在大城市迷路。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often ________ ________ in big cities.</a:t>
            </a:r>
          </a:p>
        </p:txBody>
      </p:sp>
      <p:sp>
        <p:nvSpPr>
          <p:cNvPr id="11" name="Rectangle 5"/>
          <p:cNvSpPr/>
          <p:nvPr/>
        </p:nvSpPr>
        <p:spPr>
          <a:xfrm>
            <a:off x="-93141" y="111049"/>
            <a:ext cx="800597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Let's Go to the Bookstore!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901155" y="3544459"/>
            <a:ext cx="27044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            lost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8317" y="1320232"/>
            <a:ext cx="6535340" cy="65684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the way to 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在去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的路上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51894" y="2543052"/>
            <a:ext cx="7673896" cy="14189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they get lost </a:t>
            </a:r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the way to 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bookstore.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但是，在去书店的路上他们迷路了。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will buy some fruit </a:t>
            </a:r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my way 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home.</a:t>
            </a: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我要在回家的路上买些水果。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-93141" y="111049"/>
            <a:ext cx="800597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Let's Go to the Bookstore!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51894" y="1774709"/>
            <a:ext cx="8593808" cy="27922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(1)on the way to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意为“在去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的路上”，相当于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one's way to, one's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为形容词性物主代词，要和主语在人称上保持一致。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the way to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后接表示地点的副词，如：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here, there, home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等，则要省去介词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-93141" y="111049"/>
            <a:ext cx="800597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Let's Go to the Bookstore!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160518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326749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997308" y="1939307"/>
            <a:ext cx="7300873" cy="27922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Jack finds a poor cat ________ home.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the way to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his way to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her way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his way</a:t>
            </a:r>
          </a:p>
        </p:txBody>
      </p:sp>
      <p:sp>
        <p:nvSpPr>
          <p:cNvPr id="11" name="Rectangle 5"/>
          <p:cNvSpPr/>
          <p:nvPr/>
        </p:nvSpPr>
        <p:spPr>
          <a:xfrm>
            <a:off x="-93141" y="111049"/>
            <a:ext cx="800597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Let's Go to the Bookstore!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4031647" y="2130960"/>
            <a:ext cx="5289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8316" y="1320232"/>
            <a:ext cx="8261189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for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寻找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99900" y="2590731"/>
            <a:ext cx="8212441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are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looking for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bookstore.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我们正在寻找书店。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looked for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pen here and there. But I didn't find it.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我到处寻找我的钢笔，但是没有找到。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-93141" y="111049"/>
            <a:ext cx="800597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Let's Go to the Bookstore!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"/>
          <p:cNvSpPr/>
          <p:nvPr/>
        </p:nvSpPr>
        <p:spPr>
          <a:xfrm>
            <a:off x="-93141" y="111049"/>
            <a:ext cx="800597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Let's Go to the Bookstore!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523543" y="1810904"/>
            <a:ext cx="8309971" cy="33462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for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for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强调“寻找”的过程。例如：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I'm looking for my English book.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我正在找我的英语书。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(2)find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 “找到；发现”，强调“找”的结果。例如：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can't find my dictionary.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我找不到我的词典了。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87154" y="1045211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21619" y="1930656"/>
          <a:ext cx="7471754" cy="3749675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骑；乘坐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raɪd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．离开；关上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ɔːf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．女士；夫人；小姐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leɪdɪ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．直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的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streɪt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4456695" y="2632011"/>
            <a:ext cx="71365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ride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644427" y="3278342"/>
            <a:ext cx="54373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off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5870870" y="3902562"/>
            <a:ext cx="7489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lady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9" name="矩形 28"/>
          <p:cNvSpPr>
            <a:spLocks noChangeArrowheads="1"/>
          </p:cNvSpPr>
          <p:nvPr/>
        </p:nvSpPr>
        <p:spPr bwMode="auto">
          <a:xfrm>
            <a:off x="4236367" y="4520277"/>
            <a:ext cx="12105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straight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-93141" y="111049"/>
            <a:ext cx="800597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Let's Go to the Bookstore!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8" grpId="0"/>
      <p:bldP spid="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160518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326749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45798" y="1820435"/>
            <a:ext cx="8066630" cy="22419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约翰，你正在找什么？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you ________ 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John?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吉姆找不到他最喜爱的玩具。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Jim ________ ________ his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favourite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toy.</a:t>
            </a:r>
          </a:p>
        </p:txBody>
      </p:sp>
      <p:sp>
        <p:nvSpPr>
          <p:cNvPr id="11" name="Rectangle 5"/>
          <p:cNvSpPr/>
          <p:nvPr/>
        </p:nvSpPr>
        <p:spPr>
          <a:xfrm>
            <a:off x="-93141" y="111049"/>
            <a:ext cx="800597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Let's Go to the Bookstore!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663072" y="2431570"/>
            <a:ext cx="21880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looking       for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110225" y="3502576"/>
            <a:ext cx="221567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can't           find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151185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28580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57373" y="1702387"/>
            <a:ext cx="755546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can we get there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？我们怎样才能到那里？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47191" y="3013869"/>
            <a:ext cx="8313346" cy="27922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这是询问交通方式的特殊疑问句，相当于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“How to get there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”how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在此处用作疑问副词，意为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怎么；怎么样；以什么方式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 get there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到那里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to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到达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是副词，故其前省略介词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-93141" y="111049"/>
            <a:ext cx="800597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Let's Go to the Bookstore!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384686" y="5266350"/>
            <a:ext cx="48071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600980" y="1423382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23123" y="1531584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76100" y="2156452"/>
            <a:ext cx="8066630" cy="33462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(1)—________ does Bob usually go to work?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—He usually rides his bike.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    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 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 —Does your brother get ________ work by bus?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—No, he rides a bike. Sometimes he walks.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 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   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 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</a:p>
        </p:txBody>
      </p:sp>
      <p:sp>
        <p:nvSpPr>
          <p:cNvPr id="11" name="Rectangle 5"/>
          <p:cNvSpPr/>
          <p:nvPr/>
        </p:nvSpPr>
        <p:spPr>
          <a:xfrm>
            <a:off x="-93141" y="111049"/>
            <a:ext cx="800597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Let's Go to the Bookstore!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23866" y="2328723"/>
            <a:ext cx="47119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343088" y="3977042"/>
            <a:ext cx="47119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85722" y="1415784"/>
            <a:ext cx="8320396" cy="39703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—Excuse me. Can you help us? We are looking for the bookstore. Where is it?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—Go down this street. Turn left at the traffic lights. Then go straight and you can see the bookstore.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打扰了。你能帮助我们吗？我们在找书店。它在哪里呢？”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“沿着这条街往前走，在交通灯处左拐。然后一直走，你们就能看到书店。”</a:t>
            </a:r>
          </a:p>
        </p:txBody>
      </p:sp>
      <p:sp>
        <p:nvSpPr>
          <p:cNvPr id="14" name="Rectangle 5"/>
          <p:cNvSpPr/>
          <p:nvPr/>
        </p:nvSpPr>
        <p:spPr>
          <a:xfrm>
            <a:off x="-93141" y="111049"/>
            <a:ext cx="800597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Let's Go to the Bookstore!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69015" y="1794681"/>
            <a:ext cx="8130291" cy="33462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(1)“Excuse me. Where is…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？”是问路的常见句型。“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Excuse me.”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位于句首，表示礼貌。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(2)go down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意为“沿着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走”，此处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down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是介词，意为“沿着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。该短语还可表示为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 along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walk down/along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(3)turn left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意为“向左转”，相当于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turn to the left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-93141" y="111049"/>
            <a:ext cx="800597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Let's Go to the Bookstore!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54741" y="1402692"/>
            <a:ext cx="6068788" cy="6568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问路与指路的常用语：</a:t>
            </a:r>
          </a:p>
        </p:txBody>
      </p:sp>
      <p:sp>
        <p:nvSpPr>
          <p:cNvPr id="14" name="Rectangle 5"/>
          <p:cNvSpPr/>
          <p:nvPr/>
        </p:nvSpPr>
        <p:spPr>
          <a:xfrm>
            <a:off x="-93141" y="111049"/>
            <a:ext cx="800597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Let's Go to the Bookstore!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729475" y="2609980"/>
            <a:ext cx="5760972" cy="34163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问路常用语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is…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can I get to…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you tell me the way to…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you know the way to…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there a…near here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"/>
          <p:cNvSpPr/>
          <p:nvPr/>
        </p:nvSpPr>
        <p:spPr>
          <a:xfrm>
            <a:off x="-93141" y="111049"/>
            <a:ext cx="800597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Let's Go to the Bookstore!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670127" y="1624719"/>
            <a:ext cx="7873238" cy="45243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指路常用语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Walk along this street and…is on your left.</a:t>
            </a: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 down this street and turn left at the first       crossing, and you'll find…</a:t>
            </a: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…is behind/near/next to/on the left of…</a:t>
            </a: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 take No.1 bus and get off at the second stop. And you'll see it.</a:t>
            </a: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It's about…</a:t>
            </a:r>
            <a:r>
              <a:rPr lang="en-US" alt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metres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from here.</a:t>
            </a: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655844" y="1149062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5955" y="1232997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73230" y="1795393"/>
            <a:ext cx="8066630" cy="39703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—Excuse me. 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—Yes. Go down this street. Turn left at the traffic lights. It's next to the bookstore.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I help you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are you going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you tell me the way to the cinema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far is the post office from here </a:t>
            </a:r>
          </a:p>
        </p:txBody>
      </p:sp>
      <p:sp>
        <p:nvSpPr>
          <p:cNvPr id="11" name="Rectangle 5"/>
          <p:cNvSpPr/>
          <p:nvPr/>
        </p:nvSpPr>
        <p:spPr>
          <a:xfrm>
            <a:off x="-93141" y="111049"/>
            <a:ext cx="800597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Let's Go to the Bookstore!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399033" y="1834946"/>
            <a:ext cx="47119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31855" y="1521215"/>
          <a:ext cx="7471754" cy="4197186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7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14350" marR="0" lvl="0" indent="-5143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．交通；车辆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['</a:t>
                      </a:r>
                      <a:r>
                        <a:rPr kumimoji="0" lang="en-US" altLang="zh-CN" sz="2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træfɪk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] ________</a:t>
                      </a:r>
                    </a:p>
                    <a:p>
                      <a:pPr marL="514350" marR="0" lvl="0" indent="-5143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6.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幸运；运气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[</a:t>
                      </a:r>
                      <a:r>
                        <a:rPr kumimoji="0" lang="en-US" altLang="zh-CN" sz="2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lʌk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] ________</a:t>
                      </a:r>
                    </a:p>
                    <a:p>
                      <a:pPr marL="514350" marR="0" lvl="0" indent="-5143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7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bookstore['</a:t>
                      </a:r>
                      <a:r>
                        <a:rPr kumimoji="0" lang="en-US" altLang="zh-CN" sz="2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bʊkstɔ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ː] ________</a:t>
                      </a:r>
                    </a:p>
                    <a:p>
                      <a:pPr marL="514350" marR="0" lvl="0" indent="-5143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8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broken['</a:t>
                      </a:r>
                      <a:r>
                        <a:rPr kumimoji="0" lang="en-US" altLang="zh-CN" sz="2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brəʊkən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]_____________</a:t>
                      </a:r>
                    </a:p>
                    <a:p>
                      <a:pPr marL="514350" marR="0" lvl="0" indent="-5143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9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lost[</a:t>
                      </a:r>
                      <a:r>
                        <a:rPr kumimoji="0" lang="en-US" altLang="zh-CN" sz="2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lɒst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]________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矩形 38"/>
          <p:cNvSpPr>
            <a:spLocks noChangeArrowheads="1"/>
          </p:cNvSpPr>
          <p:nvPr/>
        </p:nvSpPr>
        <p:spPr bwMode="auto">
          <a:xfrm>
            <a:off x="5346497" y="2109083"/>
            <a:ext cx="100380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traffic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矩形 38"/>
          <p:cNvSpPr>
            <a:spLocks noChangeArrowheads="1"/>
          </p:cNvSpPr>
          <p:nvPr/>
        </p:nvSpPr>
        <p:spPr bwMode="auto">
          <a:xfrm>
            <a:off x="4634077" y="2707034"/>
            <a:ext cx="7489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luck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38"/>
          <p:cNvSpPr>
            <a:spLocks noChangeArrowheads="1"/>
          </p:cNvSpPr>
          <p:nvPr/>
        </p:nvSpPr>
        <p:spPr bwMode="auto">
          <a:xfrm>
            <a:off x="5092150" y="3433753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书店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9" name="矩形 38"/>
          <p:cNvSpPr>
            <a:spLocks noChangeArrowheads="1"/>
          </p:cNvSpPr>
          <p:nvPr/>
        </p:nvSpPr>
        <p:spPr bwMode="auto">
          <a:xfrm>
            <a:off x="4827927" y="4041857"/>
            <a:ext cx="204094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坏的；破碎的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" name="矩形 38"/>
          <p:cNvSpPr>
            <a:spLocks noChangeArrowheads="1"/>
          </p:cNvSpPr>
          <p:nvPr/>
        </p:nvSpPr>
        <p:spPr bwMode="auto">
          <a:xfrm>
            <a:off x="3681480" y="4638254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迷路的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-93141" y="111049"/>
            <a:ext cx="800597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Let's Go to the Bookstore!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562160"/>
          <a:ext cx="7471754" cy="3749675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</a:t>
                      </a:r>
                      <a:r>
                        <a:rPr kumimoji="0" lang="zh-CN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下车；从</a:t>
                      </a:r>
                      <a:r>
                        <a:rPr kumimoji="0" lang="en-US" altLang="zh-CN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……</a:t>
                      </a:r>
                      <a:r>
                        <a:rPr kumimoji="0" lang="zh-CN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下来 </a:t>
                      </a:r>
                      <a:r>
                        <a:rPr kumimoji="0" lang="en-US" altLang="zh-CN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 </a:t>
                      </a:r>
                      <a:r>
                        <a:rPr kumimoji="0" lang="zh-CN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迷路 </a:t>
                      </a:r>
                      <a:r>
                        <a:rPr kumimoji="0" lang="en-US" altLang="zh-CN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 on the way to 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 look for ________________</a:t>
                      </a:r>
                      <a:endParaRPr kumimoji="0" lang="zh-CN" altLang="en-US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5223632" y="2089577"/>
            <a:ext cx="10134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get off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3538335" y="2854797"/>
            <a:ext cx="111601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get lost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4252770" y="3633420"/>
            <a:ext cx="234711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在去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的路上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4166670" y="4404261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寻找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Rectangle 5"/>
          <p:cNvSpPr/>
          <p:nvPr/>
        </p:nvSpPr>
        <p:spPr>
          <a:xfrm>
            <a:off x="-93141" y="111049"/>
            <a:ext cx="800597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Let's Go to the Bookstore!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630399"/>
          <a:ext cx="7881187" cy="4060709"/>
        </p:xfrm>
        <a:graphic>
          <a:graphicData uri="http://schemas.openxmlformats.org/drawingml/2006/table">
            <a:tbl>
              <a:tblPr/>
              <a:tblGrid>
                <a:gridCol w="931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0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1.“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我们怎样才能到那里？”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“我们可以骑我们的自行车！”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—________ can we ________ ________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—We ________ ________ our bikes!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．它坏了。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It's ________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2421764" y="3110177"/>
            <a:ext cx="87716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How</a:t>
            </a: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617909" y="3128695"/>
            <a:ext cx="235663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get           there</a:t>
            </a:r>
          </a:p>
        </p:txBody>
      </p:sp>
      <p:sp>
        <p:nvSpPr>
          <p:cNvPr id="16" name="矩形 28"/>
          <p:cNvSpPr>
            <a:spLocks noChangeArrowheads="1"/>
          </p:cNvSpPr>
          <p:nvPr/>
        </p:nvSpPr>
        <p:spPr bwMode="auto">
          <a:xfrm>
            <a:off x="2935098" y="3808619"/>
            <a:ext cx="209865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can           ride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" name="矩形 28"/>
          <p:cNvSpPr>
            <a:spLocks noChangeArrowheads="1"/>
          </p:cNvSpPr>
          <p:nvPr/>
        </p:nvSpPr>
        <p:spPr bwMode="auto">
          <a:xfrm>
            <a:off x="2579686" y="4935298"/>
            <a:ext cx="11200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broken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-93141" y="111049"/>
            <a:ext cx="800597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Let's Go to the Bookstore!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62563" y="1603103"/>
          <a:ext cx="7881187" cy="4060709"/>
        </p:xfrm>
        <a:graphic>
          <a:graphicData uri="http://schemas.openxmlformats.org/drawingml/2006/table">
            <a:tbl>
              <a:tblPr/>
              <a:tblGrid>
                <a:gridCol w="931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0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</a:t>
                      </a:r>
                      <a:r>
                        <a:rPr kumimoji="0" lang="zh-CN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咱们乘公交汽车吧！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 ________ the bus!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．但是，在去书店的路上他们迷路了。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But they ________ ________ on the way to the bookstore.</a:t>
                      </a:r>
                      <a:endParaRPr kumimoji="0" lang="zh-CN" altLang="en-US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2179092" y="2730969"/>
            <a:ext cx="23984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Let's             take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-93141" y="111049"/>
            <a:ext cx="800597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Let's Go to the Bookstore!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3587660" y="4165103"/>
            <a:ext cx="227017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get                lost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609601" y="1616752"/>
          <a:ext cx="7978254" cy="4060709"/>
        </p:xfrm>
        <a:graphic>
          <a:graphicData uri="http://schemas.openxmlformats.org/drawingml/2006/table">
            <a:tbl>
              <a:tblPr/>
              <a:tblGrid>
                <a:gridCol w="942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357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14350" marR="0" lvl="0" indent="-5143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．沿着这条街往前走，在交通灯处左拐。</a:t>
                      </a:r>
                    </a:p>
                    <a:p>
                      <a:pPr marL="514350" marR="0" lvl="0" indent="-5143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   ________ ________ this street. ________ ________ ________ the traffic lights.</a:t>
                      </a:r>
                      <a:endParaRPr kumimoji="0" lang="zh-CN" alt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2337349" y="3478355"/>
            <a:ext cx="229742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Go             down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-93141" y="111049"/>
            <a:ext cx="800597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Let's Go to the Bookstore!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5974759" y="3451609"/>
            <a:ext cx="23444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Turn             left </a:t>
            </a: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2337349" y="3982301"/>
            <a:ext cx="4411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102" y="894081"/>
            <a:ext cx="3323273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6007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559832" y="19018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8317" y="2616792"/>
            <a:ext cx="6535340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off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下车；从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下来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51893" y="3571823"/>
            <a:ext cx="7006741" cy="23083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Danny and Jenny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off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bus.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丹尼和詹妮下了公共汽车。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must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on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bus one by one.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我们必须一个接一个地上公共汽车。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-93141" y="111049"/>
            <a:ext cx="800597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Let's Go to the Bookstore!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59772" y="1771738"/>
            <a:ext cx="8410753" cy="57624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含有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的短语：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441986" y="4653521"/>
            <a:ext cx="8410753" cy="57624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同根词：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pronounce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发音</a:t>
            </a:r>
          </a:p>
        </p:txBody>
      </p:sp>
      <p:sp>
        <p:nvSpPr>
          <p:cNvPr id="14" name="Rectangle 5"/>
          <p:cNvSpPr/>
          <p:nvPr/>
        </p:nvSpPr>
        <p:spPr>
          <a:xfrm>
            <a:off x="-93141" y="111049"/>
            <a:ext cx="800597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31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Let's Go to the Bookstore!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726141" y="2583179"/>
          <a:ext cx="7620000" cy="1400615"/>
        </p:xfrm>
        <a:graphic>
          <a:graphicData uri="http://schemas.openxmlformats.org/drawingml/2006/table">
            <a:tbl>
              <a:tblPr/>
              <a:tblGrid>
                <a:gridCol w="1990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29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90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get on/off</a:t>
                      </a:r>
                      <a:endParaRPr lang="zh-CN" sz="2400" b="1" kern="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上</a:t>
                      </a:r>
                      <a:r>
                        <a:rPr lang="en-US" sz="2400" b="1" kern="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CN" sz="2400" b="1" kern="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下</a:t>
                      </a:r>
                      <a:r>
                        <a:rPr lang="en-US" sz="2400" b="1" kern="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sz="2400" b="1" kern="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公共汽车</a:t>
                      </a:r>
                      <a:r>
                        <a:rPr lang="zh-CN" sz="2400" b="1" kern="100" dirty="0">
                          <a:latin typeface="Times New Roman" panose="02020603050405020304" pitchFamily="18" charset="0"/>
                          <a:ea typeface="MingLiU_HKSCS" panose="02020500000000000000" charset="-12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zh-CN" sz="2400" b="1" kern="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火车</a:t>
                      </a:r>
                      <a:r>
                        <a:rPr lang="zh-CN" sz="2400" b="1" kern="100" dirty="0">
                          <a:latin typeface="Times New Roman" panose="02020603050405020304" pitchFamily="18" charset="0"/>
                          <a:ea typeface="MingLiU_HKSCS" panose="02020500000000000000" charset="-12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zh-CN" sz="2400" b="1" kern="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飞机</a:t>
                      </a:r>
                      <a:r>
                        <a:rPr lang="zh-CN" sz="2400" b="1" kern="100" dirty="0">
                          <a:latin typeface="Times New Roman" panose="02020603050405020304" pitchFamily="18" charset="0"/>
                          <a:ea typeface="MingLiU_HKSCS" panose="02020500000000000000" charset="-12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zh-CN" sz="2400" b="1" kern="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轮船</a:t>
                      </a:r>
                      <a:r>
                        <a:rPr lang="zh-CN" sz="2400" b="1" kern="100" dirty="0">
                          <a:latin typeface="Times New Roman" panose="02020603050405020304" pitchFamily="18" charset="0"/>
                          <a:ea typeface="MingLiU_HKSCS" panose="02020500000000000000" charset="-12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zh-CN" sz="2400" b="1" kern="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地铁等</a:t>
                      </a:r>
                      <a:r>
                        <a:rPr lang="en-US" sz="2400" b="1" kern="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CN" sz="2400" b="1" kern="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0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get into/out of</a:t>
                      </a:r>
                      <a:endParaRPr lang="zh-CN" sz="2400" b="1" kern="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上</a:t>
                      </a:r>
                      <a:r>
                        <a:rPr lang="en-US" sz="2400" b="1" kern="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CN" sz="2400" b="1" kern="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下</a:t>
                      </a:r>
                      <a:r>
                        <a:rPr lang="en-US" sz="2400" b="1" kern="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sz="2400" b="1" kern="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小轿车</a:t>
                      </a:r>
                      <a:r>
                        <a:rPr lang="zh-CN" sz="2400" b="1" kern="100" dirty="0">
                          <a:latin typeface="Times New Roman" panose="02020603050405020304" pitchFamily="18" charset="0"/>
                          <a:ea typeface="MingLiU_HKSCS" panose="02020500000000000000" charset="-12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zh-CN" sz="2400" b="1" kern="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出租车</a:t>
                      </a:r>
                      <a:r>
                        <a:rPr lang="zh-CN" sz="2400" b="1" kern="100" dirty="0">
                          <a:latin typeface="Times New Roman" panose="02020603050405020304" pitchFamily="18" charset="0"/>
                          <a:ea typeface="MingLiU_HKSCS" panose="02020500000000000000" charset="-12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zh-CN" sz="2400" b="1" kern="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电梯等</a:t>
                      </a:r>
                      <a:r>
                        <a:rPr lang="en-US" sz="2400" b="1" kern="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CN" sz="2400" b="1" kern="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1302</Words>
  <Application>Microsoft Office PowerPoint</Application>
  <PresentationFormat>全屏显示(4:3)</PresentationFormat>
  <Paragraphs>211</Paragraphs>
  <Slides>27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8" baseType="lpstr">
      <vt:lpstr>MingLiU_HKSCS</vt:lpstr>
      <vt:lpstr>仿宋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207</cp:revision>
  <dcterms:created xsi:type="dcterms:W3CDTF">2018-02-07T00:47:00Z</dcterms:created>
  <dcterms:modified xsi:type="dcterms:W3CDTF">2023-01-17T00:16:10Z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F9BA31BB19F54C00875F187F8806A375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