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57" r:id="rId2"/>
    <p:sldId id="465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62" r:id="rId26"/>
  </p:sldIdLst>
  <p:sldSz cx="12192000" cy="6858000"/>
  <p:notesSz cx="6858000" cy="9144000"/>
  <p:embeddedFontLst>
    <p:embeddedFont>
      <p:font typeface="Roboto Bold" pitchFamily="2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POSans R" panose="02010600030101010101" charset="-122"/>
      <p:regular r:id="rId33"/>
    </p:embeddedFont>
    <p:embeddedFont>
      <p:font typeface="Roboto Regular" pitchFamily="2" charset="0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1480">
          <p15:clr>
            <a:srgbClr val="A4A3A4"/>
          </p15:clr>
        </p15:guide>
        <p15:guide id="4" orient="horz" pos="3317">
          <p15:clr>
            <a:srgbClr val="A4A3A4"/>
          </p15:clr>
        </p15:guide>
        <p15:guide id="5" orient="horz" pos="2886">
          <p15:clr>
            <a:srgbClr val="A4A3A4"/>
          </p15:clr>
        </p15:guide>
        <p15:guide id="6" orient="horz" pos="958">
          <p15:clr>
            <a:srgbClr val="A4A3A4"/>
          </p15:clr>
        </p15:guide>
        <p15:guide id="7" pos="4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 varScale="1">
        <p:scale>
          <a:sx n="82" d="100"/>
          <a:sy n="82" d="100"/>
        </p:scale>
        <p:origin x="48" y="725"/>
      </p:cViewPr>
      <p:guideLst>
        <p:guide pos="393"/>
        <p:guide pos="7265"/>
        <p:guide orient="horz" pos="1480"/>
        <p:guide orient="horz" pos="3317"/>
        <p:guide orient="horz" pos="2886"/>
        <p:guide orient="horz" pos="95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40062" y="2421461"/>
            <a:ext cx="5911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古诗词三首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六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580" y="1584960"/>
            <a:ext cx="1754505" cy="226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6320" y="2040255"/>
            <a:ext cx="6832600" cy="3254224"/>
          </a:xfrm>
          <a:prstGeom prst="rect">
            <a:avLst/>
          </a:prstGeom>
          <a:ln w="285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黑色的云像打翻的墨水还没来得及把山遮住，白色的雨点就像珍珠一样乱跳入船中。忽然一阵卷地而来的大风把云和雨吹散了，此时从望湖楼上向下看，水天一色，连成一片。</a:t>
            </a:r>
          </a:p>
        </p:txBody>
      </p:sp>
      <p:sp>
        <p:nvSpPr>
          <p:cNvPr id="5" name="矩形 4"/>
          <p:cNvSpPr/>
          <p:nvPr/>
        </p:nvSpPr>
        <p:spPr>
          <a:xfrm rot="21060586">
            <a:off x="9111284" y="188469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117234" y="2002955"/>
            <a:ext cx="5224780" cy="3351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六月二十七日望湖楼醉书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黑云翻墨未遮山，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白雨跳珠乱入船。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卷地风来忽吹散，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望湖楼下水如天。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994313" y="3188660"/>
            <a:ext cx="910228" cy="192715"/>
            <a:chOff x="5782491" y="1566416"/>
            <a:chExt cx="910228" cy="192715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7089596" y="2667904"/>
            <a:ext cx="66851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43170" y="2658411"/>
            <a:ext cx="354282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天气变化之快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729624" y="3602278"/>
            <a:ext cx="328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5994313" y="3828676"/>
            <a:ext cx="910228" cy="192715"/>
            <a:chOff x="5782491" y="1566416"/>
            <a:chExt cx="910228" cy="19271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7089596" y="3307920"/>
            <a:ext cx="66851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55078" y="3354814"/>
            <a:ext cx="354282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暴雨之大，雨点之急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081924" y="4099419"/>
            <a:ext cx="328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42895" y="4105628"/>
            <a:ext cx="328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云形标注 7"/>
          <p:cNvSpPr/>
          <p:nvPr/>
        </p:nvSpPr>
        <p:spPr>
          <a:xfrm>
            <a:off x="896857" y="3126190"/>
            <a:ext cx="2172247" cy="1220160"/>
          </a:xfrm>
          <a:prstGeom prst="cloudCallout">
            <a:avLst>
              <a:gd name="adj1" fmla="val 64998"/>
              <a:gd name="adj2" fmla="val 28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24736" y="3331367"/>
            <a:ext cx="1516488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有声有色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33121" y="3553095"/>
            <a:ext cx="94335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跳珠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007707" y="4466966"/>
            <a:ext cx="910228" cy="192715"/>
            <a:chOff x="5782491" y="1566416"/>
            <a:chExt cx="910228" cy="192715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/>
          <p:cNvSpPr/>
          <p:nvPr/>
        </p:nvSpPr>
        <p:spPr>
          <a:xfrm>
            <a:off x="7102990" y="3946210"/>
            <a:ext cx="66851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68472" y="3962667"/>
            <a:ext cx="354282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巨大威力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729624" y="4667718"/>
            <a:ext cx="328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975018" y="5020420"/>
            <a:ext cx="910228" cy="192715"/>
            <a:chOff x="5782491" y="1566416"/>
            <a:chExt cx="910228" cy="192715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58"/>
          <p:cNvSpPr/>
          <p:nvPr/>
        </p:nvSpPr>
        <p:spPr>
          <a:xfrm>
            <a:off x="6835883" y="4617392"/>
            <a:ext cx="1388858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水如天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990368" y="4609704"/>
            <a:ext cx="354282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风停雨歇，水天一色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978064" y="1547422"/>
            <a:ext cx="20701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观察顺序：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521113" y="1568807"/>
            <a:ext cx="20701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楼上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43" grpId="0"/>
      <p:bldP spid="44" grpId="0"/>
      <p:bldP spid="47" grpId="0" animBg="1"/>
      <p:bldP spid="48" grpId="0"/>
      <p:bldP spid="49" grpId="0"/>
      <p:bldP spid="53" grpId="0"/>
      <p:bldP spid="54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407092" y="1411093"/>
            <a:ext cx="5224780" cy="3351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六月二十七日望湖楼醉书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黑云翻墨未遮山，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白雨跳珠乱入船。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卷地风来忽吹散，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望湖楼下水如天。</a:t>
            </a:r>
          </a:p>
        </p:txBody>
      </p:sp>
      <p:sp>
        <p:nvSpPr>
          <p:cNvPr id="64" name="矩形 63"/>
          <p:cNvSpPr/>
          <p:nvPr/>
        </p:nvSpPr>
        <p:spPr>
          <a:xfrm>
            <a:off x="1130470" y="3707459"/>
            <a:ext cx="3082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“黑云翻墨”与“白雨跳珠”形成了强烈的色彩对比，给人以很强的质感。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493199" y="2425634"/>
            <a:ext cx="183896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黑云翻墨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白雨跳珠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36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290" y="1397551"/>
            <a:ext cx="4761865" cy="351409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7373620" y="1869981"/>
            <a:ext cx="3230880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主题思想</a:t>
            </a:r>
          </a:p>
        </p:txBody>
      </p:sp>
      <p:sp>
        <p:nvSpPr>
          <p:cNvPr id="10" name="圆角矩形 31"/>
          <p:cNvSpPr/>
          <p:nvPr/>
        </p:nvSpPr>
        <p:spPr>
          <a:xfrm>
            <a:off x="607718" y="3154596"/>
            <a:ext cx="6465818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569214" y="2472606"/>
            <a:ext cx="462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六月二十七日望湖楼醉书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959" y="3219310"/>
            <a:ext cx="6048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这首诗描绘了乌云滚滚、大雨突降、风停雨歇、水天一色的“西湖骤雨图”，表达了诗人对大自然的热爱，以及对西湖美景的喜爱和赞美之情。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3" name="矩形 2"/>
          <p:cNvSpPr/>
          <p:nvPr/>
        </p:nvSpPr>
        <p:spPr>
          <a:xfrm>
            <a:off x="2279727" y="2509083"/>
            <a:ext cx="67469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辛弃疾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明月别枝惊鹊，清风半夜鸣蝉。稻花香里说丰年，听取蛙声一片。     七八个星天外，两三点雨山前。旧时茅店社林边，路转溪头忽见。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7709479" y="1233039"/>
            <a:ext cx="4009090" cy="1686993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66"/>
          <p:cNvSpPr txBox="1"/>
          <p:nvPr/>
        </p:nvSpPr>
        <p:spPr>
          <a:xfrm>
            <a:off x="7889203" y="1335052"/>
            <a:ext cx="400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词牌名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66"/>
          <p:cNvSpPr txBox="1"/>
          <p:nvPr/>
        </p:nvSpPr>
        <p:spPr>
          <a:xfrm>
            <a:off x="7889203" y="1813002"/>
            <a:ext cx="400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词题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66"/>
          <p:cNvSpPr txBox="1"/>
          <p:nvPr/>
        </p:nvSpPr>
        <p:spPr>
          <a:xfrm>
            <a:off x="7889203" y="2284340"/>
            <a:ext cx="400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田园风光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4154970" y="2631936"/>
            <a:ext cx="1249170" cy="46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139145" y="2622411"/>
            <a:ext cx="221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1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12" name="矩形 11"/>
          <p:cNvSpPr/>
          <p:nvPr/>
        </p:nvSpPr>
        <p:spPr>
          <a:xfrm>
            <a:off x="2279727" y="2509083"/>
            <a:ext cx="67469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辛弃疾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明月别枝惊鹊，清风半夜鸣蝉。稻花香里说丰年，听取蛙声一片。     七八个星天外，两三点雨山前。旧时茅店社林边，路转溪头忽见。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709479" y="1233040"/>
            <a:ext cx="4189489" cy="555695"/>
            <a:chOff x="7709479" y="1233040"/>
            <a:chExt cx="4189489" cy="555695"/>
          </a:xfrm>
        </p:grpSpPr>
        <p:sp>
          <p:nvSpPr>
            <p:cNvPr id="14" name="圆角矩形 27"/>
            <p:cNvSpPr/>
            <p:nvPr/>
          </p:nvSpPr>
          <p:spPr>
            <a:xfrm>
              <a:off x="7709479" y="1233040"/>
              <a:ext cx="2625146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7889878" y="1289871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黄沙：黄沙岭。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835874" y="2576125"/>
            <a:ext cx="612552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60984" y="2576125"/>
            <a:ext cx="612552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23377" y="1954007"/>
            <a:ext cx="4164874" cy="555695"/>
            <a:chOff x="7709479" y="1233040"/>
            <a:chExt cx="4164874" cy="555695"/>
          </a:xfrm>
        </p:grpSpPr>
        <p:sp>
          <p:nvSpPr>
            <p:cNvPr id="19" name="圆角矩形 39"/>
            <p:cNvSpPr/>
            <p:nvPr/>
          </p:nvSpPr>
          <p:spPr>
            <a:xfrm>
              <a:off x="7709479" y="1233040"/>
              <a:ext cx="2625146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66"/>
            <p:cNvSpPr txBox="1"/>
            <p:nvPr/>
          </p:nvSpPr>
          <p:spPr>
            <a:xfrm>
              <a:off x="7865263" y="1316559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道中：途中。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582623" y="3574328"/>
            <a:ext cx="612552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35684" y="2631696"/>
            <a:ext cx="4164875" cy="555695"/>
            <a:chOff x="7709478" y="1233040"/>
            <a:chExt cx="4164875" cy="555695"/>
          </a:xfrm>
        </p:grpSpPr>
        <p:sp>
          <p:nvSpPr>
            <p:cNvPr id="23" name="圆角矩形 43"/>
            <p:cNvSpPr/>
            <p:nvPr/>
          </p:nvSpPr>
          <p:spPr>
            <a:xfrm>
              <a:off x="7709478" y="1233040"/>
              <a:ext cx="3656215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66"/>
            <p:cNvSpPr txBox="1"/>
            <p:nvPr/>
          </p:nvSpPr>
          <p:spPr>
            <a:xfrm>
              <a:off x="7865263" y="1316559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别枝：横斜突兀的树枝。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1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3" name="矩形 2"/>
          <p:cNvSpPr/>
          <p:nvPr/>
        </p:nvSpPr>
        <p:spPr>
          <a:xfrm>
            <a:off x="2279727" y="2509083"/>
            <a:ext cx="67469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辛弃疾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明月别枝惊鹊，清风半夜鸣蝉。稻花香里说丰年，听取蛙声一片。     七八个星天外，两三点雨山前。旧时茅店社林边，路转溪头忽见。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09479" y="1233040"/>
            <a:ext cx="4189489" cy="555695"/>
            <a:chOff x="7709479" y="1233040"/>
            <a:chExt cx="4189489" cy="555695"/>
          </a:xfrm>
        </p:grpSpPr>
        <p:sp>
          <p:nvSpPr>
            <p:cNvPr id="5" name="圆角矩形 27"/>
            <p:cNvSpPr/>
            <p:nvPr/>
          </p:nvSpPr>
          <p:spPr>
            <a:xfrm>
              <a:off x="7709479" y="1233040"/>
              <a:ext cx="3082346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xtBox 66"/>
            <p:cNvSpPr txBox="1"/>
            <p:nvPr/>
          </p:nvSpPr>
          <p:spPr>
            <a:xfrm>
              <a:off x="7889878" y="1289871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天外：很远的天空。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110825" y="4160216"/>
            <a:ext cx="612552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78074" y="4707820"/>
            <a:ext cx="612552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723376" y="1954007"/>
            <a:ext cx="4164875" cy="555695"/>
            <a:chOff x="7709478" y="1233040"/>
            <a:chExt cx="4164875" cy="555695"/>
          </a:xfrm>
        </p:grpSpPr>
        <p:sp>
          <p:nvSpPr>
            <p:cNvPr id="11" name="圆角矩形 39"/>
            <p:cNvSpPr/>
            <p:nvPr/>
          </p:nvSpPr>
          <p:spPr>
            <a:xfrm>
              <a:off x="7709478" y="1233040"/>
              <a:ext cx="3943091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66"/>
            <p:cNvSpPr txBox="1"/>
            <p:nvPr/>
          </p:nvSpPr>
          <p:spPr>
            <a:xfrm>
              <a:off x="7865263" y="1316559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社林：土地庙附近的树林。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289833" y="4707819"/>
            <a:ext cx="396717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97242" y="5443725"/>
            <a:ext cx="2902429" cy="555695"/>
            <a:chOff x="7709478" y="1233040"/>
            <a:chExt cx="4088081" cy="555695"/>
          </a:xfrm>
        </p:grpSpPr>
        <p:sp>
          <p:nvSpPr>
            <p:cNvPr id="15" name="圆角矩形 35"/>
            <p:cNvSpPr/>
            <p:nvPr/>
          </p:nvSpPr>
          <p:spPr>
            <a:xfrm>
              <a:off x="7709478" y="1233040"/>
              <a:ext cx="3656215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66"/>
            <p:cNvSpPr txBox="1"/>
            <p:nvPr/>
          </p:nvSpPr>
          <p:spPr>
            <a:xfrm>
              <a:off x="7788469" y="1308750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转：拐个弯儿。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537325" y="4755409"/>
            <a:ext cx="396717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53212" y="5458797"/>
            <a:ext cx="2902429" cy="555695"/>
            <a:chOff x="7709478" y="1233040"/>
            <a:chExt cx="4088081" cy="555695"/>
          </a:xfrm>
        </p:grpSpPr>
        <p:sp>
          <p:nvSpPr>
            <p:cNvPr id="19" name="圆角矩形 46"/>
            <p:cNvSpPr/>
            <p:nvPr/>
          </p:nvSpPr>
          <p:spPr>
            <a:xfrm>
              <a:off x="7709478" y="1233040"/>
              <a:ext cx="3656215" cy="55569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66"/>
            <p:cNvSpPr txBox="1"/>
            <p:nvPr/>
          </p:nvSpPr>
          <p:spPr>
            <a:xfrm>
              <a:off x="7788469" y="1308750"/>
              <a:ext cx="400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见：同“现”。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1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 bldLvl="0" animBg="1"/>
      <p:bldP spid="1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b="4121"/>
          <a:stretch>
            <a:fillRect/>
          </a:stretch>
        </p:blipFill>
        <p:spPr>
          <a:xfrm>
            <a:off x="2480918" y="1595755"/>
            <a:ext cx="6084437" cy="52622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005" y="2018030"/>
            <a:ext cx="1754505" cy="226885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50014" y="2131341"/>
            <a:ext cx="49790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天边的明月升起来惊动喜鹊飞离树枝，清凉的夜风伴随着蝉的鸣叫。闻到稻花的香气，听到青蛙的叫声，让人想象出一派丰收的美景。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很远的天空闪烁着七八个星星，山前滴落两三点雨。旧时相识的茅店、围绕土地庙附近的树林，过了小溪的石桥转个弯儿便看见了。</a:t>
            </a:r>
          </a:p>
        </p:txBody>
      </p:sp>
      <p:sp>
        <p:nvSpPr>
          <p:cNvPr id="24" name="矩形 23"/>
          <p:cNvSpPr/>
          <p:nvPr/>
        </p:nvSpPr>
        <p:spPr>
          <a:xfrm rot="21032759">
            <a:off x="8956979" y="2304743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87283" y="1889754"/>
            <a:ext cx="594233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明月别枝惊鹊，清风半夜鸣蝉。稻花香里说丰年，听取蛙声一片。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9437" y="3972342"/>
            <a:ext cx="669353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上阕写乡村的夏夜，月明风清，空气中传来稻花香，处处蛙声和鸣，呈现出一派丰收的景象，它给行人带来了无限的喜悦。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8112" y="1947247"/>
            <a:ext cx="388683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声色兼备、动静咸宜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6"/>
          <p:cNvSpPr/>
          <p:nvPr/>
        </p:nvSpPr>
        <p:spPr>
          <a:xfrm>
            <a:off x="3122930" y="2089911"/>
            <a:ext cx="772796" cy="414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24"/>
          <p:cNvSpPr/>
          <p:nvPr/>
        </p:nvSpPr>
        <p:spPr>
          <a:xfrm>
            <a:off x="3895726" y="2105067"/>
            <a:ext cx="1462722" cy="414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27"/>
          <p:cNvSpPr/>
          <p:nvPr/>
        </p:nvSpPr>
        <p:spPr>
          <a:xfrm>
            <a:off x="6425565" y="2056598"/>
            <a:ext cx="1462722" cy="414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69592" y="2670672"/>
            <a:ext cx="388683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嗅觉、听觉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30"/>
          <p:cNvSpPr/>
          <p:nvPr/>
        </p:nvSpPr>
        <p:spPr>
          <a:xfrm>
            <a:off x="2387282" y="2747787"/>
            <a:ext cx="1156017" cy="41402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1"/>
          <p:cNvSpPr/>
          <p:nvPr/>
        </p:nvSpPr>
        <p:spPr>
          <a:xfrm>
            <a:off x="6014514" y="2754191"/>
            <a:ext cx="1528458" cy="41402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0280" y="2537149"/>
            <a:ext cx="1648168" cy="6715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丰年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3"/>
          <p:cNvSpPr/>
          <p:nvPr/>
        </p:nvSpPr>
        <p:spPr>
          <a:xfrm>
            <a:off x="5652769" y="2052153"/>
            <a:ext cx="772796" cy="414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云形标注 10"/>
          <p:cNvSpPr/>
          <p:nvPr/>
        </p:nvSpPr>
        <p:spPr>
          <a:xfrm>
            <a:off x="8477250" y="1113155"/>
            <a:ext cx="2952750" cy="1002982"/>
          </a:xfrm>
          <a:prstGeom prst="cloudCallout">
            <a:avLst>
              <a:gd name="adj1" fmla="val -49865"/>
              <a:gd name="adj2" fmla="val 67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283" y="1889754"/>
            <a:ext cx="594233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七八个星天外，两三点雨山前。旧时茅店社林边，路转溪头忽见。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1822" y="4110354"/>
            <a:ext cx="6211734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下阕写天外疏星，山前风雨，溪回路转，茅店忽现。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0138" y="1266027"/>
            <a:ext cx="388683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远望所见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86075" y="2528304"/>
            <a:ext cx="21198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50205" y="2537149"/>
            <a:ext cx="21198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Text Box 11"/>
          <p:cNvSpPr txBox="1"/>
          <p:nvPr/>
        </p:nvSpPr>
        <p:spPr>
          <a:xfrm>
            <a:off x="6312412" y="2985946"/>
            <a:ext cx="50546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一花一世界，一树一菩提。</a:t>
            </a:r>
          </a:p>
        </p:txBody>
      </p:sp>
      <p:sp>
        <p:nvSpPr>
          <p:cNvPr id="4" name="Text Box 11"/>
          <p:cNvSpPr txBox="1"/>
          <p:nvPr/>
        </p:nvSpPr>
        <p:spPr>
          <a:xfrm>
            <a:off x="6478524" y="3872054"/>
            <a:ext cx="50546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走进古诗词，感受别样的风景。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327"/>
          <a:stretch>
            <a:fillRect/>
          </a:stretch>
        </p:blipFill>
        <p:spPr>
          <a:xfrm>
            <a:off x="1166594" y="2349500"/>
            <a:ext cx="4546883" cy="28605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490" y="1024900"/>
            <a:ext cx="4761865" cy="35140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9200" y="3613835"/>
            <a:ext cx="538480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7576820" y="1497330"/>
            <a:ext cx="3230880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主题思想</a:t>
            </a:r>
          </a:p>
        </p:txBody>
      </p:sp>
      <p:sp>
        <p:nvSpPr>
          <p:cNvPr id="14" name="圆角矩形 31"/>
          <p:cNvSpPr/>
          <p:nvPr/>
        </p:nvSpPr>
        <p:spPr>
          <a:xfrm>
            <a:off x="607718" y="3154596"/>
            <a:ext cx="6465818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1188377" y="2434290"/>
            <a:ext cx="493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8959" y="3219310"/>
            <a:ext cx="6048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这首词描写黄沙岭夜里明月清风、疏星稀雨、鹊惊蝉鸣、稻花飘香、蛙声一片的情景，表达了诗人对丰收之年的喜悦和对乡村生活的热爱。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2996" y="1175315"/>
            <a:ext cx="10506008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宿建德江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都写了月夜的景色，表达的感情却不一样，结合诗句说一说。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53385" y="2616203"/>
            <a:ext cx="8900451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这首词里的“月”，是空中之“月”，描写的是在明月的照耀下，夜景中的一切是那么清晰可见、清新迷人，可以体会到诗人夜行的轻松、喜悦之情。而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宿建德江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这首诗里的“月”，是水中之“月”，它显得那么可望而不可即。结合第一、二句中的“日暮客愁新”，可以体会到诗人此时的孤独愁闷、思念家乡、思念亲人的心境。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1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"/>
          <p:cNvSpPr/>
          <p:nvPr/>
        </p:nvSpPr>
        <p:spPr>
          <a:xfrm>
            <a:off x="5024120" y="2258584"/>
            <a:ext cx="807720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一、在括号里填上适当的量词。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 ）明月     一（      ）喜鹊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 ）清风     一（      ）蛙声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 ）茅店     一（      ）溪桥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8599" y="3236801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轮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12"/>
          <p:cNvSpPr/>
          <p:nvPr/>
        </p:nvSpPr>
        <p:spPr>
          <a:xfrm>
            <a:off x="4271645" y="1917065"/>
            <a:ext cx="7146290" cy="37998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40184" y="3247596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08599" y="3970776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40184" y="3981571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08599" y="4723873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40184" y="4734668"/>
            <a:ext cx="8397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215478"/>
            <a:ext cx="3506703" cy="46425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10" name="图片 9" descr="03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8912" y="1520825"/>
            <a:ext cx="6009164" cy="5184008"/>
          </a:xfrm>
          <a:prstGeom prst="rect">
            <a:avLst/>
          </a:prstGeom>
        </p:spPr>
      </p:pic>
      <p:pic>
        <p:nvPicPr>
          <p:cNvPr id="11" name="图片 10" descr="t0176b47f3f81fbfb9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2959" y="2760282"/>
            <a:ext cx="2760980" cy="2387600"/>
          </a:xfrm>
          <a:prstGeom prst="rect">
            <a:avLst/>
          </a:prstGeom>
        </p:spPr>
      </p:pic>
      <p:sp>
        <p:nvSpPr>
          <p:cNvPr id="12" name="矩形 1"/>
          <p:cNvSpPr/>
          <p:nvPr/>
        </p:nvSpPr>
        <p:spPr>
          <a:xfrm>
            <a:off x="2117805" y="2378616"/>
            <a:ext cx="643564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野旷天低树，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黑云翻墨未遮山，</a:t>
            </a:r>
          </a:p>
        </p:txBody>
      </p:sp>
      <p:sp>
        <p:nvSpPr>
          <p:cNvPr id="13" name="矩形 1"/>
          <p:cNvSpPr/>
          <p:nvPr/>
        </p:nvSpPr>
        <p:spPr>
          <a:xfrm>
            <a:off x="1860232" y="1639952"/>
            <a:ext cx="6693217" cy="6715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 补充完整下面的诗句。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327275" y="2942533"/>
            <a:ext cx="3768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江清月近人。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188528" y="3994246"/>
            <a:ext cx="35988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白雨跳珠乱入船。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188528" y="3402908"/>
            <a:ext cx="2278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188528" y="4462544"/>
            <a:ext cx="2278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49905" y="1662892"/>
            <a:ext cx="8229013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三、根据课文内容，选择合适的选项填在括号里。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西江月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夜行黄沙道中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是一首描写（       ）的词。（        ）是词牌名，（     ）是词题。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边塞风光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田园风光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夜行黄沙道中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D.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西江月</a:t>
            </a:r>
          </a:p>
        </p:txBody>
      </p:sp>
      <p:sp>
        <p:nvSpPr>
          <p:cNvPr id="19" name="圆角矩形 30"/>
          <p:cNvSpPr/>
          <p:nvPr/>
        </p:nvSpPr>
        <p:spPr>
          <a:xfrm>
            <a:off x="2991757" y="1611721"/>
            <a:ext cx="8255635" cy="338455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10200866" y="2442425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41"/>
          <p:cNvSpPr txBox="1"/>
          <p:nvPr/>
        </p:nvSpPr>
        <p:spPr>
          <a:xfrm>
            <a:off x="4742317" y="306327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7931423" y="3126378"/>
            <a:ext cx="5623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473450"/>
            <a:ext cx="2556501" cy="3384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六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14422" y="1066075"/>
            <a:ext cx="339788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走 近 作 者</a:t>
            </a:r>
          </a:p>
        </p:txBody>
      </p:sp>
      <p:pic>
        <p:nvPicPr>
          <p:cNvPr id="8" name="矩形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2" y="2650321"/>
            <a:ext cx="3799555" cy="36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矩形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08" y="2461350"/>
            <a:ext cx="3310758" cy="35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矩形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59" y="2226355"/>
            <a:ext cx="3567962" cy="36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11798" y="3350596"/>
            <a:ext cx="26583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字浩然，号孟山人，襄州襄阳人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世称孟襄阳，是唐代著名的山水田园派诗人。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431066" y="229012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孟浩然</a:t>
            </a:r>
          </a:p>
        </p:txBody>
      </p:sp>
      <p:sp>
        <p:nvSpPr>
          <p:cNvPr id="13" name="矩形 12"/>
          <p:cNvSpPr/>
          <p:nvPr/>
        </p:nvSpPr>
        <p:spPr>
          <a:xfrm>
            <a:off x="4630632" y="2924239"/>
            <a:ext cx="2243133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字子瞻，号东坡居士，世称苏东坡。北宋文学家、书画家。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348268" y="20055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41390" y="2769087"/>
            <a:ext cx="2649245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字幼安，号稼轩，历城（山东济南）人。南宋豪放派词人，有“词中之龙”之称。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444009" y="18905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辛弃疾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17" name="矩形 16"/>
          <p:cNvSpPr/>
          <p:nvPr/>
        </p:nvSpPr>
        <p:spPr>
          <a:xfrm>
            <a:off x="3938343" y="1615834"/>
            <a:ext cx="3373120" cy="380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宿建德江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孟浩然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移舟泊烟渚，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日暮客愁新。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野旷天低树，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江清月近人。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237144" y="2964162"/>
            <a:ext cx="387759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5"/>
          <p:cNvSpPr/>
          <p:nvPr/>
        </p:nvSpPr>
        <p:spPr>
          <a:xfrm>
            <a:off x="7311462" y="1563135"/>
            <a:ext cx="3017249" cy="51498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6"/>
          <p:cNvSpPr txBox="1"/>
          <p:nvPr/>
        </p:nvSpPr>
        <p:spPr>
          <a:xfrm>
            <a:off x="7409325" y="1590440"/>
            <a:ext cx="29193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泊：停船靠岸。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87199" y="2317374"/>
            <a:ext cx="4017010" cy="460375"/>
            <a:chOff x="11769" y="2422"/>
            <a:chExt cx="4622" cy="725"/>
          </a:xfrm>
        </p:grpSpPr>
        <p:sp>
          <p:nvSpPr>
            <p:cNvPr id="22" name="圆角矩形 10"/>
            <p:cNvSpPr/>
            <p:nvPr/>
          </p:nvSpPr>
          <p:spPr>
            <a:xfrm>
              <a:off x="11769" y="2422"/>
              <a:ext cx="4622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11769" y="2422"/>
              <a:ext cx="4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渚：水中间的小块陆地。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87198" y="3719817"/>
            <a:ext cx="3457576" cy="500503"/>
            <a:chOff x="11769" y="2422"/>
            <a:chExt cx="3821" cy="595"/>
          </a:xfrm>
        </p:grpSpPr>
        <p:sp>
          <p:nvSpPr>
            <p:cNvPr id="25" name="圆角矩形 35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66"/>
            <p:cNvSpPr txBox="1"/>
            <p:nvPr/>
          </p:nvSpPr>
          <p:spPr>
            <a:xfrm>
              <a:off x="11957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客：指诗人孟浩然。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5986573" y="2964162"/>
            <a:ext cx="409856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54562" y="3644571"/>
            <a:ext cx="370341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287198" y="3006633"/>
            <a:ext cx="3579223" cy="468630"/>
            <a:chOff x="11769" y="2409"/>
            <a:chExt cx="4622" cy="738"/>
          </a:xfrm>
        </p:grpSpPr>
        <p:sp>
          <p:nvSpPr>
            <p:cNvPr id="30" name="圆角矩形 6"/>
            <p:cNvSpPr/>
            <p:nvPr/>
          </p:nvSpPr>
          <p:spPr>
            <a:xfrm>
              <a:off x="11769" y="2422"/>
              <a:ext cx="4622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66"/>
            <p:cNvSpPr txBox="1"/>
            <p:nvPr/>
          </p:nvSpPr>
          <p:spPr>
            <a:xfrm>
              <a:off x="11910" y="2409"/>
              <a:ext cx="4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日暮：黄昏时分。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4506941" y="3644571"/>
            <a:ext cx="747621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80751" y="4286483"/>
            <a:ext cx="370341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87198" y="4432061"/>
            <a:ext cx="2299063" cy="500503"/>
            <a:chOff x="11769" y="2422"/>
            <a:chExt cx="3821" cy="595"/>
          </a:xfrm>
        </p:grpSpPr>
        <p:sp>
          <p:nvSpPr>
            <p:cNvPr id="35" name="圆角矩形 39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66"/>
            <p:cNvSpPr txBox="1"/>
            <p:nvPr/>
          </p:nvSpPr>
          <p:spPr>
            <a:xfrm>
              <a:off x="11957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旷：空旷。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4503471" y="4934327"/>
            <a:ext cx="747621" cy="426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云形标注 14"/>
          <p:cNvSpPr/>
          <p:nvPr/>
        </p:nvSpPr>
        <p:spPr>
          <a:xfrm>
            <a:off x="1218646" y="1932256"/>
            <a:ext cx="2953868" cy="1795743"/>
          </a:xfrm>
          <a:prstGeom prst="cloudCallout">
            <a:avLst>
              <a:gd name="adj1" fmla="val -28793"/>
              <a:gd name="adj2" fmla="val 62500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66"/>
          <p:cNvSpPr txBox="1"/>
          <p:nvPr/>
        </p:nvSpPr>
        <p:spPr>
          <a:xfrm>
            <a:off x="2012991" y="2230678"/>
            <a:ext cx="148113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秋江暮色</a:t>
            </a:r>
          </a:p>
        </p:txBody>
      </p:sp>
      <p:sp>
        <p:nvSpPr>
          <p:cNvPr id="40" name="TextBox 66"/>
          <p:cNvSpPr txBox="1"/>
          <p:nvPr/>
        </p:nvSpPr>
        <p:spPr>
          <a:xfrm>
            <a:off x="1437910" y="2789283"/>
            <a:ext cx="257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停宿在建德江边。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287198" y="5144305"/>
            <a:ext cx="3004269" cy="500503"/>
            <a:chOff x="11769" y="2422"/>
            <a:chExt cx="3821" cy="595"/>
          </a:xfrm>
        </p:grpSpPr>
        <p:sp>
          <p:nvSpPr>
            <p:cNvPr id="42" name="圆角矩形 43"/>
            <p:cNvSpPr/>
            <p:nvPr/>
          </p:nvSpPr>
          <p:spPr>
            <a:xfrm>
              <a:off x="11769" y="2422"/>
              <a:ext cx="3741" cy="586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11957" y="2468"/>
              <a:ext cx="3633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江清：江水清澈。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  <p:bldP spid="19" grpId="0" animBg="1"/>
      <p:bldP spid="20" grpId="0"/>
      <p:bldP spid="27" grpId="0" bldLvl="0" animBg="1"/>
      <p:bldP spid="28" grpId="0" bldLvl="0" animBg="1"/>
      <p:bldP spid="32" grpId="0" bldLvl="0" animBg="1"/>
      <p:bldP spid="33" grpId="0" bldLvl="0" animBg="1"/>
      <p:bldP spid="37" grpId="0" bldLvl="0" animBg="1"/>
      <p:bldP spid="38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580" y="1576705"/>
            <a:ext cx="1754505" cy="22688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4921" y="2367916"/>
            <a:ext cx="577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移动小船，停靠在烟雾迷蒙的小洲岸边，太阳快落山的时候，我的心中又增添了新的忧愁。原野空旷无边，远处的天空看起来比近处的树还要低矮。江水是那么清澈透明，倒映在水中的月亮，和自己是那么亲近。</a:t>
            </a:r>
          </a:p>
        </p:txBody>
      </p:sp>
      <p:sp>
        <p:nvSpPr>
          <p:cNvPr id="6" name="矩形 5"/>
          <p:cNvSpPr/>
          <p:nvPr/>
        </p:nvSpPr>
        <p:spPr>
          <a:xfrm rot="21060586">
            <a:off x="9149384" y="199454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178883" y="2121217"/>
            <a:ext cx="6685280" cy="3840480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对角圆角矩形 70"/>
          <p:cNvSpPr/>
          <p:nvPr/>
        </p:nvSpPr>
        <p:spPr>
          <a:xfrm>
            <a:off x="928370" y="3164840"/>
            <a:ext cx="5167630" cy="31953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8785" y="1574950"/>
            <a:ext cx="605917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移舟泊烟渚，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日暮客愁新。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5380" y="3256322"/>
            <a:ext cx="5000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诗人的小船停泊在烟雾蒙蒙的小洲边，眼见又是日落黄昏，众鸟归林，牛羊下山，一段新的忧愁油然而生。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02001" y="1820416"/>
            <a:ext cx="910228" cy="192715"/>
            <a:chOff x="5782491" y="1566416"/>
            <a:chExt cx="910228" cy="19271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64722" y="1260647"/>
            <a:ext cx="26852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观赏景物的立足点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87701" y="2505246"/>
            <a:ext cx="910228" cy="192715"/>
            <a:chOff x="5782491" y="1566416"/>
            <a:chExt cx="910228" cy="19271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4650422" y="1945477"/>
            <a:ext cx="26852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欣赏景物时的心情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327"/>
          <a:stretch>
            <a:fillRect/>
          </a:stretch>
        </p:blipFill>
        <p:spPr>
          <a:xfrm>
            <a:off x="6743302" y="2979848"/>
            <a:ext cx="3893546" cy="2449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对角圆角矩形 70"/>
          <p:cNvSpPr/>
          <p:nvPr/>
        </p:nvSpPr>
        <p:spPr>
          <a:xfrm>
            <a:off x="1253045" y="2883856"/>
            <a:ext cx="5387340" cy="331691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7115" y="1309534"/>
            <a:ext cx="605917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野旷天低树，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江清月近人。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8697" y="2924428"/>
            <a:ext cx="50006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诗人身在他乡，本来就有愁绪，现在又触景生情，看到孤船小洲，四周空旷，只有江中的月亮与自己为伴，因此又增添了新愁。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10331" y="1555000"/>
            <a:ext cx="910228" cy="192715"/>
            <a:chOff x="5782491" y="1566416"/>
            <a:chExt cx="910228" cy="19271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5920559" y="1033730"/>
            <a:ext cx="26852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江边的远景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96031" y="2239830"/>
            <a:ext cx="910228" cy="192715"/>
            <a:chOff x="5782491" y="1566416"/>
            <a:chExt cx="910228" cy="19271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782491" y="1759131"/>
              <a:ext cx="531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301806" y="1566416"/>
              <a:ext cx="390913" cy="192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5897811" y="1741050"/>
            <a:ext cx="268527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江中的近景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48331" y="1305301"/>
            <a:ext cx="1937734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借景抒情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89" y="3667760"/>
            <a:ext cx="2409730" cy="319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10" y="1158222"/>
            <a:ext cx="4448423" cy="3282781"/>
          </a:xfrm>
          <a:prstGeom prst="rect">
            <a:avLst/>
          </a:prstGeom>
        </p:spPr>
      </p:pic>
      <p:sp>
        <p:nvSpPr>
          <p:cNvPr id="4" name="圆角矩形 31"/>
          <p:cNvSpPr/>
          <p:nvPr/>
        </p:nvSpPr>
        <p:spPr>
          <a:xfrm>
            <a:off x="842886" y="2331064"/>
            <a:ext cx="5825717" cy="295816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2572788" y="1560884"/>
            <a:ext cx="1991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宿建德江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7323" y="2356614"/>
            <a:ext cx="5528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这首诗描写了诗人夜宿建德江边所看到的秋江暮色，表达了诗人在旅途中的孤独愁闷以及对家乡、对亲人的思念之情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7623080" y="1788735"/>
            <a:ext cx="3111430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主题思想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8" name="矩形 7"/>
          <p:cNvSpPr/>
          <p:nvPr/>
        </p:nvSpPr>
        <p:spPr>
          <a:xfrm>
            <a:off x="2098687" y="1794963"/>
            <a:ext cx="4810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六月二十七日望湖楼醉书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黑云翻墨未遮山，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白雨跳珠乱入船。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卷地风来忽吹散，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望湖楼下水如天。</a:t>
            </a:r>
          </a:p>
        </p:txBody>
      </p:sp>
      <p:sp>
        <p:nvSpPr>
          <p:cNvPr id="9" name="矩形 8"/>
          <p:cNvSpPr/>
          <p:nvPr/>
        </p:nvSpPr>
        <p:spPr>
          <a:xfrm>
            <a:off x="3754506" y="3196969"/>
            <a:ext cx="760344" cy="5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48699" y="911580"/>
            <a:ext cx="4705073" cy="2071254"/>
            <a:chOff x="11769" y="2422"/>
            <a:chExt cx="4614" cy="1004"/>
          </a:xfrm>
        </p:grpSpPr>
        <p:sp>
          <p:nvSpPr>
            <p:cNvPr id="11" name="圆角矩形 5"/>
            <p:cNvSpPr/>
            <p:nvPr/>
          </p:nvSpPr>
          <p:spPr>
            <a:xfrm>
              <a:off x="11769" y="2422"/>
              <a:ext cx="4614" cy="983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66"/>
            <p:cNvSpPr txBox="1"/>
            <p:nvPr/>
          </p:nvSpPr>
          <p:spPr>
            <a:xfrm>
              <a:off x="11895" y="2450"/>
              <a:ext cx="4488" cy="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本诗的灵感表现在“醉”字上，醉于酒，更醉于山水之美，描绘了望湖楼的美丽雨景，绘成了一幅“西湖骤雨图”。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86182" y="3158132"/>
            <a:ext cx="5575352" cy="466755"/>
            <a:chOff x="11769" y="2422"/>
            <a:chExt cx="4460" cy="725"/>
          </a:xfrm>
        </p:grpSpPr>
        <p:sp>
          <p:nvSpPr>
            <p:cNvPr id="14" name="圆角矩形 10"/>
            <p:cNvSpPr/>
            <p:nvPr/>
          </p:nvSpPr>
          <p:spPr>
            <a:xfrm>
              <a:off x="11769" y="2422"/>
              <a:ext cx="4237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11769" y="2422"/>
              <a:ext cx="4460" cy="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翻墨：像墨汁一样的黑云在天上翻卷。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021965" y="3886802"/>
            <a:ext cx="763270" cy="4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565389" y="2397260"/>
            <a:ext cx="2089890" cy="187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719710" y="2406626"/>
            <a:ext cx="73030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529473" y="3755942"/>
            <a:ext cx="4343400" cy="460375"/>
            <a:chOff x="11769" y="2422"/>
            <a:chExt cx="2253" cy="725"/>
          </a:xfrm>
        </p:grpSpPr>
        <p:sp>
          <p:nvSpPr>
            <p:cNvPr id="20" name="圆角矩形 37"/>
            <p:cNvSpPr/>
            <p:nvPr/>
          </p:nvSpPr>
          <p:spPr>
            <a:xfrm>
              <a:off x="11769" y="2422"/>
              <a:ext cx="2253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66"/>
            <p:cNvSpPr txBox="1"/>
            <p:nvPr/>
          </p:nvSpPr>
          <p:spPr>
            <a:xfrm>
              <a:off x="11769" y="2422"/>
              <a:ext cx="22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白雨：白色的雨点。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785235" y="3886802"/>
            <a:ext cx="729615" cy="4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29472" y="4387573"/>
            <a:ext cx="3346712" cy="882650"/>
            <a:chOff x="11769" y="2422"/>
            <a:chExt cx="1736" cy="1390"/>
          </a:xfrm>
        </p:grpSpPr>
        <p:sp>
          <p:nvSpPr>
            <p:cNvPr id="24" name="圆角矩形 42"/>
            <p:cNvSpPr/>
            <p:nvPr/>
          </p:nvSpPr>
          <p:spPr>
            <a:xfrm>
              <a:off x="11769" y="2422"/>
              <a:ext cx="1736" cy="1390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66"/>
            <p:cNvSpPr txBox="1"/>
            <p:nvPr/>
          </p:nvSpPr>
          <p:spPr>
            <a:xfrm>
              <a:off x="11769" y="2422"/>
              <a:ext cx="1736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跳珠：形容雨点像珍珠一样在船中跳动。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021965" y="4545773"/>
            <a:ext cx="1075982" cy="4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45601" y="5410970"/>
            <a:ext cx="3495155" cy="460375"/>
            <a:chOff x="11769" y="2422"/>
            <a:chExt cx="1813" cy="725"/>
          </a:xfrm>
        </p:grpSpPr>
        <p:sp>
          <p:nvSpPr>
            <p:cNvPr id="28" name="圆角矩形 46"/>
            <p:cNvSpPr/>
            <p:nvPr/>
          </p:nvSpPr>
          <p:spPr>
            <a:xfrm>
              <a:off x="11769" y="2422"/>
              <a:ext cx="1813" cy="725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11769" y="2422"/>
              <a:ext cx="18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卷地风：风从地面卷起。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7" y="3755942"/>
            <a:ext cx="2343122" cy="31020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6" grpId="0" bldLvl="0" animBg="1"/>
      <p:bldP spid="22" grpId="0" bldLvl="0" animBg="1"/>
      <p:bldP spid="2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宽屏</PresentationFormat>
  <Paragraphs>197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宋体</vt:lpstr>
      <vt:lpstr>Roboto Bold</vt:lpstr>
      <vt:lpstr>思源宋体 CN Heavy</vt:lpstr>
      <vt:lpstr>思源黑体 CN Regular</vt:lpstr>
      <vt:lpstr>Times New Roman</vt:lpstr>
      <vt:lpstr>Calibri</vt:lpstr>
      <vt:lpstr>Arial</vt:lpstr>
      <vt:lpstr>OPPOSans R</vt:lpstr>
      <vt:lpstr>Roboto Regular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2020-11-17T07:09:00Z</dcterms:created>
  <dcterms:modified xsi:type="dcterms:W3CDTF">2023-01-10T06:53:09Z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249487CF42E94234A6FD306D9B226E54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