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63" r:id="rId3"/>
    <p:sldId id="310" r:id="rId4"/>
    <p:sldId id="309" r:id="rId5"/>
    <p:sldId id="370" r:id="rId6"/>
    <p:sldId id="340" r:id="rId7"/>
    <p:sldId id="311" r:id="rId8"/>
    <p:sldId id="339" r:id="rId9"/>
    <p:sldId id="341" r:id="rId10"/>
    <p:sldId id="312" r:id="rId11"/>
    <p:sldId id="343" r:id="rId12"/>
    <p:sldId id="342" r:id="rId13"/>
    <p:sldId id="313" r:id="rId14"/>
    <p:sldId id="315" r:id="rId15"/>
    <p:sldId id="314" r:id="rId16"/>
    <p:sldId id="316" r:id="rId17"/>
    <p:sldId id="260" r:id="rId18"/>
    <p:sldId id="394" r:id="rId19"/>
    <p:sldId id="392" r:id="rId20"/>
    <p:sldId id="402" r:id="rId21"/>
    <p:sldId id="395" r:id="rId22"/>
    <p:sldId id="307" r:id="rId23"/>
    <p:sldId id="285" r:id="rId2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6">
          <p15:clr>
            <a:srgbClr val="A4A3A4"/>
          </p15:clr>
        </p15:guide>
        <p15:guide id="2" pos="21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CCFF"/>
    <a:srgbClr val="FFCCCC"/>
    <a:srgbClr val="793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82" y="-264"/>
      </p:cViewPr>
      <p:guideLst>
        <p:guide orient="horz" pos="2116"/>
        <p:guide pos="21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fld id="{3254B6FA-4DA3-41AC-B32B-18AC4BA06E5B}" type="slidenum">
              <a:rPr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934A7-EC6C-4824-881D-4C6C2442CF79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63827-0E05-47EB-9C62-B68CE791C049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9F0C7-7E50-4C23-9361-9F8968E4DC71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3E29C-8BE6-4629-B7A5-075C06B051E7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9CE06-8921-405E-A661-9A8D5C3528D7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778438"/>
            <a:ext cx="3655181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2EE84-0308-4968-AE83-CD601BABDF2B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1F893-3A0D-4C6E-9AC3-F95529E0C983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A087A-3AFD-418D-9BF1-8C7C923AAD40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0E0DE-4A24-422D-B5AC-89C140110C3E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34C73-2E4E-483C-BCAC-6E5AA377F5AD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</a:defRPr>
            </a:lvl1pPr>
          </a:lstStyle>
          <a:p>
            <a:fld id="{CDD61A70-0491-4E32-A2DE-3372A302AA00}" type="slidenum">
              <a:rPr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1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4913" y="2547551"/>
            <a:ext cx="3901678" cy="326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0" y="1004525"/>
            <a:ext cx="9144000" cy="186204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1" hangingPunct="1">
              <a:defRPr/>
            </a:pPr>
            <a:r>
              <a:rPr lang="en-US" altLang="zh-CN" sz="11500" i="1" kern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roadway" panose="04040905080B02020502" pitchFamily="82" charset="0"/>
                <a:ea typeface="+mj-ea"/>
                <a:cs typeface="+mj-cs"/>
                <a:sym typeface="+mn-ea"/>
              </a:rPr>
              <a:t>Smell and taste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07256" y="3446187"/>
            <a:ext cx="21390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第一课时</a:t>
            </a:r>
            <a:endParaRPr lang="en-US" alt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811015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" descr="5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6681" y="77789"/>
            <a:ext cx="2763441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206103" y="5705476"/>
            <a:ext cx="305157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/>
              <a:t>grape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289822" y="715963"/>
            <a:ext cx="3967163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/>
              <a:t>Is it ___?</a:t>
            </a:r>
          </a:p>
          <a:p>
            <a:pPr eaLnBrk="1" hangingPunct="1"/>
            <a:r>
              <a:rPr lang="en-US" altLang="zh-CN" sz="4400" b="1"/>
              <a:t>Yes,it is.</a:t>
            </a:r>
          </a:p>
          <a:p>
            <a:pPr eaLnBrk="1" hangingPunct="1"/>
            <a:r>
              <a:rPr lang="en-US" altLang="zh-CN" sz="4400" b="1"/>
              <a:t>No,it isn’t.  It is ____.</a:t>
            </a:r>
          </a:p>
          <a:p>
            <a:pPr eaLnBrk="1" hangingPunct="1"/>
            <a:endParaRPr lang="en-US" altLang="zh-CN" sz="4400" b="1"/>
          </a:p>
          <a:p>
            <a:pPr eaLnBrk="1" hangingPunct="1"/>
            <a:r>
              <a:rPr lang="en-US" altLang="zh-CN" sz="4400" b="1"/>
              <a:t>Taste it.</a:t>
            </a:r>
          </a:p>
          <a:p>
            <a:pPr eaLnBrk="1" hangingPunct="1"/>
            <a:r>
              <a:rPr lang="en-US" altLang="zh-CN" sz="4400" b="1"/>
              <a:t>Is it ___ or ____?</a:t>
            </a:r>
          </a:p>
          <a:p>
            <a:pPr eaLnBrk="1" hangingPunct="1"/>
            <a:r>
              <a:rPr lang="en-US" altLang="zh-CN" sz="4400" b="1"/>
              <a:t>It’s _____.</a:t>
            </a:r>
          </a:p>
        </p:txBody>
      </p:sp>
      <p:pic>
        <p:nvPicPr>
          <p:cNvPr id="6" name="P1第1348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P1第11页grape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" y="5964239"/>
            <a:ext cx="377429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2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E3434D4EE2D17E312939A8124004CC6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8575" y="11113"/>
            <a:ext cx="28575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8952533_173128273000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2597" y="585788"/>
            <a:ext cx="7543800" cy="687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6675" y="158750"/>
            <a:ext cx="10715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/>
              <a:t>purple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491412" y="-25400"/>
            <a:ext cx="1719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/>
              <a:t>green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51210" y="3271838"/>
            <a:ext cx="312896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/>
              <a:t>They are (</a:t>
            </a:r>
            <a:r>
              <a:rPr lang="en-US" altLang="zh-CN" sz="4400" b="1">
                <a:solidFill>
                  <a:srgbClr val="FF0000"/>
                </a:solidFill>
              </a:rPr>
              <a:t>round</a:t>
            </a:r>
            <a:r>
              <a:rPr lang="en-US" altLang="zh-CN" sz="4400" b="1"/>
              <a:t>) and (</a:t>
            </a:r>
            <a:r>
              <a:rPr lang="en-US" altLang="zh-CN" sz="4400" b="1">
                <a:solidFill>
                  <a:srgbClr val="FF0000"/>
                </a:solidFill>
              </a:rPr>
              <a:t>small</a:t>
            </a:r>
            <a:r>
              <a:rPr lang="en-US" altLang="zh-CN" sz="4400" b="1"/>
              <a:t>).</a:t>
            </a:r>
          </a:p>
          <a:p>
            <a:pPr eaLnBrk="1" hangingPunct="1"/>
            <a:r>
              <a:rPr lang="en-US" altLang="zh-CN" sz="4400" b="1"/>
              <a:t>They are (</a:t>
            </a:r>
            <a:r>
              <a:rPr lang="en-US" altLang="zh-CN" sz="4400" b="1">
                <a:solidFill>
                  <a:srgbClr val="FF0000"/>
                </a:solidFill>
              </a:rPr>
              <a:t>sweet</a:t>
            </a:r>
            <a:r>
              <a:rPr lang="en-US" altLang="zh-CN" sz="4400" b="1"/>
              <a:t>) and (</a:t>
            </a:r>
            <a:r>
              <a:rPr lang="en-US" altLang="zh-CN" sz="4400" b="1">
                <a:solidFill>
                  <a:srgbClr val="FF0000"/>
                </a:solidFill>
              </a:rPr>
              <a:t>sour</a:t>
            </a:r>
            <a:r>
              <a:rPr lang="en-US" altLang="zh-CN" sz="4400" b="1"/>
              <a:t>).</a:t>
            </a:r>
          </a:p>
        </p:txBody>
      </p:sp>
      <p:sp>
        <p:nvSpPr>
          <p:cNvPr id="8" name="对角圆角矩形 7"/>
          <p:cNvSpPr/>
          <p:nvPr/>
        </p:nvSpPr>
        <p:spPr>
          <a:xfrm>
            <a:off x="1890713" y="3427414"/>
            <a:ext cx="1135856" cy="466725"/>
          </a:xfrm>
          <a:prstGeom prst="round2Diag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9" name="对角圆角矩形 8"/>
          <p:cNvSpPr/>
          <p:nvPr/>
        </p:nvSpPr>
        <p:spPr>
          <a:xfrm>
            <a:off x="1084660" y="4121150"/>
            <a:ext cx="987028" cy="495300"/>
          </a:xfrm>
          <a:prstGeom prst="round2Diag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0" name="对角圆角矩形 9"/>
          <p:cNvSpPr/>
          <p:nvPr/>
        </p:nvSpPr>
        <p:spPr>
          <a:xfrm>
            <a:off x="1859757" y="4784725"/>
            <a:ext cx="1113235" cy="495300"/>
          </a:xfrm>
          <a:prstGeom prst="round2Diag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1" name="对角圆角矩形 10"/>
          <p:cNvSpPr/>
          <p:nvPr/>
        </p:nvSpPr>
        <p:spPr>
          <a:xfrm>
            <a:off x="1073944" y="5449888"/>
            <a:ext cx="816769" cy="481012"/>
          </a:xfrm>
          <a:prstGeom prst="round2Diag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297906" y="4144964"/>
            <a:ext cx="1042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7F7F7F"/>
                </a:solidFill>
              </a:rPr>
              <a:t>size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159794" y="5451475"/>
            <a:ext cx="6905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7F7F7F"/>
                </a:solidFill>
              </a:rPr>
              <a:t>taste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2716" y="673101"/>
            <a:ext cx="8468916" cy="63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2015428153356438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244" y="2252663"/>
            <a:ext cx="5589985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201141813532499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7319" y="-33338"/>
            <a:ext cx="3929063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201407021121179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2100" y="1157288"/>
            <a:ext cx="5258991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1" descr="6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4" y="339725"/>
            <a:ext cx="3155156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966787" y="5370513"/>
            <a:ext cx="4119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/>
              <a:t>strawberry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627960" y="1085851"/>
            <a:ext cx="3890963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ym typeface="Arial" panose="020B0604020202020204" pitchFamily="34" charset="0"/>
              </a:rPr>
              <a:t>Is it ___?</a:t>
            </a:r>
            <a:endParaRPr lang="en-US" altLang="zh-CN" sz="4400" b="1" dirty="0"/>
          </a:p>
          <a:p>
            <a:pPr eaLnBrk="1" hangingPunct="1"/>
            <a:r>
              <a:rPr lang="en-US" altLang="zh-CN" sz="4400" b="1" dirty="0" err="1">
                <a:sym typeface="Arial" panose="020B0604020202020204" pitchFamily="34" charset="0"/>
              </a:rPr>
              <a:t>Yes,it</a:t>
            </a:r>
            <a:r>
              <a:rPr lang="en-US" altLang="zh-CN" sz="4400" b="1" dirty="0">
                <a:sym typeface="Arial" panose="020B0604020202020204" pitchFamily="34" charset="0"/>
              </a:rPr>
              <a:t> is.</a:t>
            </a:r>
            <a:endParaRPr lang="en-US" altLang="zh-CN" sz="4400" b="1" dirty="0"/>
          </a:p>
          <a:p>
            <a:pPr eaLnBrk="1" hangingPunct="1"/>
            <a:r>
              <a:rPr lang="en-US" altLang="zh-CN" sz="4400" b="1" dirty="0" err="1">
                <a:sym typeface="Arial" panose="020B0604020202020204" pitchFamily="34" charset="0"/>
              </a:rPr>
              <a:t>No,it</a:t>
            </a:r>
            <a:r>
              <a:rPr lang="en-US" altLang="zh-CN" sz="4400" b="1" dirty="0">
                <a:sym typeface="Arial" panose="020B0604020202020204" pitchFamily="34" charset="0"/>
              </a:rPr>
              <a:t> isn’t.  It is ____.</a:t>
            </a:r>
            <a:endParaRPr lang="en-US" altLang="zh-CN" sz="4400" b="1" dirty="0"/>
          </a:p>
          <a:p>
            <a:pPr eaLnBrk="1" hangingPunct="1"/>
            <a:endParaRPr lang="en-US" altLang="zh-CN" sz="4400" b="1" dirty="0"/>
          </a:p>
          <a:p>
            <a:pPr eaLnBrk="1" hangingPunct="1"/>
            <a:r>
              <a:rPr lang="en-US" altLang="zh-CN" sz="4400" b="1" dirty="0">
                <a:sym typeface="Arial" panose="020B0604020202020204" pitchFamily="34" charset="0"/>
              </a:rPr>
              <a:t>Touch it.</a:t>
            </a:r>
            <a:endParaRPr lang="en-US" altLang="zh-CN" sz="4400" b="1" dirty="0"/>
          </a:p>
          <a:p>
            <a:pPr eaLnBrk="1" hangingPunct="1"/>
            <a:r>
              <a:rPr lang="en-US" altLang="zh-CN" sz="4400" b="1" dirty="0">
                <a:sym typeface="Arial" panose="020B0604020202020204" pitchFamily="34" charset="0"/>
              </a:rPr>
              <a:t>Is it ___ or ____?</a:t>
            </a:r>
            <a:endParaRPr lang="en-US" altLang="zh-CN" sz="4400" b="1" dirty="0"/>
          </a:p>
          <a:p>
            <a:pPr eaLnBrk="1" hangingPunct="1"/>
            <a:r>
              <a:rPr lang="en-US" altLang="zh-CN" sz="4400" b="1" dirty="0">
                <a:sym typeface="Arial" panose="020B0604020202020204" pitchFamily="34" charset="0"/>
              </a:rPr>
              <a:t>It’s _____.</a:t>
            </a:r>
            <a:endParaRPr lang="en-US" altLang="zh-CN" sz="4400" b="1" dirty="0"/>
          </a:p>
        </p:txBody>
      </p:sp>
      <p:pic>
        <p:nvPicPr>
          <p:cNvPr id="7" name="P1第1349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P1第14页strawberry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2" y="5573713"/>
            <a:ext cx="38457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1" descr="20130722094327-11035795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6447" y="-66675"/>
            <a:ext cx="3220641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2" descr="2877850_142937227155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61398" y="-79375"/>
            <a:ext cx="3774281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3" descr="20150613162147_HP4V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0485" y="3455989"/>
            <a:ext cx="2901553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图片 4" descr="0130000043222012741574725864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4579" y="3686176"/>
            <a:ext cx="4094559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2357438" y="325439"/>
            <a:ext cx="27101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/>
              <a:t>a strawberry </a:t>
            </a:r>
          </a:p>
        </p:txBody>
      </p:sp>
      <p:sp>
        <p:nvSpPr>
          <p:cNvPr id="159765" name="Text Box 2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704035" y="2627314"/>
            <a:ext cx="2741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/>
              <a:t>strawberr___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sp>
        <p:nvSpPr>
          <p:cNvPr id="159766" name="Rectangle 22"/>
          <p:cNvSpPr>
            <a:spLocks noChangeArrowheads="1"/>
          </p:cNvSpPr>
          <p:nvPr/>
        </p:nvSpPr>
        <p:spPr bwMode="auto">
          <a:xfrm>
            <a:off x="5128023" y="2592389"/>
            <a:ext cx="7152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</a:rPr>
              <a:t>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1" grpId="0"/>
      <p:bldP spid="159765" grpId="0"/>
      <p:bldP spid="1597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一个蓝莓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85" y="-209550"/>
            <a:ext cx="230624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一些蓝莓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36444" y="-466725"/>
            <a:ext cx="3228975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38113" y="3252788"/>
            <a:ext cx="36385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Calibri Light" panose="020F0302020204030204" pitchFamily="34" charset="0"/>
              </a:rPr>
              <a:t> </a:t>
            </a:r>
            <a:r>
              <a:rPr lang="en-US" altLang="zh-CN" sz="3600" b="1"/>
              <a:t>blueberry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451873" y="3209926"/>
            <a:ext cx="370165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/>
              <a:t>blueberr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6778229" y="3717925"/>
            <a:ext cx="43457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703219" y="3203576"/>
            <a:ext cx="97631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ies</a:t>
            </a:r>
          </a:p>
        </p:txBody>
      </p:sp>
      <p:pic>
        <p:nvPicPr>
          <p:cNvPr id="9" name="图片 8" descr="一个黑莓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0241" y="-171450"/>
            <a:ext cx="307181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33363" y="4135438"/>
            <a:ext cx="18883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/>
              <a:t>blackberry</a:t>
            </a:r>
          </a:p>
        </p:txBody>
      </p:sp>
      <p:pic>
        <p:nvPicPr>
          <p:cNvPr id="11" name="图片 10" descr="一些黑莓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37423" y="-427038"/>
            <a:ext cx="4958953" cy="352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494735" y="4092576"/>
            <a:ext cx="2703909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/>
              <a:t>blackberr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6948487" y="4587875"/>
            <a:ext cx="52982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915150" y="4051301"/>
            <a:ext cx="6155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ies</a:t>
            </a:r>
          </a:p>
        </p:txBody>
      </p:sp>
      <p:pic>
        <p:nvPicPr>
          <p:cNvPr id="15" name="图片 14" descr="一个樱桃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7391" y="-427038"/>
            <a:ext cx="2825353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275035" y="5083176"/>
            <a:ext cx="146327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/>
              <a:t>cherry</a:t>
            </a:r>
          </a:p>
        </p:txBody>
      </p:sp>
      <p:pic>
        <p:nvPicPr>
          <p:cNvPr id="17" name="图片 16" descr="一些樱桃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75547" y="-622300"/>
            <a:ext cx="4391025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5505450" y="5005388"/>
            <a:ext cx="2110979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/>
              <a:t>cherr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6385323" y="5514975"/>
            <a:ext cx="5203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6322219" y="4991101"/>
            <a:ext cx="107037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4" grpId="0"/>
      <p:bldP spid="16" grpId="0"/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200" y="688853"/>
            <a:ext cx="3934796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800" b="1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charset="0"/>
                <a:cs typeface="+mn-ea"/>
              </a:rPr>
              <a:t>Let's chant</a:t>
            </a:r>
            <a:endParaRPr lang="en-US" altLang="zh-CN" sz="4800" b="1" noProof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Black" panose="020B0A04020102020204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0" y="1612846"/>
            <a:ext cx="9144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70AD47"/>
                </a:solidFill>
              </a:rPr>
              <a:t>I like </a:t>
            </a:r>
            <a:r>
              <a:rPr lang="en-US" altLang="zh-CN" sz="2800" b="1" dirty="0" err="1">
                <a:solidFill>
                  <a:srgbClr val="70AD47"/>
                </a:solidFill>
              </a:rPr>
              <a:t>watermelon,I</a:t>
            </a:r>
            <a:r>
              <a:rPr lang="en-US" altLang="zh-CN" sz="2800" b="1" dirty="0">
                <a:solidFill>
                  <a:srgbClr val="70AD47"/>
                </a:solidFill>
              </a:rPr>
              <a:t> like watermelon,</a:t>
            </a:r>
          </a:p>
          <a:p>
            <a:pPr eaLnBrk="1" hangingPunct="1"/>
            <a:r>
              <a:rPr lang="en-US" altLang="zh-CN" sz="2800" b="1" dirty="0">
                <a:solidFill>
                  <a:srgbClr val="70AD47"/>
                </a:solidFill>
              </a:rPr>
              <a:t>round and </a:t>
            </a:r>
            <a:r>
              <a:rPr lang="en-US" altLang="zh-CN" sz="2800" b="1" dirty="0" err="1">
                <a:solidFill>
                  <a:srgbClr val="70AD47"/>
                </a:solidFill>
              </a:rPr>
              <a:t>big,round</a:t>
            </a:r>
            <a:r>
              <a:rPr lang="en-US" altLang="zh-CN" sz="2800" b="1" dirty="0">
                <a:solidFill>
                  <a:srgbClr val="70AD47"/>
                </a:solidFill>
              </a:rPr>
              <a:t> and big.</a:t>
            </a:r>
          </a:p>
          <a:p>
            <a:pPr eaLnBrk="1" hangingPunct="1"/>
            <a:r>
              <a:rPr lang="en-US" altLang="zh-CN" sz="2800" b="1" dirty="0">
                <a:solidFill>
                  <a:srgbClr val="70AD47"/>
                </a:solidFill>
              </a:rPr>
              <a:t>I like </a:t>
            </a:r>
            <a:r>
              <a:rPr lang="en-US" altLang="zh-CN" sz="2800" b="1" dirty="0" err="1">
                <a:solidFill>
                  <a:srgbClr val="70AD47"/>
                </a:solidFill>
              </a:rPr>
              <a:t>watermelon,I</a:t>
            </a:r>
            <a:r>
              <a:rPr lang="en-US" altLang="zh-CN" sz="2800" b="1" dirty="0">
                <a:solidFill>
                  <a:srgbClr val="70AD47"/>
                </a:solidFill>
              </a:rPr>
              <a:t> like watermelon,</a:t>
            </a:r>
          </a:p>
          <a:p>
            <a:pPr eaLnBrk="1" hangingPunct="1"/>
            <a:r>
              <a:rPr lang="en-US" altLang="zh-CN" sz="2800" b="1" dirty="0">
                <a:solidFill>
                  <a:srgbClr val="70AD47"/>
                </a:solidFill>
              </a:rPr>
              <a:t>green and </a:t>
            </a:r>
            <a:r>
              <a:rPr lang="en-US" altLang="zh-CN" sz="2800" b="1" dirty="0" err="1">
                <a:solidFill>
                  <a:srgbClr val="70AD47"/>
                </a:solidFill>
              </a:rPr>
              <a:t>sweet,green</a:t>
            </a:r>
            <a:r>
              <a:rPr lang="en-US" altLang="zh-CN" sz="2800" b="1" dirty="0">
                <a:solidFill>
                  <a:srgbClr val="70AD47"/>
                </a:solidFill>
              </a:rPr>
              <a:t> and sweet.</a:t>
            </a:r>
          </a:p>
          <a:p>
            <a:pPr eaLnBrk="1" hangingPunct="1"/>
            <a:r>
              <a:rPr lang="en-US" altLang="zh-CN" sz="2800" b="1" dirty="0">
                <a:solidFill>
                  <a:srgbClr val="7030A0"/>
                </a:solidFill>
              </a:rPr>
              <a:t>I like </a:t>
            </a:r>
            <a:r>
              <a:rPr lang="en-US" altLang="zh-CN" sz="2800" b="1" dirty="0" err="1">
                <a:solidFill>
                  <a:srgbClr val="7030A0"/>
                </a:solidFill>
              </a:rPr>
              <a:t>grape,I</a:t>
            </a:r>
            <a:r>
              <a:rPr lang="en-US" altLang="zh-CN" sz="2800" b="1" dirty="0">
                <a:solidFill>
                  <a:srgbClr val="7030A0"/>
                </a:solidFill>
              </a:rPr>
              <a:t> like </a:t>
            </a:r>
            <a:r>
              <a:rPr lang="en-US" altLang="zh-CN" sz="2800" b="1" dirty="0" err="1">
                <a:solidFill>
                  <a:srgbClr val="7030A0"/>
                </a:solidFill>
              </a:rPr>
              <a:t>grape,round</a:t>
            </a:r>
            <a:r>
              <a:rPr lang="en-US" altLang="zh-CN" sz="2800" b="1" dirty="0">
                <a:solidFill>
                  <a:srgbClr val="7030A0"/>
                </a:solidFill>
              </a:rPr>
              <a:t> and small, round and small.</a:t>
            </a:r>
          </a:p>
          <a:p>
            <a:pPr eaLnBrk="1" hangingPunct="1"/>
            <a:r>
              <a:rPr lang="en-US" altLang="zh-CN" sz="2800" b="1" dirty="0">
                <a:solidFill>
                  <a:srgbClr val="7030A0"/>
                </a:solidFill>
              </a:rPr>
              <a:t>I like </a:t>
            </a:r>
            <a:r>
              <a:rPr lang="en-US" altLang="zh-CN" sz="2800" b="1" dirty="0" err="1">
                <a:solidFill>
                  <a:srgbClr val="7030A0"/>
                </a:solidFill>
              </a:rPr>
              <a:t>grape,I</a:t>
            </a:r>
            <a:r>
              <a:rPr lang="en-US" altLang="zh-CN" sz="2800" b="1" dirty="0">
                <a:solidFill>
                  <a:srgbClr val="7030A0"/>
                </a:solidFill>
              </a:rPr>
              <a:t> like </a:t>
            </a:r>
            <a:r>
              <a:rPr lang="en-US" altLang="zh-CN" sz="2800" b="1" dirty="0" err="1">
                <a:solidFill>
                  <a:srgbClr val="7030A0"/>
                </a:solidFill>
              </a:rPr>
              <a:t>grape,sour</a:t>
            </a:r>
            <a:r>
              <a:rPr lang="en-US" altLang="zh-CN" sz="2800" b="1" dirty="0">
                <a:solidFill>
                  <a:srgbClr val="7030A0"/>
                </a:solidFill>
              </a:rPr>
              <a:t> and sweet, sour and sweet.</a:t>
            </a:r>
          </a:p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</a:rPr>
              <a:t>I like </a:t>
            </a:r>
            <a:r>
              <a:rPr lang="en-US" altLang="zh-CN" sz="2800" b="1" dirty="0" err="1">
                <a:solidFill>
                  <a:srgbClr val="FF0000"/>
                </a:solidFill>
              </a:rPr>
              <a:t>strawberry,I</a:t>
            </a:r>
            <a:r>
              <a:rPr lang="en-US" altLang="zh-CN" sz="2800" b="1" dirty="0">
                <a:solidFill>
                  <a:srgbClr val="FF0000"/>
                </a:solidFill>
              </a:rPr>
              <a:t> like strawberry,</a:t>
            </a:r>
          </a:p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</a:rPr>
              <a:t>red and small, ,red and small.</a:t>
            </a:r>
          </a:p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</a:rPr>
              <a:t>I like </a:t>
            </a:r>
            <a:r>
              <a:rPr lang="en-US" altLang="zh-CN" sz="2800" b="1" dirty="0" err="1">
                <a:solidFill>
                  <a:srgbClr val="FF0000"/>
                </a:solidFill>
              </a:rPr>
              <a:t>strawberry,I</a:t>
            </a:r>
            <a:r>
              <a:rPr lang="en-US" altLang="zh-CN" sz="2800" b="1" dirty="0">
                <a:solidFill>
                  <a:srgbClr val="FF0000"/>
                </a:solidFill>
              </a:rPr>
              <a:t> like strawberry,</a:t>
            </a:r>
          </a:p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</a:rPr>
              <a:t>sour and </a:t>
            </a:r>
            <a:r>
              <a:rPr lang="en-US" altLang="zh-CN" sz="2800" b="1" dirty="0" err="1">
                <a:solidFill>
                  <a:srgbClr val="FF0000"/>
                </a:solidFill>
              </a:rPr>
              <a:t>sweet,sour</a:t>
            </a:r>
            <a:r>
              <a:rPr lang="en-US" altLang="zh-CN" sz="2800" b="1" dirty="0">
                <a:solidFill>
                  <a:srgbClr val="FF0000"/>
                </a:solidFill>
              </a:rPr>
              <a:t> and sweet.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9" descr="6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120000">
            <a:off x="6638925" y="4102100"/>
            <a:ext cx="2324100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图片 1" descr="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40000">
            <a:off x="3901679" y="4552951"/>
            <a:ext cx="1529953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图片 2" descr="5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940000">
            <a:off x="140494" y="4635501"/>
            <a:ext cx="1550194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图片 3" descr="5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9740000">
            <a:off x="6418660" y="1965326"/>
            <a:ext cx="123467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图片 4" descr="5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44903" y="142875"/>
            <a:ext cx="129897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图片 5" descr="5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69282" y="4518025"/>
            <a:ext cx="735806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146685" y="102235"/>
            <a:ext cx="344729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eaLnBrk="1" fontAlgn="auto" hangingPunct="1">
              <a:buFont typeface="Arial" panose="020B0604020202020204" pitchFamily="34" charset="0"/>
              <a:buNone/>
              <a:defRPr/>
            </a:pPr>
            <a:r>
              <a:rPr lang="en-US" altLang="zh-CN" sz="4000" b="1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charset="0"/>
                <a:ea typeface="Arial Black" panose="020B0A04020102020204" charset="0"/>
                <a:cs typeface="+mn-ea"/>
                <a:sym typeface="+mn-ea"/>
              </a:rPr>
              <a:t>Group work</a:t>
            </a:r>
            <a:endParaRPr lang="en-US" altLang="zh-CN" sz="4000" b="1" noProof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Black" panose="020B0A04020102020204" charset="0"/>
              <a:ea typeface="Arial Black" panose="020B0A04020102020204" charset="0"/>
              <a:sym typeface="+mn-ea"/>
            </a:endParaRPr>
          </a:p>
        </p:txBody>
      </p:sp>
      <p:pic>
        <p:nvPicPr>
          <p:cNvPr id="29705" name="图片 7" descr="5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660000">
            <a:off x="7915275" y="1784350"/>
            <a:ext cx="1062038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图片 8" descr="6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540000">
            <a:off x="5601891" y="5457826"/>
            <a:ext cx="53697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8" name="AutoShape 4"/>
          <p:cNvSpPr>
            <a:spLocks noChangeArrowheads="1"/>
          </p:cNvSpPr>
          <p:nvPr/>
        </p:nvSpPr>
        <p:spPr bwMode="auto">
          <a:xfrm>
            <a:off x="103585" y="517526"/>
            <a:ext cx="6109097" cy="4194175"/>
          </a:xfrm>
          <a:prstGeom prst="horizontalScroll">
            <a:avLst>
              <a:gd name="adj" fmla="val 1250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en-US" altLang="zh-CN" sz="2400" b="1" dirty="0" smtClean="0">
              <a:latin typeface="GCFrutiger" pitchFamily="50" charset="0"/>
            </a:endParaRPr>
          </a:p>
          <a:p>
            <a:pPr eaLnBrk="1" hangingPunct="1">
              <a:defRPr/>
            </a:pPr>
            <a:r>
              <a:rPr lang="en-US" altLang="zh-CN" sz="4800" b="1" dirty="0" smtClean="0">
                <a:latin typeface="+mn-lt"/>
              </a:rPr>
              <a:t>A:Is it ... or ... ?</a:t>
            </a:r>
            <a:r>
              <a:rPr lang="en-US" altLang="zh-CN" sz="3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(colour/size)</a:t>
            </a:r>
          </a:p>
          <a:p>
            <a:pPr eaLnBrk="1" hangingPunct="1">
              <a:defRPr/>
            </a:pPr>
            <a:r>
              <a:rPr lang="en-US" altLang="zh-CN" sz="4800" b="1" dirty="0" smtClean="0">
                <a:latin typeface="+mn-lt"/>
              </a:rPr>
              <a:t>B:It's ... .</a:t>
            </a:r>
          </a:p>
          <a:p>
            <a:pPr eaLnBrk="1" hangingPunct="1">
              <a:defRPr/>
            </a:pPr>
            <a:r>
              <a:rPr lang="en-US" altLang="zh-CN" sz="4800" b="1" dirty="0" smtClean="0">
                <a:latin typeface="+mn-lt"/>
              </a:rPr>
              <a:t>A:Is it ... or ... ?</a:t>
            </a:r>
            <a:r>
              <a:rPr lang="en-US" altLang="zh-CN" sz="3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(sweet/sour/bitter)</a:t>
            </a:r>
          </a:p>
          <a:p>
            <a:pPr eaLnBrk="1" hangingPunct="1">
              <a:defRPr/>
            </a:pPr>
            <a:r>
              <a:rPr lang="en-US" altLang="zh-CN" sz="4800" b="1" dirty="0" smtClean="0">
                <a:latin typeface="+mn-lt"/>
              </a:rPr>
              <a:t>B:It's ...</a:t>
            </a:r>
            <a:endParaRPr lang="en-US" altLang="zh-CN" sz="4800" dirty="0" smtClean="0">
              <a:latin typeface="+mn-lt"/>
            </a:endParaRPr>
          </a:p>
          <a:p>
            <a:pPr eaLnBrk="1" hangingPunct="1">
              <a:defRPr/>
            </a:pPr>
            <a:endParaRPr lang="en-US" altLang="zh-CN" sz="2400" dirty="0" smtClean="0"/>
          </a:p>
        </p:txBody>
      </p:sp>
      <p:pic>
        <p:nvPicPr>
          <p:cNvPr id="29708" name="Picture 19" descr="peach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20000">
            <a:off x="2603897" y="5205413"/>
            <a:ext cx="1275159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6164" y="234316"/>
            <a:ext cx="5839868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800" b="1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charset="0"/>
                <a:cs typeface="+mn-ea"/>
              </a:rPr>
              <a:t>Make some juice</a:t>
            </a:r>
            <a:endParaRPr lang="en-US" altLang="zh-CN" sz="4800" b="1" noProof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Black" panose="020B0A04020102020204" charset="0"/>
            </a:endParaRPr>
          </a:p>
        </p:txBody>
      </p:sp>
      <p:pic>
        <p:nvPicPr>
          <p:cNvPr id="30723" name="Picture 5" descr="照片 0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E8E5"/>
              </a:clrFrom>
              <a:clrTo>
                <a:srgbClr val="EDE8E5">
                  <a:alpha val="0"/>
                </a:srgbClr>
              </a:clrTo>
            </a:clrChange>
            <a:lum bright="-12000" contrast="42000"/>
          </a:blip>
          <a:srcRect/>
          <a:stretch>
            <a:fillRect/>
          </a:stretch>
        </p:blipFill>
        <p:spPr bwMode="auto">
          <a:xfrm>
            <a:off x="411956" y="869950"/>
            <a:ext cx="8173641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513" y="3689350"/>
            <a:ext cx="1714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848916" y="-53975"/>
            <a:ext cx="343019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51372" y="-82550"/>
            <a:ext cx="1594247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721519" y="3668714"/>
            <a:ext cx="2989660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81812" y="3303589"/>
            <a:ext cx="2414588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18210" y="-25400"/>
            <a:ext cx="1032272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657851" y="3441701"/>
            <a:ext cx="1831181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358879" y="7938"/>
            <a:ext cx="473511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ym typeface="Arial" panose="020B0604020202020204" pitchFamily="34" charset="0"/>
              </a:rPr>
              <a:t>A: Smell this. Is it … juice or … juice?</a:t>
            </a:r>
          </a:p>
          <a:p>
            <a:pPr eaLnBrk="1" hangingPunct="1"/>
            <a:r>
              <a:rPr lang="en-US" altLang="zh-CN" sz="3600" b="1">
                <a:solidFill>
                  <a:schemeClr val="accent1"/>
                </a:solidFill>
                <a:sym typeface="Arial" panose="020B0604020202020204" pitchFamily="34" charset="0"/>
              </a:rPr>
              <a:t>B: Is it … juice?</a:t>
            </a:r>
          </a:p>
          <a:p>
            <a:pPr eaLnBrk="1" hangingPunct="1"/>
            <a:r>
              <a:rPr lang="en-US" altLang="zh-CN" sz="3600" b="1">
                <a:sym typeface="Arial" panose="020B0604020202020204" pitchFamily="34" charset="0"/>
              </a:rPr>
              <a:t>A: Taste it. Is it … juice?</a:t>
            </a:r>
          </a:p>
          <a:p>
            <a:pPr eaLnBrk="1" hangingPunct="1"/>
            <a:r>
              <a:rPr lang="en-US" altLang="zh-CN" sz="3600" b="1">
                <a:solidFill>
                  <a:schemeClr val="accent1"/>
                </a:solidFill>
                <a:sym typeface="Arial" panose="020B0604020202020204" pitchFamily="34" charset="0"/>
              </a:rPr>
              <a:t>B: It’s (sweet/sour). It’s … juice.</a:t>
            </a:r>
          </a:p>
          <a:p>
            <a:pPr eaLnBrk="1" hangingPunct="1"/>
            <a:r>
              <a:rPr lang="en-US" altLang="zh-CN" sz="3600" b="1">
                <a:sym typeface="Arial" panose="020B0604020202020204" pitchFamily="34" charset="0"/>
              </a:rPr>
              <a:t>A: You’re right./Sorry, it’s …</a:t>
            </a:r>
            <a:endParaRPr lang="en-US" altLang="zh-CN" sz="3600"/>
          </a:p>
        </p:txBody>
      </p:sp>
      <p:sp>
        <p:nvSpPr>
          <p:cNvPr id="10" name="矩形 9"/>
          <p:cNvSpPr/>
          <p:nvPr/>
        </p:nvSpPr>
        <p:spPr>
          <a:xfrm>
            <a:off x="-791658" y="2891156"/>
            <a:ext cx="5693353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800" b="1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charset="0"/>
                <a:cs typeface="+mn-ea"/>
              </a:rPr>
              <a:t>Taste and guess</a:t>
            </a:r>
            <a:endParaRPr lang="en-US" altLang="zh-CN" sz="4800" b="1" noProof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Black" panose="020B0A040201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2575" y="536028"/>
            <a:ext cx="3109913" cy="605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文本框 1"/>
          <p:cNvSpPr txBox="1">
            <a:spLocks noChangeArrowheads="1"/>
          </p:cNvSpPr>
          <p:nvPr/>
        </p:nvSpPr>
        <p:spPr bwMode="auto">
          <a:xfrm>
            <a:off x="827485" y="2857501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</a:rPr>
              <a:t>sh</a:t>
            </a:r>
            <a:r>
              <a:rPr lang="en-US" altLang="zh-CN" sz="3600" b="1" dirty="0"/>
              <a:t>ape</a:t>
            </a:r>
          </a:p>
        </p:txBody>
      </p:sp>
      <p:sp>
        <p:nvSpPr>
          <p:cNvPr id="14340" name="文本框 1"/>
          <p:cNvSpPr txBox="1">
            <a:spLocks noChangeArrowheads="1"/>
          </p:cNvSpPr>
          <p:nvPr/>
        </p:nvSpPr>
        <p:spPr bwMode="auto">
          <a:xfrm>
            <a:off x="61912" y="2730501"/>
            <a:ext cx="1266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 err="1">
                <a:solidFill>
                  <a:srgbClr val="FF0000"/>
                </a:solidFill>
              </a:rPr>
              <a:t>sh</a:t>
            </a:r>
            <a:r>
              <a:rPr lang="en-US" altLang="zh-CN" sz="48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4341" name="文本框 1"/>
          <p:cNvSpPr txBox="1">
            <a:spLocks noChangeArrowheads="1"/>
          </p:cNvSpPr>
          <p:nvPr/>
        </p:nvSpPr>
        <p:spPr bwMode="auto">
          <a:xfrm>
            <a:off x="4708922" y="2787651"/>
            <a:ext cx="8798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FF0000"/>
                </a:solidFill>
              </a:rPr>
              <a:t>-sh</a:t>
            </a:r>
          </a:p>
        </p:txBody>
      </p:sp>
      <p:sp>
        <p:nvSpPr>
          <p:cNvPr id="13" name="矩形 12"/>
          <p:cNvSpPr/>
          <p:nvPr/>
        </p:nvSpPr>
        <p:spPr>
          <a:xfrm>
            <a:off x="4932704" y="700971"/>
            <a:ext cx="3802856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800" b="1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charset="0"/>
                <a:cs typeface="+mn-ea"/>
              </a:rPr>
              <a:t>Look and read</a:t>
            </a:r>
            <a:endParaRPr lang="en-US" altLang="zh-CN" sz="4800" b="1" noProof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Black" panose="020B0A04020102020204" charset="0"/>
            </a:endParaRPr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5269706" y="2897055"/>
            <a:ext cx="36550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/>
              <a:t>fi</a:t>
            </a:r>
            <a:r>
              <a:rPr lang="en-US" altLang="zh-CN" sz="3600" b="1" dirty="0">
                <a:solidFill>
                  <a:srgbClr val="FF0000"/>
                </a:solidFill>
              </a:rPr>
              <a:t>sh</a:t>
            </a:r>
            <a:r>
              <a:rPr lang="en-US" altLang="zh-CN" sz="3600" b="1" dirty="0"/>
              <a:t>, di</a:t>
            </a:r>
            <a:r>
              <a:rPr lang="en-US" altLang="zh-CN" sz="3600" b="1" dirty="0">
                <a:solidFill>
                  <a:srgbClr val="FF0000"/>
                </a:solidFill>
              </a:rPr>
              <a:t>sh</a:t>
            </a:r>
            <a:r>
              <a:rPr lang="en-US" altLang="zh-CN" sz="3600" b="1" dirty="0"/>
              <a:t>, wa</a:t>
            </a:r>
            <a:r>
              <a:rPr lang="en-US" altLang="zh-CN" sz="3600" b="1" dirty="0">
                <a:solidFill>
                  <a:srgbClr val="FF0000"/>
                </a:solidFill>
              </a:rPr>
              <a:t>sh </a:t>
            </a:r>
            <a:r>
              <a:rPr lang="en-US" altLang="zh-CN" sz="3600" b="1" dirty="0"/>
              <a:t>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>
            <a:lum bright="12000"/>
          </a:blip>
          <a:srcRect/>
          <a:stretch>
            <a:fillRect/>
          </a:stretch>
        </p:blipFill>
        <p:spPr bwMode="auto">
          <a:xfrm>
            <a:off x="238125" y="2039939"/>
            <a:ext cx="17145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-110769" y="-69218"/>
            <a:ext cx="2152256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800" b="1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charset="0"/>
              </a:rPr>
              <a:t>Retell</a:t>
            </a:r>
          </a:p>
        </p:txBody>
      </p:sp>
      <p:sp>
        <p:nvSpPr>
          <p:cNvPr id="178189" name="AutoShape 13"/>
          <p:cNvSpPr>
            <a:spLocks noChangeArrowheads="1"/>
          </p:cNvSpPr>
          <p:nvPr/>
        </p:nvSpPr>
        <p:spPr bwMode="auto">
          <a:xfrm>
            <a:off x="279797" y="866776"/>
            <a:ext cx="3175397" cy="1077913"/>
          </a:xfrm>
          <a:prstGeom prst="wedgeRoundRectCallout">
            <a:avLst>
              <a:gd name="adj1" fmla="val -27574"/>
              <a:gd name="adj2" fmla="val 10265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Look, Joe. I have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some _____ here.</a:t>
            </a:r>
          </a:p>
        </p:txBody>
      </p: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0988" y="4946650"/>
            <a:ext cx="16002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91" name="AutoShape 15"/>
          <p:cNvSpPr>
            <a:spLocks noChangeArrowheads="1"/>
          </p:cNvSpPr>
          <p:nvPr/>
        </p:nvSpPr>
        <p:spPr bwMode="auto">
          <a:xfrm>
            <a:off x="51198" y="4067175"/>
            <a:ext cx="2450306" cy="609600"/>
          </a:xfrm>
          <a:prstGeom prst="wedgeRoundRectCallout">
            <a:avLst>
              <a:gd name="adj1" fmla="val -13847"/>
              <a:gd name="adj2" fmla="val 17781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What’s this, Joe?</a:t>
            </a:r>
          </a:p>
        </p:txBody>
      </p:sp>
      <p:sp>
        <p:nvSpPr>
          <p:cNvPr id="178194" name="AutoShape 18"/>
          <p:cNvSpPr>
            <a:spLocks noChangeArrowheads="1"/>
          </p:cNvSpPr>
          <p:nvPr/>
        </p:nvSpPr>
        <p:spPr bwMode="auto">
          <a:xfrm>
            <a:off x="1912144" y="4767263"/>
            <a:ext cx="2549129" cy="639762"/>
          </a:xfrm>
          <a:prstGeom prst="wedgeRoundRectCallout">
            <a:avLst>
              <a:gd name="adj1" fmla="val -54481"/>
              <a:gd name="adj2" fmla="val 11263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Is it _____ juice?</a:t>
            </a:r>
          </a:p>
        </p:txBody>
      </p:sp>
      <p:sp>
        <p:nvSpPr>
          <p:cNvPr id="178197" name="AutoShape 21"/>
          <p:cNvSpPr>
            <a:spLocks noChangeArrowheads="1"/>
          </p:cNvSpPr>
          <p:nvPr/>
        </p:nvSpPr>
        <p:spPr bwMode="auto">
          <a:xfrm>
            <a:off x="2102644" y="5938838"/>
            <a:ext cx="1800225" cy="677862"/>
          </a:xfrm>
          <a:prstGeom prst="wedgeRoundRectCallout">
            <a:avLst>
              <a:gd name="adj1" fmla="val -104199"/>
              <a:gd name="adj2" fmla="val -4170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Yes,_____ </a:t>
            </a:r>
            <a:r>
              <a:rPr lang="en-US" altLang="zh-CN" sz="2800" b="1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277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7891" y="1123950"/>
            <a:ext cx="177165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92" name="AutoShape 16"/>
          <p:cNvSpPr>
            <a:spLocks noChangeArrowheads="1"/>
          </p:cNvSpPr>
          <p:nvPr/>
        </p:nvSpPr>
        <p:spPr bwMode="auto">
          <a:xfrm>
            <a:off x="5435203" y="1"/>
            <a:ext cx="3708797" cy="1585913"/>
          </a:xfrm>
          <a:prstGeom prst="wedgeRoundRectCallout">
            <a:avLst>
              <a:gd name="adj1" fmla="val -68514"/>
              <a:gd name="adj2" fmla="val 5927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____ this. Is it strawberry juice _____ watermelon juice?</a:t>
            </a:r>
          </a:p>
        </p:txBody>
      </p:sp>
      <p:sp>
        <p:nvSpPr>
          <p:cNvPr id="178193" name="AutoShape 17"/>
          <p:cNvSpPr>
            <a:spLocks noChangeArrowheads="1"/>
          </p:cNvSpPr>
          <p:nvPr/>
        </p:nvSpPr>
        <p:spPr bwMode="auto">
          <a:xfrm>
            <a:off x="5891212" y="2220913"/>
            <a:ext cx="3252788" cy="533400"/>
          </a:xfrm>
          <a:prstGeom prst="wedgeRoundRectCallout">
            <a:avLst>
              <a:gd name="adj1" fmla="val -64083"/>
              <a:gd name="adj2" fmla="val -11559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Is it ________ _____?</a:t>
            </a:r>
          </a:p>
        </p:txBody>
      </p:sp>
      <p:pic>
        <p:nvPicPr>
          <p:cNvPr id="3278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7960" y="3956050"/>
            <a:ext cx="17145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96" name="AutoShape 20"/>
          <p:cNvSpPr>
            <a:spLocks noChangeArrowheads="1"/>
          </p:cNvSpPr>
          <p:nvPr/>
        </p:nvSpPr>
        <p:spPr bwMode="auto">
          <a:xfrm>
            <a:off x="3170635" y="3654426"/>
            <a:ext cx="1396603" cy="715963"/>
          </a:xfrm>
          <a:prstGeom prst="wedgeRoundRectCallout">
            <a:avLst>
              <a:gd name="adj1" fmla="val 57227"/>
              <a:gd name="adj2" fmla="val 9407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____ it.</a:t>
            </a:r>
          </a:p>
        </p:txBody>
      </p:sp>
      <p:sp>
        <p:nvSpPr>
          <p:cNvPr id="178195" name="AutoShape 19"/>
          <p:cNvSpPr>
            <a:spLocks noChangeArrowheads="1"/>
          </p:cNvSpPr>
          <p:nvPr/>
        </p:nvSpPr>
        <p:spPr bwMode="auto">
          <a:xfrm>
            <a:off x="6248400" y="2965451"/>
            <a:ext cx="2275285" cy="2168525"/>
          </a:xfrm>
          <a:prstGeom prst="wedgeRoundRectCallout">
            <a:avLst>
              <a:gd name="adj1" fmla="val -61051"/>
              <a:gd name="adj2" fmla="val -38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It</a:t>
            </a:r>
            <a:r>
              <a:rPr lang="en-US" altLang="zh-CN" sz="3200" b="1">
                <a:latin typeface="Comic Sans MS" panose="030F0702030302020204" pitchFamily="66" charset="0"/>
              </a:rPr>
              <a:t>’</a:t>
            </a:r>
            <a:r>
              <a:rPr lang="en-US" altLang="zh-CN" sz="3200" b="1"/>
              <a:t>s _____ and _____.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It</a:t>
            </a:r>
            <a:r>
              <a:rPr lang="en-US" altLang="zh-CN" sz="3200" b="1">
                <a:latin typeface="Comic Sans MS" panose="030F0702030302020204" pitchFamily="66" charset="0"/>
              </a:rPr>
              <a:t>’</a:t>
            </a:r>
            <a:r>
              <a:rPr lang="en-US" altLang="zh-CN" sz="3200" b="1"/>
              <a:t>s ________ juice.</a:t>
            </a:r>
          </a:p>
        </p:txBody>
      </p:sp>
      <p:sp>
        <p:nvSpPr>
          <p:cNvPr id="178198" name="AutoShape 22"/>
          <p:cNvSpPr>
            <a:spLocks noChangeArrowheads="1"/>
          </p:cNvSpPr>
          <p:nvPr/>
        </p:nvSpPr>
        <p:spPr bwMode="auto">
          <a:xfrm>
            <a:off x="4982767" y="6138864"/>
            <a:ext cx="2125265" cy="598487"/>
          </a:xfrm>
          <a:prstGeom prst="wedgeRoundRectCallout">
            <a:avLst>
              <a:gd name="adj1" fmla="val -38500"/>
              <a:gd name="adj2" fmla="val -10467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You</a:t>
            </a:r>
            <a:r>
              <a:rPr lang="en-US" altLang="zh-CN" sz="3200" b="1">
                <a:latin typeface="Comic Sans MS" panose="030F0702030302020204" pitchFamily="66" charset="0"/>
              </a:rPr>
              <a:t>’</a:t>
            </a:r>
            <a:r>
              <a:rPr lang="en-US" altLang="zh-CN" sz="3200" b="1"/>
              <a:t>re _____.</a:t>
            </a:r>
          </a:p>
        </p:txBody>
      </p:sp>
      <p:sp>
        <p:nvSpPr>
          <p:cNvPr id="32784" name="文本框 2"/>
          <p:cNvSpPr txBox="1">
            <a:spLocks noChangeArrowheads="1"/>
          </p:cNvSpPr>
          <p:nvPr/>
        </p:nvSpPr>
        <p:spPr bwMode="auto">
          <a:xfrm>
            <a:off x="2159794" y="3043239"/>
            <a:ext cx="440531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785" name="文本框 3"/>
          <p:cNvSpPr txBox="1">
            <a:spLocks noChangeArrowheads="1"/>
          </p:cNvSpPr>
          <p:nvPr/>
        </p:nvSpPr>
        <p:spPr bwMode="auto">
          <a:xfrm>
            <a:off x="125016" y="4935539"/>
            <a:ext cx="28932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786" name="文本框 4"/>
          <p:cNvSpPr txBox="1">
            <a:spLocks noChangeArrowheads="1"/>
          </p:cNvSpPr>
          <p:nvPr/>
        </p:nvSpPr>
        <p:spPr bwMode="auto">
          <a:xfrm>
            <a:off x="4533900" y="463550"/>
            <a:ext cx="464344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2787" name="文本框 5"/>
          <p:cNvSpPr txBox="1">
            <a:spLocks noChangeArrowheads="1"/>
          </p:cNvSpPr>
          <p:nvPr/>
        </p:nvSpPr>
        <p:spPr bwMode="auto">
          <a:xfrm>
            <a:off x="7247335" y="5454650"/>
            <a:ext cx="4143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矩形 19"/>
          <p:cNvSpPr/>
          <p:nvPr/>
        </p:nvSpPr>
        <p:spPr>
          <a:xfrm>
            <a:off x="1185716" y="1374273"/>
            <a:ext cx="740828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juice</a:t>
            </a:r>
            <a:endParaRPr lang="zh-CN" alt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399223" y="4784050"/>
            <a:ext cx="104109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orange</a:t>
            </a:r>
            <a:endParaRPr lang="zh-CN" alt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693611" y="5953143"/>
            <a:ext cx="747696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 is</a:t>
            </a:r>
            <a:endParaRPr lang="zh-CN" alt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288293" y="55879"/>
            <a:ext cx="1120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Smell</a:t>
            </a:r>
            <a:endParaRPr lang="zh-CN" alt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287849" y="485007"/>
            <a:ext cx="551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</a:t>
            </a:r>
            <a:endParaRPr lang="zh-CN" alt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708024" y="2194142"/>
            <a:ext cx="987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juice</a:t>
            </a:r>
            <a:endParaRPr lang="zh-CN" alt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120739" y="2219766"/>
            <a:ext cx="2041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strawberry</a:t>
            </a:r>
            <a:endParaRPr lang="zh-CN" altLang="en-US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089528" y="3632968"/>
            <a:ext cx="1062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Taste</a:t>
            </a:r>
            <a:endParaRPr lang="zh-CN" alt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659081" y="3001951"/>
            <a:ext cx="1202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sweet</a:t>
            </a:r>
            <a:endParaRPr lang="zh-CN" alt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241324" y="3505694"/>
            <a:ext cx="9348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sour</a:t>
            </a:r>
            <a:endParaRPr lang="zh-CN" alt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745801" y="4037354"/>
            <a:ext cx="153143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strawberry</a:t>
            </a:r>
            <a:endParaRPr lang="zh-CN" alt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824606" y="6179206"/>
            <a:ext cx="983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right</a:t>
            </a:r>
            <a:endParaRPr lang="zh-CN" alt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8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9" grpId="0" bldLvl="0" animBg="1"/>
      <p:bldP spid="178191" grpId="0" bldLvl="0" animBg="1"/>
      <p:bldP spid="178194" grpId="0" bldLvl="0" animBg="1"/>
      <p:bldP spid="178197" grpId="0" bldLvl="0" animBg="1"/>
      <p:bldP spid="178192" grpId="0" bldLvl="0" animBg="1"/>
      <p:bldP spid="178193" grpId="0" bldLvl="0" animBg="1"/>
      <p:bldP spid="178196" grpId="0" bldLvl="0" animBg="1"/>
      <p:bldP spid="178195" grpId="0" bldLvl="0" animBg="1"/>
      <p:bldP spid="17819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056567" y="-143510"/>
            <a:ext cx="5693353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800" b="1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charset="0"/>
                <a:cs typeface="+mn-ea"/>
              </a:rPr>
              <a:t>Taste and guess</a:t>
            </a:r>
            <a:endParaRPr lang="en-US" altLang="zh-CN" sz="4800" b="1" noProof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Black" panose="020B0A04020102020204" charset="0"/>
            </a:endParaRPr>
          </a:p>
        </p:txBody>
      </p:sp>
      <p:pic>
        <p:nvPicPr>
          <p:cNvPr id="28674" name="图片 2" descr="5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2862" y="3211513"/>
            <a:ext cx="46672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09563" y="-149225"/>
            <a:ext cx="4257675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79407" y="4586288"/>
            <a:ext cx="2340769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29791" y="2863851"/>
            <a:ext cx="3140869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</a:rPr>
              <a:t>fruit  salad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064794" y="6013451"/>
            <a:ext cx="17835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</a:rPr>
              <a:t>fruit juice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124325" y="481013"/>
            <a:ext cx="523398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/>
              <a:t>A:I have some </a:t>
            </a:r>
            <a:r>
              <a:rPr lang="en-US" altLang="zh-CN" sz="3600" b="1" dirty="0" err="1"/>
              <a:t>salad.Smell</a:t>
            </a:r>
            <a:r>
              <a:rPr lang="en-US" altLang="zh-CN" sz="3600" b="1" dirty="0"/>
              <a:t> </a:t>
            </a:r>
            <a:r>
              <a:rPr lang="en-US" altLang="zh-CN" sz="3600" b="1" dirty="0" err="1"/>
              <a:t>it.Is</a:t>
            </a:r>
            <a:r>
              <a:rPr lang="en-US" altLang="zh-CN" sz="3600" b="1" dirty="0"/>
              <a:t> it ... or ... ?</a:t>
            </a:r>
            <a:r>
              <a:rPr lang="zh-CN" altLang="en-US" sz="3600" b="1" dirty="0"/>
              <a:t>（水果名称）</a:t>
            </a:r>
          </a:p>
          <a:p>
            <a:pPr eaLnBrk="1" hangingPunct="1"/>
            <a:r>
              <a:rPr lang="en-US" altLang="zh-CN" sz="3600" b="1" dirty="0">
                <a:solidFill>
                  <a:schemeClr val="accent1"/>
                </a:solidFill>
              </a:rPr>
              <a:t>B:Is it ... ?</a:t>
            </a:r>
            <a:r>
              <a:rPr lang="zh-CN" altLang="en-US" sz="3600" b="1" dirty="0">
                <a:solidFill>
                  <a:schemeClr val="accent1"/>
                </a:solidFill>
              </a:rPr>
              <a:t>（水果名称）</a:t>
            </a:r>
          </a:p>
          <a:p>
            <a:pPr eaLnBrk="1" hangingPunct="1"/>
            <a:r>
              <a:rPr lang="en-US" altLang="zh-CN" sz="3600" b="1" dirty="0"/>
              <a:t>A:Taste </a:t>
            </a:r>
            <a:r>
              <a:rPr lang="en-US" altLang="zh-CN" sz="3600" b="1" dirty="0" err="1"/>
              <a:t>it.Is</a:t>
            </a:r>
            <a:r>
              <a:rPr lang="en-US" altLang="zh-CN" sz="3600" b="1" dirty="0"/>
              <a:t> it sweet or sour?</a:t>
            </a:r>
          </a:p>
          <a:p>
            <a:pPr eaLnBrk="1" hangingPunct="1"/>
            <a:r>
              <a:rPr lang="en-US" altLang="zh-CN" sz="3600" b="1" dirty="0">
                <a:solidFill>
                  <a:schemeClr val="accent1"/>
                </a:solidFill>
              </a:rPr>
              <a:t>B:It's ...(sweet/sour) .It's ...</a:t>
            </a:r>
            <a:r>
              <a:rPr lang="zh-CN" altLang="en-US" sz="3600" b="1" dirty="0">
                <a:solidFill>
                  <a:schemeClr val="accent1"/>
                </a:solidFill>
              </a:rPr>
              <a:t>（水果名称）</a:t>
            </a:r>
            <a:r>
              <a:rPr lang="en-US" altLang="zh-CN" sz="3600" b="1" dirty="0">
                <a:solidFill>
                  <a:schemeClr val="accent1"/>
                </a:solidFill>
              </a:rPr>
              <a:t>.</a:t>
            </a:r>
          </a:p>
          <a:p>
            <a:pPr eaLnBrk="1" hangingPunct="1"/>
            <a:r>
              <a:rPr lang="en-US" altLang="zh-CN" sz="3600" b="1" dirty="0"/>
              <a:t>A:Yes,you're right./</a:t>
            </a:r>
            <a:r>
              <a:rPr lang="en-US" altLang="zh-CN" sz="3600" b="1" dirty="0" err="1"/>
              <a:t>Sorry,it's</a:t>
            </a:r>
            <a:r>
              <a:rPr lang="en-US" altLang="zh-CN" sz="3600" b="1" dirty="0"/>
              <a:t> ...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1"/>
          <p:cNvSpPr txBox="1">
            <a:spLocks noChangeArrowheads="1"/>
          </p:cNvSpPr>
          <p:nvPr/>
        </p:nvSpPr>
        <p:spPr bwMode="auto">
          <a:xfrm>
            <a:off x="945356" y="1504950"/>
            <a:ext cx="456247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rgbClr val="F4B183"/>
                </a:solidFill>
              </a:rPr>
              <a:t>The fruit juice is sweet and nice.</a:t>
            </a:r>
          </a:p>
          <a:p>
            <a:pPr eaLnBrk="1" hangingPunct="1"/>
            <a:r>
              <a:rPr lang="en-US" altLang="zh-CN" sz="4000" b="1" dirty="0">
                <a:solidFill>
                  <a:srgbClr val="F4B183"/>
                </a:solidFill>
              </a:rPr>
              <a:t>And the fruit is good for our health.</a:t>
            </a:r>
          </a:p>
          <a:p>
            <a:pPr eaLnBrk="1" hangingPunct="1"/>
            <a:r>
              <a:rPr lang="en-US" altLang="zh-CN" sz="4000" b="1" dirty="0">
                <a:solidFill>
                  <a:srgbClr val="F4B183"/>
                </a:solidFill>
              </a:rPr>
              <a:t>So we should eat fruit or drink juice everyday.</a:t>
            </a:r>
          </a:p>
        </p:txBody>
      </p:sp>
      <p:sp>
        <p:nvSpPr>
          <p:cNvPr id="3" name="矩形 2"/>
          <p:cNvSpPr/>
          <p:nvPr/>
        </p:nvSpPr>
        <p:spPr>
          <a:xfrm>
            <a:off x="945356" y="647701"/>
            <a:ext cx="1620957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800" b="1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charset="0"/>
                <a:cs typeface="+mn-ea"/>
              </a:rPr>
              <a:t>Tips</a:t>
            </a:r>
            <a:endParaRPr lang="en-US" altLang="zh-CN" sz="4800" b="1" noProof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Black" panose="020B0A040201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0312" y="-26035"/>
            <a:ext cx="3817392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800" b="1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charset="0"/>
                <a:cs typeface="+mn-ea"/>
              </a:rPr>
              <a:t>Homework</a:t>
            </a:r>
            <a:endParaRPr lang="en-US" altLang="zh-CN" sz="4800" b="1" noProof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Black" panose="020B0A04020102020204" charset="0"/>
            </a:endParaRPr>
          </a:p>
        </p:txBody>
      </p:sp>
      <p:sp>
        <p:nvSpPr>
          <p:cNvPr id="35843" name="Text Box 9"/>
          <p:cNvSpPr txBox="1">
            <a:spLocks noChangeArrowheads="1"/>
          </p:cNvSpPr>
          <p:nvPr/>
        </p:nvSpPr>
        <p:spPr bwMode="auto">
          <a:xfrm>
            <a:off x="1107281" y="1012826"/>
            <a:ext cx="6897291" cy="3970318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prstDash val="dash"/>
            <a:miter lim="800000"/>
          </a:ln>
        </p:spPr>
        <p:txBody>
          <a:bodyPr>
            <a:spAutoFit/>
          </a:bodyPr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altLang="zh-CN" sz="2800" b="1" dirty="0">
                <a:solidFill>
                  <a:srgbClr val="3333FF"/>
                </a:solidFill>
              </a:rPr>
              <a:t>Listen and read pages 6 and 7. Preview page 8.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altLang="zh-CN" sz="2800" b="1" dirty="0">
                <a:solidFill>
                  <a:srgbClr val="3333FF"/>
                </a:solidFill>
              </a:rPr>
              <a:t>Copy and recite the new word and sentences:</a:t>
            </a:r>
          </a:p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</a:rPr>
              <a:t>     grape </a:t>
            </a:r>
          </a:p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</a:rPr>
              <a:t>     Is it watermelon juice or strawberry juice?</a:t>
            </a:r>
          </a:p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</a:rPr>
              <a:t>     It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’</a:t>
            </a:r>
            <a:r>
              <a:rPr lang="en-US" altLang="zh-CN" sz="2800" b="1" dirty="0">
                <a:solidFill>
                  <a:srgbClr val="FF0000"/>
                </a:solidFill>
              </a:rPr>
              <a:t>s strawberry juice.  </a:t>
            </a:r>
          </a:p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</a:rPr>
              <a:t>     You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’</a:t>
            </a:r>
            <a:r>
              <a:rPr lang="en-US" altLang="zh-CN" sz="2800" b="1" dirty="0">
                <a:solidFill>
                  <a:srgbClr val="FF0000"/>
                </a:solidFill>
              </a:rPr>
              <a:t>re right.     </a:t>
            </a:r>
          </a:p>
          <a:p>
            <a:pPr eaLnBrk="1" hangingPunct="1"/>
            <a:r>
              <a:rPr lang="en-US" altLang="zh-CN" sz="2800" b="1" dirty="0">
                <a:solidFill>
                  <a:srgbClr val="3333FF"/>
                </a:solidFill>
              </a:rPr>
              <a:t>3. Complete </a:t>
            </a:r>
            <a:r>
              <a:rPr lang="en-US" altLang="zh-CN" sz="2800" b="1" i="1" dirty="0">
                <a:solidFill>
                  <a:srgbClr val="3333FF"/>
                </a:solidFill>
              </a:rPr>
              <a:t>Workbook 4B </a:t>
            </a:r>
            <a:r>
              <a:rPr lang="en-US" altLang="zh-CN" sz="2800" b="1" dirty="0">
                <a:solidFill>
                  <a:srgbClr val="3333FF"/>
                </a:solidFill>
              </a:rPr>
              <a:t>pages 8 and 11</a:t>
            </a:r>
            <a:r>
              <a:rPr lang="en-US" altLang="zh-CN" sz="2800" b="1" dirty="0" smtClean="0">
                <a:solidFill>
                  <a:srgbClr val="3333FF"/>
                </a:solidFill>
              </a:rPr>
              <a:t>.</a:t>
            </a:r>
            <a:endParaRPr lang="en-US" altLang="zh-CN" sz="2800" b="1" dirty="0">
              <a:solidFill>
                <a:srgbClr val="3333FF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758439" y="4077724"/>
            <a:ext cx="1493776" cy="2627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856318" y="3993711"/>
            <a:ext cx="1488765" cy="2711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91213" y="2901951"/>
            <a:ext cx="3255169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图片 13" descr="IMG_686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7860" y="-17463"/>
            <a:ext cx="3486151" cy="619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552825" y="47625"/>
            <a:ext cx="29813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 b="1" dirty="0"/>
              <a:t>rectangle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458075" y="1339850"/>
            <a:ext cx="2291954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 b="1" dirty="0"/>
              <a:t>square</a:t>
            </a:r>
          </a:p>
        </p:txBody>
      </p:sp>
      <p:pic>
        <p:nvPicPr>
          <p:cNvPr id="6" name="图片 5" descr="259962-130Z21004055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394" y="2217738"/>
            <a:ext cx="3799285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893469" y="1352550"/>
            <a:ext cx="24276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 b="1" dirty="0"/>
              <a:t>triangle</a:t>
            </a:r>
          </a:p>
        </p:txBody>
      </p:sp>
      <p:pic>
        <p:nvPicPr>
          <p:cNvPr id="8" name="图片 7" descr="QQ图片201604262040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7294" y="2160588"/>
            <a:ext cx="4163616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454004" y="3048000"/>
            <a:ext cx="208002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 b="1" dirty="0"/>
              <a:t>circle</a:t>
            </a:r>
          </a:p>
        </p:txBody>
      </p:sp>
      <p:pic>
        <p:nvPicPr>
          <p:cNvPr id="10" name="图片 9" descr="2531170_094223530000_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353741" y="-46038"/>
            <a:ext cx="4807745" cy="641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493294" y="4294188"/>
            <a:ext cx="14001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 dirty="0"/>
              <a:t>star</a:t>
            </a:r>
          </a:p>
        </p:txBody>
      </p:sp>
      <p:sp>
        <p:nvSpPr>
          <p:cNvPr id="13" name="矩形 12"/>
          <p:cNvSpPr/>
          <p:nvPr/>
        </p:nvSpPr>
        <p:spPr>
          <a:xfrm>
            <a:off x="6267212" y="-40008"/>
            <a:ext cx="2805589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800" b="1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charset="0"/>
                <a:cs typeface="+mn-ea"/>
              </a:rPr>
              <a:t>Let's learn</a:t>
            </a:r>
            <a:endParaRPr lang="en-US" altLang="zh-CN" sz="4800" b="1" noProof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Black" panose="020B0A040201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" descr="6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0279" y="582613"/>
            <a:ext cx="4998244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09517" y="802005"/>
            <a:ext cx="3770776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800" b="1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charset="0"/>
                <a:cs typeface="+mn-ea"/>
              </a:rPr>
              <a:t>Let's learn</a:t>
            </a:r>
            <a:endParaRPr lang="en-US" altLang="zh-CN" sz="4800" b="1" noProof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Black" panose="020B0A04020102020204" charset="0"/>
            </a:endParaRPr>
          </a:p>
        </p:txBody>
      </p:sp>
      <p:sp>
        <p:nvSpPr>
          <p:cNvPr id="16388" name="文本框 3"/>
          <p:cNvSpPr txBox="1">
            <a:spLocks noChangeArrowheads="1"/>
          </p:cNvSpPr>
          <p:nvPr/>
        </p:nvSpPr>
        <p:spPr bwMode="auto">
          <a:xfrm>
            <a:off x="901304" y="2127251"/>
            <a:ext cx="2387203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/>
              <a:t>colour</a:t>
            </a:r>
          </a:p>
          <a:p>
            <a:pPr eaLnBrk="1" hangingPunct="1"/>
            <a:r>
              <a:rPr lang="en-US" altLang="zh-CN" sz="5400" b="1">
                <a:solidFill>
                  <a:srgbClr val="FF0000"/>
                </a:solidFill>
              </a:rPr>
              <a:t>sh</a:t>
            </a:r>
            <a:r>
              <a:rPr lang="en-US" altLang="zh-CN" sz="5400" b="1"/>
              <a:t>ape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1" descr="060828381f30e92486e175d24d086e061c95f78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-15875"/>
            <a:ext cx="6879431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文本框 2"/>
          <p:cNvSpPr txBox="1">
            <a:spLocks noChangeArrowheads="1"/>
          </p:cNvSpPr>
          <p:nvPr/>
        </p:nvSpPr>
        <p:spPr bwMode="auto">
          <a:xfrm>
            <a:off x="283369" y="2882901"/>
            <a:ext cx="3267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chemeClr val="bg1"/>
                </a:solidFill>
              </a:rPr>
              <a:t>To be a detetive</a:t>
            </a:r>
            <a:r>
              <a:rPr lang="en-US" altLang="zh-CN" sz="4000"/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939913" y="1845308"/>
            <a:ext cx="2129305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请你当一回小侦探，帮老师找到缺失的三种水果！</a:t>
            </a:r>
            <a:endParaRPr lang="zh-CN" altLang="en-US" sz="4000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2090738"/>
            <a:ext cx="8495110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2015070611521983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654" y="392113"/>
            <a:ext cx="4193381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201206144229987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67325" y="2990850"/>
            <a:ext cx="3702844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1" descr="6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7910" y="600076"/>
            <a:ext cx="4001690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996553" y="5487989"/>
            <a:ext cx="35671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/>
              <a:t>watermelon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817269" y="1131889"/>
            <a:ext cx="414099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ym typeface="Arial" panose="020B0604020202020204" pitchFamily="34" charset="0"/>
              </a:rPr>
              <a:t>Is it _____?</a:t>
            </a:r>
            <a:endParaRPr lang="en-US" altLang="zh-CN" sz="4000" b="1"/>
          </a:p>
          <a:p>
            <a:pPr eaLnBrk="1" hangingPunct="1"/>
            <a:r>
              <a:rPr lang="en-US" altLang="zh-CN" sz="4000" b="1">
                <a:sym typeface="Arial" panose="020B0604020202020204" pitchFamily="34" charset="0"/>
              </a:rPr>
              <a:t>Yes,it is.</a:t>
            </a:r>
            <a:endParaRPr lang="en-US" altLang="zh-CN" sz="4000" b="1"/>
          </a:p>
          <a:p>
            <a:pPr eaLnBrk="1" hangingPunct="1"/>
            <a:r>
              <a:rPr lang="en-US" altLang="zh-CN" sz="4000" b="1">
                <a:sym typeface="Arial" panose="020B0604020202020204" pitchFamily="34" charset="0"/>
              </a:rPr>
              <a:t>No,it isn’t. It’s _____.</a:t>
            </a:r>
            <a:endParaRPr lang="en-US" altLang="zh-CN" sz="4000" b="1"/>
          </a:p>
          <a:p>
            <a:pPr eaLnBrk="1" hangingPunct="1"/>
            <a:endParaRPr lang="en-US" altLang="zh-CN" sz="4000" b="1"/>
          </a:p>
          <a:p>
            <a:pPr eaLnBrk="1" hangingPunct="1"/>
            <a:r>
              <a:rPr lang="en-US" altLang="zh-CN" sz="4000" b="1">
                <a:sym typeface="Arial" panose="020B0604020202020204" pitchFamily="34" charset="0"/>
              </a:rPr>
              <a:t>Smell it. </a:t>
            </a:r>
            <a:endParaRPr lang="en-US" altLang="zh-CN" sz="4000" b="1"/>
          </a:p>
          <a:p>
            <a:pPr eaLnBrk="1" hangingPunct="1"/>
            <a:r>
              <a:rPr lang="en-US" altLang="zh-CN" sz="4000" b="1">
                <a:sym typeface="Arial" panose="020B0604020202020204" pitchFamily="34" charset="0"/>
              </a:rPr>
              <a:t>Is it _____?</a:t>
            </a:r>
            <a:endParaRPr lang="en-US" altLang="zh-CN" sz="4000" b="1"/>
          </a:p>
        </p:txBody>
      </p:sp>
      <p:pic>
        <p:nvPicPr>
          <p:cNvPr id="6" name="P1第8346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P1第8页watermelon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8" y="5640388"/>
            <a:ext cx="46077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吃西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28650" y="-79375"/>
            <a:ext cx="4050506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QQ图片201604272045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06628" y="-44450"/>
            <a:ext cx="3851672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68558PICgQx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89748" y="3702050"/>
            <a:ext cx="1745456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u=2309880507,3183934618&amp;fm=21&amp;gp=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82267" y="3046413"/>
            <a:ext cx="1564481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图片 5" descr="201211052031206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79382" y="3141664"/>
            <a:ext cx="1235869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五边形 6"/>
          <p:cNvSpPr/>
          <p:nvPr/>
        </p:nvSpPr>
        <p:spPr>
          <a:xfrm flipH="1">
            <a:off x="2934892" y="117476"/>
            <a:ext cx="2259806" cy="171132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625454" y="33338"/>
            <a:ext cx="1845469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ym typeface="Arial" panose="020B0604020202020204" pitchFamily="34" charset="0"/>
              </a:rPr>
              <a:t>Piggy eats a watermelon.</a:t>
            </a:r>
            <a:endParaRPr lang="en-US" altLang="zh-CN" sz="2800"/>
          </a:p>
          <a:p>
            <a:pPr eaLnBrk="1" hangingPunct="1"/>
            <a:r>
              <a:rPr lang="en-US" altLang="zh-CN" sz="2800">
                <a:sym typeface="Arial" panose="020B0604020202020204" pitchFamily="34" charset="0"/>
              </a:rPr>
              <a:t>He throws the peels away.</a:t>
            </a:r>
            <a:endParaRPr lang="en-US" altLang="zh-CN" sz="2800"/>
          </a:p>
        </p:txBody>
      </p:sp>
      <p:sp>
        <p:nvSpPr>
          <p:cNvPr id="9" name="五边形 8"/>
          <p:cNvSpPr/>
          <p:nvPr/>
        </p:nvSpPr>
        <p:spPr>
          <a:xfrm>
            <a:off x="3698082" y="1935164"/>
            <a:ext cx="2089547" cy="123983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667125" y="1836739"/>
            <a:ext cx="177046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ym typeface="Arial" panose="020B0604020202020204" pitchFamily="34" charset="0"/>
              </a:rPr>
              <a:t>Piggy slips on the peels.</a:t>
            </a:r>
            <a:endParaRPr lang="en-US" altLang="zh-CN" sz="2800"/>
          </a:p>
          <a:p>
            <a:pPr eaLnBrk="1" hangingPunct="1"/>
            <a:r>
              <a:rPr lang="en-US" altLang="zh-CN" sz="2800">
                <a:sym typeface="Arial" panose="020B0604020202020204" pitchFamily="34" charset="0"/>
              </a:rPr>
              <a:t>He is unhappy.</a:t>
            </a:r>
            <a:endParaRPr lang="en-US" altLang="zh-CN" sz="2800"/>
          </a:p>
        </p:txBody>
      </p:sp>
      <p:sp>
        <p:nvSpPr>
          <p:cNvPr id="11" name="矩形 10"/>
          <p:cNvSpPr/>
          <p:nvPr/>
        </p:nvSpPr>
        <p:spPr>
          <a:xfrm>
            <a:off x="242767" y="5842636"/>
            <a:ext cx="8764194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54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n-ea"/>
              </a:rPr>
              <a:t>Throw the rubbish into the bin</a:t>
            </a:r>
            <a:endParaRPr lang="en-US" altLang="zh-CN" sz="54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图片 11" descr="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5778" y="-60325"/>
            <a:ext cx="3737372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33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bldLvl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0631" y="-22225"/>
            <a:ext cx="8454629" cy="834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604022" y="2446339"/>
            <a:ext cx="23860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/>
              <a:t>orchard</a:t>
            </a:r>
          </a:p>
        </p:txBody>
      </p:sp>
      <p:pic>
        <p:nvPicPr>
          <p:cNvPr id="2" name="图片 1" descr="201212261805031479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3" y="11113"/>
            <a:ext cx="8401050" cy="763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b20130508181631806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86213" y="-4763"/>
            <a:ext cx="51435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cd7ea3966754149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71450" y="3590925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538</Words>
  <Application>Microsoft Office PowerPoint</Application>
  <PresentationFormat>全屏显示(4:3)</PresentationFormat>
  <Paragraphs>138</Paragraphs>
  <Slides>23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GCFrutiger</vt:lpstr>
      <vt:lpstr>宋体</vt:lpstr>
      <vt:lpstr>微软雅黑</vt:lpstr>
      <vt:lpstr>Arial</vt:lpstr>
      <vt:lpstr>Arial Black</vt:lpstr>
      <vt:lpstr>Broadway</vt:lpstr>
      <vt:lpstr>Calibri</vt:lpstr>
      <vt:lpstr>Calibri Light</vt:lpstr>
      <vt:lpstr>Comic Sans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2017-03-07T01:16:00Z</dcterms:created>
  <dcterms:modified xsi:type="dcterms:W3CDTF">2023-01-17T00:16:29Z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6C68CCCB11E2434E902EE67F50BCBE11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