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6DA399E-F4E3-4318-BBCD-EAF6CC0F137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04B5173-14FA-475F-A145-7AEC69CBA358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zh-CN" dirty="0"/>
          </a:p>
        </p:txBody>
      </p:sp>
      <p:sp>
        <p:nvSpPr>
          <p:cNvPr id="106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fld id="{3B1588A7-3E82-4A51-B552-BD8B5DEB58B8}" type="slidenum">
              <a:rPr lang="en-US" altLang="zh-CN" sz="1200">
                <a:latin typeface="Calibri" panose="020F0502020204030204" pitchFamily="34" charset="0"/>
              </a:rPr>
              <a:t>5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F0751-1A30-4CBF-93F8-A7808C23D3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44EAC-A5CA-4625-8C74-1A63A63F72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F679E-7B0E-4742-B055-4DAB7D913A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8104-9676-4832-99AD-5F4EBD480E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ED09-E490-4EB5-9C89-92C9BB521E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578FD-991E-4497-9362-2256308FB85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C304D-C696-48AB-9B40-F0AD21C230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8A0B0-68E7-47E0-84EC-2E2D99D001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427A1-E224-4A6E-8371-D6BBC881FD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C7A71-CAFA-4427-A606-261E8B1182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A555-E659-4015-B6C2-D2C2A7FE66B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7C5013E-FD0B-449A-B8CA-A02B08FC722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>
            <a:spLocks noChangeArrowheads="1"/>
          </p:cNvSpPr>
          <p:nvPr/>
        </p:nvSpPr>
        <p:spPr bwMode="auto">
          <a:xfrm>
            <a:off x="0" y="4343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nn-NO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5400" b="1" dirty="0">
                <a:latin typeface="Times New Roman" panose="02020603050405020304" pitchFamily="18" charset="0"/>
              </a:rPr>
              <a:t>7</a:t>
            </a:r>
            <a:r>
              <a:rPr lang="nn-NO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5400" b="1" dirty="0">
                <a:latin typeface="Times New Roman" panose="02020603050405020304" pitchFamily="18" charset="0"/>
              </a:rPr>
              <a:t>Shopping</a:t>
            </a:r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(II)</a:t>
            </a:r>
          </a:p>
        </p:txBody>
      </p:sp>
      <p:sp>
        <p:nvSpPr>
          <p:cNvPr id="4" name="矩形 3"/>
          <p:cNvSpPr/>
          <p:nvPr/>
        </p:nvSpPr>
        <p:spPr>
          <a:xfrm>
            <a:off x="2924754" y="585434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309563" y="5124450"/>
            <a:ext cx="65674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3446463" y="5254625"/>
            <a:ext cx="216058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match sth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fit sb</a:t>
            </a:r>
          </a:p>
        </p:txBody>
      </p:sp>
      <p:pic>
        <p:nvPicPr>
          <p:cNvPr id="111620" name="Picture 6" descr="20140714222215_ZRBV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485900"/>
            <a:ext cx="2185987" cy="2374900"/>
          </a:xfrm>
          <a:noFill/>
        </p:spPr>
      </p:pic>
      <p:pic>
        <p:nvPicPr>
          <p:cNvPr id="111621" name="Picture 7" descr="katonghuafenseyijiaheshangyi_2047475_smal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371475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Rectangle 11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Do they fit them? </a:t>
            </a:r>
            <a:endParaRPr lang="en-US" altLang="zh-CN" sz="3600" dirty="0">
              <a:latin typeface="Calibri" panose="020F0502020204030204" pitchFamily="34" charset="0"/>
            </a:endParaRPr>
          </a:p>
        </p:txBody>
      </p:sp>
      <p:sp>
        <p:nvSpPr>
          <p:cNvPr id="111623" name="Text Box 12"/>
          <p:cNvSpPr txBox="1">
            <a:spLocks noChangeArrowheads="1"/>
          </p:cNvSpPr>
          <p:nvPr/>
        </p:nvSpPr>
        <p:spPr bwMode="auto">
          <a:xfrm>
            <a:off x="3060700" y="1628775"/>
            <a:ext cx="40322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Do they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fit Joe</a:t>
            </a:r>
            <a:r>
              <a:rPr lang="en-US" altLang="zh-CN" sz="3200" b="1" dirty="0">
                <a:latin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Yes, they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fit him </a:t>
            </a:r>
            <a:r>
              <a:rPr lang="en-US" altLang="zh-CN" sz="3200" b="1" dirty="0">
                <a:latin typeface="Times New Roman" panose="02020603050405020304" pitchFamily="18" charset="0"/>
              </a:rPr>
              <a:t>very well. </a:t>
            </a:r>
          </a:p>
        </p:txBody>
      </p:sp>
      <p:sp>
        <p:nvSpPr>
          <p:cNvPr id="111624" name="Text Box 13"/>
          <p:cNvSpPr txBox="1">
            <a:spLocks noChangeArrowheads="1"/>
          </p:cNvSpPr>
          <p:nvPr/>
        </p:nvSpPr>
        <p:spPr bwMode="auto">
          <a:xfrm>
            <a:off x="3060700" y="3573463"/>
            <a:ext cx="40322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The pink T-shirt and trousers _______ Grace very well. </a:t>
            </a:r>
          </a:p>
        </p:txBody>
      </p:sp>
      <p:sp>
        <p:nvSpPr>
          <p:cNvPr id="111625" name="Text Box 14"/>
          <p:cNvSpPr txBox="1">
            <a:spLocks noChangeArrowheads="1"/>
          </p:cNvSpPr>
          <p:nvPr/>
        </p:nvSpPr>
        <p:spPr bwMode="auto">
          <a:xfrm>
            <a:off x="4932363" y="4076700"/>
            <a:ext cx="1382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fit</a:t>
            </a:r>
          </a:p>
        </p:txBody>
      </p:sp>
      <p:pic>
        <p:nvPicPr>
          <p:cNvPr id="111626" name="Picture 19" descr="http://img1.imgtn.bdimg.com/it/u=3651162979,1667311546&amp;fm=21&amp;gp=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5163" y="1125538"/>
            <a:ext cx="1301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7" name="Picture 17" descr="http://img1.imgtn.bdimg.com/it/u=2100442943,27485504&amp;fm=21&amp;gp=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5163" y="2127250"/>
            <a:ext cx="13541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8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4005263"/>
            <a:ext cx="21764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9" name="Picture 17" descr="HUG-AEL0024-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51688" y="5013325"/>
            <a:ext cx="10826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6"/>
          <p:cNvSpPr txBox="1">
            <a:spLocks noChangeArrowheads="1"/>
          </p:cNvSpPr>
          <p:nvPr/>
        </p:nvSpPr>
        <p:spPr bwMode="auto">
          <a:xfrm>
            <a:off x="1979613" y="1557338"/>
            <a:ext cx="5329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A: How much does ... cost?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B: It costs ...</a:t>
            </a:r>
          </a:p>
        </p:txBody>
      </p:sp>
      <p:sp>
        <p:nvSpPr>
          <p:cNvPr id="112643" name="Text Box 7"/>
          <p:cNvSpPr txBox="1">
            <a:spLocks noChangeArrowheads="1"/>
          </p:cNvSpPr>
          <p:nvPr/>
        </p:nvSpPr>
        <p:spPr bwMode="auto">
          <a:xfrm>
            <a:off x="1979613" y="2565400"/>
            <a:ext cx="5329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A: How much do ... cost?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B: They cost ...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2644" name="Text Box 8"/>
          <p:cNvSpPr txBox="1">
            <a:spLocks noChangeArrowheads="1"/>
          </p:cNvSpPr>
          <p:nvPr/>
        </p:nvSpPr>
        <p:spPr bwMode="auto">
          <a:xfrm>
            <a:off x="1979613" y="3644900"/>
            <a:ext cx="5329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A: How much is ...?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B: It is ...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2645" name="Text Box 9"/>
          <p:cNvSpPr txBox="1">
            <a:spLocks noChangeArrowheads="1"/>
          </p:cNvSpPr>
          <p:nvPr/>
        </p:nvSpPr>
        <p:spPr bwMode="auto">
          <a:xfrm>
            <a:off x="2052638" y="4654550"/>
            <a:ext cx="5327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A: How much are ...?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B: They are ...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2646" name="Rectangle 10"/>
          <p:cNvSpPr>
            <a:spLocks noChangeArrowheads="1"/>
          </p:cNvSpPr>
          <p:nvPr/>
        </p:nvSpPr>
        <p:spPr bwMode="auto">
          <a:xfrm>
            <a:off x="2555875" y="1701800"/>
            <a:ext cx="43926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2647" name="Rectangle 11"/>
          <p:cNvSpPr>
            <a:spLocks noChangeArrowheads="1"/>
          </p:cNvSpPr>
          <p:nvPr/>
        </p:nvSpPr>
        <p:spPr bwMode="auto">
          <a:xfrm>
            <a:off x="2555875" y="3789363"/>
            <a:ext cx="43926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2648" name="Rectangle 12"/>
          <p:cNvSpPr>
            <a:spLocks noChangeArrowheads="1"/>
          </p:cNvSpPr>
          <p:nvPr/>
        </p:nvSpPr>
        <p:spPr bwMode="auto">
          <a:xfrm>
            <a:off x="2628900" y="2709863"/>
            <a:ext cx="4391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2649" name="Rectangle 13"/>
          <p:cNvSpPr>
            <a:spLocks noChangeArrowheads="1"/>
          </p:cNvSpPr>
          <p:nvPr/>
        </p:nvSpPr>
        <p:spPr bwMode="auto">
          <a:xfrm flipV="1">
            <a:off x="2628900" y="4711700"/>
            <a:ext cx="439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2650" name="Text Box 14"/>
          <p:cNvSpPr txBox="1">
            <a:spLocks noChangeArrowheads="1"/>
          </p:cNvSpPr>
          <p:nvPr/>
        </p:nvSpPr>
        <p:spPr bwMode="auto">
          <a:xfrm>
            <a:off x="479425" y="3289300"/>
            <a:ext cx="1139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¥20</a:t>
            </a:r>
          </a:p>
        </p:txBody>
      </p:sp>
      <p:sp>
        <p:nvSpPr>
          <p:cNvPr id="112651" name="Text Box 15"/>
          <p:cNvSpPr txBox="1">
            <a:spLocks noChangeArrowheads="1"/>
          </p:cNvSpPr>
          <p:nvPr/>
        </p:nvSpPr>
        <p:spPr bwMode="auto">
          <a:xfrm>
            <a:off x="396875" y="6021388"/>
            <a:ext cx="1139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¥25</a:t>
            </a:r>
          </a:p>
        </p:txBody>
      </p:sp>
      <p:sp>
        <p:nvSpPr>
          <p:cNvPr id="112652" name="Text Box 16"/>
          <p:cNvSpPr txBox="1">
            <a:spLocks noChangeArrowheads="1"/>
          </p:cNvSpPr>
          <p:nvPr/>
        </p:nvSpPr>
        <p:spPr bwMode="auto">
          <a:xfrm>
            <a:off x="7602538" y="3070225"/>
            <a:ext cx="113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¥40</a:t>
            </a:r>
          </a:p>
        </p:txBody>
      </p:sp>
      <p:sp>
        <p:nvSpPr>
          <p:cNvPr id="112653" name="Text Box 17"/>
          <p:cNvSpPr txBox="1">
            <a:spLocks noChangeArrowheads="1"/>
          </p:cNvSpPr>
          <p:nvPr/>
        </p:nvSpPr>
        <p:spPr bwMode="auto">
          <a:xfrm>
            <a:off x="7635875" y="5876925"/>
            <a:ext cx="113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¥10</a:t>
            </a:r>
          </a:p>
        </p:txBody>
      </p:sp>
      <p:pic>
        <p:nvPicPr>
          <p:cNvPr id="112654" name="Picture 19" descr="katonghuafenseyijiaheshangyi_2047475_sma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313"/>
            <a:ext cx="1851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5" name="Rectangle 24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Comic Sans MS" panose="030F0702030302020204" pitchFamily="66" charset="0"/>
              </a:rPr>
              <a:t>How much? </a:t>
            </a:r>
            <a:endParaRPr lang="en-US" altLang="zh-CN" sz="3600">
              <a:latin typeface="Calibri" panose="020F0502020204030204" pitchFamily="34" charset="0"/>
            </a:endParaRPr>
          </a:p>
        </p:txBody>
      </p:sp>
      <p:pic>
        <p:nvPicPr>
          <p:cNvPr id="112656" name="Picture 19" descr="http://img1.imgtn.bdimg.com/it/u=3651162979,1667311546&amp;fm=21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5800" y="1141413"/>
            <a:ext cx="20288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7" name="Picture 17" descr="http://img1.imgtn.bdimg.com/it/u=2100442943,27485504&amp;fm=21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9525"/>
            <a:ext cx="197961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8" name="Picture 25" descr="HUG-AEL0024-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3716338"/>
            <a:ext cx="16525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ldLvl="0" autoUpdateAnimBg="0"/>
      <p:bldP spid="112643" grpId="0" bldLvl="0" autoUpdateAnimBg="0"/>
      <p:bldP spid="112644" grpId="0" bldLvl="0" autoUpdateAnimBg="0"/>
      <p:bldP spid="112645" grpId="0" bldLvl="0" autoUpdateAnimBg="0"/>
      <p:bldP spid="112646" grpId="0"/>
      <p:bldP spid="112647" grpId="0"/>
      <p:bldP spid="112648" grpId="0"/>
      <p:bldP spid="112649" grpId="0"/>
      <p:bldP spid="112650" grpId="0" bldLvl="0" autoUpdateAnimBg="0"/>
      <p:bldP spid="112651" grpId="0" bldLvl="0" autoUpdateAnimBg="0"/>
      <p:bldP spid="112652" grpId="0" bldLvl="0" autoUpdateAnimBg="0"/>
      <p:bldP spid="112653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Comic Sans MS" panose="030F0702030302020204" pitchFamily="66" charset="0"/>
              </a:rPr>
              <a:t> Does Sandy have enough money for them? </a:t>
            </a:r>
            <a:endParaRPr lang="en-US" altLang="zh-CN" sz="3600">
              <a:latin typeface="Calibri" panose="020F0502020204030204" pitchFamily="34" charset="0"/>
            </a:endParaRPr>
          </a:p>
        </p:txBody>
      </p:sp>
      <p:sp>
        <p:nvSpPr>
          <p:cNvPr id="113667" name="Text Box 7"/>
          <p:cNvSpPr txBox="1">
            <a:spLocks noChangeArrowheads="1"/>
          </p:cNvSpPr>
          <p:nvPr/>
        </p:nvSpPr>
        <p:spPr bwMode="auto">
          <a:xfrm>
            <a:off x="34925" y="5013325"/>
            <a:ext cx="893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Sandy has enough money for them.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= Sandy has enough money ____ _____ them.</a:t>
            </a:r>
          </a:p>
        </p:txBody>
      </p:sp>
      <p:sp>
        <p:nvSpPr>
          <p:cNvPr id="113668" name="Text Box 8"/>
          <p:cNvSpPr txBox="1">
            <a:spLocks noChangeArrowheads="1"/>
          </p:cNvSpPr>
          <p:nvPr/>
        </p:nvSpPr>
        <p:spPr bwMode="auto">
          <a:xfrm>
            <a:off x="5508625" y="5876925"/>
            <a:ext cx="2016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to   buy</a:t>
            </a:r>
          </a:p>
        </p:txBody>
      </p:sp>
      <p:pic>
        <p:nvPicPr>
          <p:cNvPr id="113669" name="Picture 9" descr="katonghuafenseyijiaheshangyi_2047475_sma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228725"/>
            <a:ext cx="204628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19" descr="http://img1.imgtn.bdimg.com/it/u=3651162979,1667311546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950" y="1270000"/>
            <a:ext cx="224631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17" descr="http://img1.imgtn.bdimg.com/it/u=2100442943,27485504&amp;fm=21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4325" y="3068638"/>
            <a:ext cx="20875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11" descr="HUG-AEL0024-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3213100"/>
            <a:ext cx="16525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ldLvl="0" autoUpdateAnimBg="0"/>
      <p:bldP spid="113668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 descr="u=113055399,817274133&amp;fm=23&amp;gp=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03900" y="1655763"/>
            <a:ext cx="3013075" cy="2592387"/>
          </a:xfrm>
        </p:spPr>
      </p:pic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Does she have enough money for them? </a:t>
            </a:r>
            <a:endParaRPr lang="en-US" altLang="zh-CN" sz="3600" dirty="0">
              <a:latin typeface="Calibri" panose="020F0502020204030204" pitchFamily="34" charset="0"/>
            </a:endParaRPr>
          </a:p>
        </p:txBody>
      </p:sp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650875" y="1655763"/>
            <a:ext cx="7378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4693" name="Text Box 6"/>
          <p:cNvSpPr txBox="1">
            <a:spLocks noChangeArrowheads="1"/>
          </p:cNvSpPr>
          <p:nvPr/>
        </p:nvSpPr>
        <p:spPr bwMode="auto">
          <a:xfrm>
            <a:off x="179388" y="1412875"/>
            <a:ext cx="5616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Sandy has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enough money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Sandy is ____ ______ .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 enough money	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 rich (</a:t>
            </a:r>
            <a:r>
              <a:rPr lang="zh-CN" altLang="en-US" sz="3200" b="1" dirty="0">
                <a:latin typeface="Times New Roman" panose="02020603050405020304" pitchFamily="18" charset="0"/>
              </a:rPr>
              <a:t>富有的</a:t>
            </a:r>
            <a:r>
              <a:rPr lang="en-US" altLang="zh-CN" sz="3600" b="1" dirty="0">
                <a:latin typeface="Times New Roman" panose="02020603050405020304" pitchFamily="18" charset="0"/>
              </a:rPr>
              <a:t>) enough</a:t>
            </a:r>
          </a:p>
        </p:txBody>
      </p:sp>
      <p:sp>
        <p:nvSpPr>
          <p:cNvPr id="114694" name="Text Box 7"/>
          <p:cNvSpPr txBox="1">
            <a:spLocks noChangeArrowheads="1"/>
          </p:cNvSpPr>
          <p:nvPr/>
        </p:nvSpPr>
        <p:spPr bwMode="auto">
          <a:xfrm>
            <a:off x="808038" y="4292600"/>
            <a:ext cx="78676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  enough + </a:t>
            </a:r>
            <a:r>
              <a:rPr lang="en-US" altLang="zh-CN" sz="3600" b="1" i="1">
                <a:solidFill>
                  <a:schemeClr val="hlink"/>
                </a:solidFill>
                <a:latin typeface="Times New Roman" panose="02020603050405020304" pitchFamily="18" charset="0"/>
              </a:rPr>
              <a:t>n. </a:t>
            </a:r>
            <a:r>
              <a:rPr lang="en-US" altLang="zh-CN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复数名词或不可数名词）</a:t>
            </a:r>
            <a:r>
              <a:rPr lang="zh-CN" altLang="en-US" sz="3600" b="1" i="1">
                <a:solidFill>
                  <a:schemeClr val="hlink"/>
                </a:solidFill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600" b="1" i="1">
                <a:solidFill>
                  <a:schemeClr val="hlink"/>
                </a:solidFill>
                <a:latin typeface="Times New Roman" panose="02020603050405020304" pitchFamily="18" charset="0"/>
              </a:rPr>
              <a:t>adj. </a:t>
            </a:r>
            <a:r>
              <a:rPr lang="en-US" altLang="zh-CN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+ enough</a:t>
            </a:r>
            <a:endParaRPr lang="en-US" altLang="zh-CN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114695" name="Text Box 9"/>
          <p:cNvSpPr txBox="1">
            <a:spLocks noChangeArrowheads="1"/>
          </p:cNvSpPr>
          <p:nvPr/>
        </p:nvSpPr>
        <p:spPr bwMode="auto">
          <a:xfrm>
            <a:off x="2195513" y="2205038"/>
            <a:ext cx="250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rich enough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build="allAtOnce" bldLvl="0" autoUpdateAnimBg="0"/>
      <p:bldP spid="114694" grpId="0" bldLvl="0" autoUpdateAnimBg="0"/>
      <p:bldP spid="1146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ChangeArrowheads="1"/>
          </p:cNvSpPr>
          <p:nvPr/>
        </p:nvSpPr>
        <p:spPr bwMode="auto">
          <a:xfrm>
            <a:off x="0" y="649288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Comic Sans MS" panose="030F0702030302020204" pitchFamily="66" charset="0"/>
              </a:rPr>
              <a:t>The change is ... </a:t>
            </a:r>
            <a:endParaRPr lang="en-US" altLang="zh-CN" sz="3600">
              <a:latin typeface="Calibri" panose="020F0502020204030204" pitchFamily="34" charset="0"/>
            </a:endParaRPr>
          </a:p>
        </p:txBody>
      </p:sp>
      <p:sp>
        <p:nvSpPr>
          <p:cNvPr id="115715" name="Text Box 7"/>
          <p:cNvSpPr txBox="1">
            <a:spLocks noChangeArrowheads="1"/>
          </p:cNvSpPr>
          <p:nvPr/>
        </p:nvSpPr>
        <p:spPr bwMode="auto">
          <a:xfrm>
            <a:off x="468313" y="2701925"/>
            <a:ext cx="410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The change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3200" b="1">
                <a:latin typeface="Times New Roman" panose="02020603050405020304" pitchFamily="18" charset="0"/>
              </a:rPr>
              <a:t> 5 </a:t>
            </a:r>
            <a:r>
              <a:rPr lang="en-US" altLang="zh-CN" sz="3200" b="1" i="1">
                <a:latin typeface="Times New Roman" panose="02020603050405020304" pitchFamily="18" charset="0"/>
              </a:rPr>
              <a:t>yuan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571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7688" y="4116388"/>
            <a:ext cx="1968500" cy="2047875"/>
          </a:xfrm>
          <a:noFill/>
        </p:spPr>
      </p:pic>
      <p:pic>
        <p:nvPicPr>
          <p:cNvPr id="1157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541588"/>
            <a:ext cx="28813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圆角矩形标注 2"/>
          <p:cNvSpPr>
            <a:spLocks noChangeArrowheads="1"/>
          </p:cNvSpPr>
          <p:nvPr/>
        </p:nvSpPr>
        <p:spPr bwMode="auto">
          <a:xfrm>
            <a:off x="463550" y="1487488"/>
            <a:ext cx="6556375" cy="647700"/>
          </a:xfrm>
          <a:prstGeom prst="wedgeRoundRectCallout">
            <a:avLst>
              <a:gd name="adj1" fmla="val 40486"/>
              <a:gd name="adj2" fmla="val 17230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Just a minute. Here is your change</a:t>
            </a:r>
            <a:r>
              <a:rPr lang="en-US" altLang="zh-CN" b="1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6395" name="Picture 11" descr="WP[AIC4BNNOZ%XDH)D@)]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4076700"/>
            <a:ext cx="80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ChangeArrowheads="1"/>
          </p:cNvSpPr>
          <p:nvPr/>
        </p:nvSpPr>
        <p:spPr bwMode="auto">
          <a:xfrm>
            <a:off x="0" y="620713"/>
            <a:ext cx="9251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Comic Sans MS" panose="030F0702030302020204" pitchFamily="66" charset="0"/>
              </a:rPr>
              <a:t>Make a conversation</a:t>
            </a:r>
            <a:endParaRPr lang="en-US" altLang="zh-CN" sz="3600">
              <a:latin typeface="Calibri" panose="020F0502020204030204" pitchFamily="34" charset="0"/>
            </a:endParaRPr>
          </a:p>
        </p:txBody>
      </p:sp>
      <p:pic>
        <p:nvPicPr>
          <p:cNvPr id="116739" name="Picture 4" descr="thum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927350"/>
            <a:ext cx="4608512" cy="3490913"/>
          </a:xfrm>
          <a:effectLst>
            <a:outerShdw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6740" name="AutoShape 5"/>
          <p:cNvCxnSpPr>
            <a:cxnSpLocks noChangeShapeType="1"/>
          </p:cNvCxnSpPr>
          <p:nvPr/>
        </p:nvCxnSpPr>
        <p:spPr bwMode="auto">
          <a:xfrm>
            <a:off x="2771775" y="29273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3419475" y="4005263"/>
            <a:ext cx="2160588" cy="73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636963" y="6092825"/>
            <a:ext cx="1728787" cy="1588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1476375" y="3357563"/>
            <a:ext cx="4105275" cy="287337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744" name="Text Box 9"/>
          <p:cNvSpPr txBox="1">
            <a:spLocks noChangeArrowheads="1"/>
          </p:cNvSpPr>
          <p:nvPr/>
        </p:nvSpPr>
        <p:spPr bwMode="auto">
          <a:xfrm>
            <a:off x="5653088" y="3717925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glue: 1 </a:t>
            </a:r>
            <a:r>
              <a:rPr lang="en-US" altLang="zh-CN" sz="2800" b="1" i="1">
                <a:latin typeface="Times New Roman" panose="02020603050405020304" pitchFamily="18" charset="0"/>
              </a:rPr>
              <a:t>yuan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6745" name="Rectangle 10"/>
          <p:cNvSpPr>
            <a:spLocks noChangeArrowheads="1"/>
          </p:cNvSpPr>
          <p:nvPr/>
        </p:nvSpPr>
        <p:spPr bwMode="auto">
          <a:xfrm>
            <a:off x="5653088" y="2997200"/>
            <a:ext cx="2592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bevel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708400" y="4724400"/>
            <a:ext cx="1727200" cy="936625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3132138" y="4581525"/>
            <a:ext cx="2303462" cy="261938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748" name="Text Box 13"/>
          <p:cNvSpPr txBox="1">
            <a:spLocks noChangeArrowheads="1"/>
          </p:cNvSpPr>
          <p:nvPr/>
        </p:nvSpPr>
        <p:spPr bwMode="auto">
          <a:xfrm>
            <a:off x="5508625" y="4510088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rubber: 1 </a:t>
            </a:r>
            <a:r>
              <a:rPr lang="en-US" altLang="zh-CN" sz="2800" b="1" i="1">
                <a:latin typeface="Times New Roman" panose="02020603050405020304" pitchFamily="18" charset="0"/>
              </a:rPr>
              <a:t>yuan</a:t>
            </a:r>
            <a:r>
              <a:rPr lang="en-US" altLang="zh-CN" sz="28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16749" name="Text Box 14"/>
          <p:cNvSpPr txBox="1">
            <a:spLocks noChangeArrowheads="1"/>
          </p:cNvSpPr>
          <p:nvPr/>
        </p:nvSpPr>
        <p:spPr bwMode="auto">
          <a:xfrm>
            <a:off x="5508625" y="5302250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pencilcase: 3 </a:t>
            </a:r>
            <a:r>
              <a:rPr lang="en-US" altLang="zh-CN" sz="2800" b="1" i="1">
                <a:latin typeface="Times New Roman" panose="02020603050405020304" pitchFamily="18" charset="0"/>
              </a:rPr>
              <a:t>yuan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6750" name="Text Box 15"/>
          <p:cNvSpPr txBox="1">
            <a:spLocks noChangeArrowheads="1"/>
          </p:cNvSpPr>
          <p:nvPr/>
        </p:nvSpPr>
        <p:spPr bwMode="auto">
          <a:xfrm>
            <a:off x="5435600" y="5876925"/>
            <a:ext cx="3563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exercise book: 2 </a:t>
            </a:r>
            <a:r>
              <a:rPr lang="en-US" altLang="zh-CN" sz="2800" b="1" i="1">
                <a:latin typeface="Times New Roman" panose="02020603050405020304" pitchFamily="18" charset="0"/>
              </a:rPr>
              <a:t>yuan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6751" name="Text Box 16"/>
          <p:cNvSpPr txBox="1">
            <a:spLocks noChangeArrowheads="1"/>
          </p:cNvSpPr>
          <p:nvPr/>
        </p:nvSpPr>
        <p:spPr bwMode="auto">
          <a:xfrm>
            <a:off x="5653088" y="2925763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ballpen: 2 </a:t>
            </a:r>
            <a:r>
              <a:rPr lang="en-US" altLang="zh-CN" sz="2800" b="1" i="1">
                <a:latin typeface="Times New Roman" panose="02020603050405020304" pitchFamily="18" charset="0"/>
              </a:rPr>
              <a:t>yuan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6752" name="Rectangle 17"/>
          <p:cNvSpPr>
            <a:spLocks noChangeArrowheads="1"/>
          </p:cNvSpPr>
          <p:nvPr/>
        </p:nvSpPr>
        <p:spPr bwMode="auto">
          <a:xfrm>
            <a:off x="5580063" y="4583113"/>
            <a:ext cx="2376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53" name="Rectangle 18"/>
          <p:cNvSpPr>
            <a:spLocks noChangeArrowheads="1"/>
          </p:cNvSpPr>
          <p:nvPr/>
        </p:nvSpPr>
        <p:spPr bwMode="auto">
          <a:xfrm>
            <a:off x="5622925" y="3810000"/>
            <a:ext cx="2592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54" name="Rectangle 19"/>
          <p:cNvSpPr>
            <a:spLocks noChangeArrowheads="1"/>
          </p:cNvSpPr>
          <p:nvPr/>
        </p:nvSpPr>
        <p:spPr bwMode="auto">
          <a:xfrm>
            <a:off x="5472113" y="5335588"/>
            <a:ext cx="30241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55" name="Rectangle 20"/>
          <p:cNvSpPr>
            <a:spLocks noChangeArrowheads="1"/>
          </p:cNvSpPr>
          <p:nvPr/>
        </p:nvSpPr>
        <p:spPr bwMode="auto">
          <a:xfrm>
            <a:off x="5472113" y="5919788"/>
            <a:ext cx="338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56" name="Text Box 21"/>
          <p:cNvSpPr txBox="1">
            <a:spLocks noChangeArrowheads="1"/>
          </p:cNvSpPr>
          <p:nvPr/>
        </p:nvSpPr>
        <p:spPr bwMode="auto">
          <a:xfrm>
            <a:off x="396875" y="1341438"/>
            <a:ext cx="8553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Sandy wants to buy some stationery for herself with the change. What can she buy in the stationery shop? Please make a conversation.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4" grpId="0" animBg="1"/>
      <p:bldP spid="116744" grpId="0" bldLvl="0" autoUpdateAnimBg="0"/>
      <p:bldP spid="116745" grpId="0"/>
      <p:bldP spid="19467" grpId="0" animBg="1"/>
      <p:bldP spid="19468" grpId="0" animBg="1"/>
      <p:bldP spid="116748" grpId="0" bldLvl="0" autoUpdateAnimBg="0"/>
      <p:bldP spid="116749" grpId="0" bldLvl="0" autoUpdateAnimBg="0"/>
      <p:bldP spid="116750" grpId="0" bldLvl="0" autoUpdateAnimBg="0"/>
      <p:bldP spid="116751" grpId="0" bldLvl="0" autoUpdateAnimBg="0"/>
      <p:bldP spid="116752" grpId="0"/>
      <p:bldP spid="116753" grpId="0"/>
      <p:bldP spid="116754" grpId="0"/>
      <p:bldP spid="116755" grpId="0"/>
      <p:bldP spid="116756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1588" y="638175"/>
            <a:ext cx="9251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Exercises</a:t>
            </a:r>
            <a:endParaRPr lang="en-US" altLang="zh-CN" sz="3600" dirty="0">
              <a:latin typeface="Calibri" panose="020F0502020204030204" pitchFamily="34" charset="0"/>
            </a:endParaRPr>
          </a:p>
        </p:txBody>
      </p:sp>
      <p:cxnSp>
        <p:nvCxnSpPr>
          <p:cNvPr id="117763" name="AutoShape 5"/>
          <p:cNvCxnSpPr>
            <a:cxnSpLocks noChangeShapeType="1"/>
          </p:cNvCxnSpPr>
          <p:nvPr/>
        </p:nvCxnSpPr>
        <p:spPr bwMode="auto">
          <a:xfrm>
            <a:off x="2771775" y="29273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4" name="内容占位符 1"/>
          <p:cNvSpPr>
            <a:spLocks noGrp="1"/>
          </p:cNvSpPr>
          <p:nvPr>
            <p:ph sz="half" idx="4294967295"/>
          </p:nvPr>
        </p:nvSpPr>
        <p:spPr>
          <a:xfrm>
            <a:off x="250825" y="1557338"/>
            <a:ext cx="8893175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一、句型转换</a:t>
            </a:r>
          </a:p>
          <a:p>
            <a:pPr marL="0" indent="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Can I help you?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同义句转化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 ______ _____ _____ _____ _____?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There is some rice in the bag.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改为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一般疑问句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 ______ _____ rice in the bag?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much is the book?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同义句转化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_______ the book ______?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5" name="Text Box 16"/>
          <p:cNvSpPr txBox="1">
            <a:spLocks noChangeArrowheads="1"/>
          </p:cNvSpPr>
          <p:nvPr/>
        </p:nvSpPr>
        <p:spPr bwMode="auto">
          <a:xfrm>
            <a:off x="827088" y="2819400"/>
            <a:ext cx="129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What</a:t>
            </a:r>
          </a:p>
        </p:txBody>
      </p:sp>
      <p:sp>
        <p:nvSpPr>
          <p:cNvPr id="117766" name="Text Box 16"/>
          <p:cNvSpPr txBox="1">
            <a:spLocks noChangeArrowheads="1"/>
          </p:cNvSpPr>
          <p:nvPr/>
        </p:nvSpPr>
        <p:spPr bwMode="auto">
          <a:xfrm>
            <a:off x="2295525" y="2800350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</a:p>
        </p:txBody>
      </p:sp>
      <p:sp>
        <p:nvSpPr>
          <p:cNvPr id="117767" name="Text Box 16"/>
          <p:cNvSpPr txBox="1">
            <a:spLocks noChangeArrowheads="1"/>
          </p:cNvSpPr>
          <p:nvPr/>
        </p:nvSpPr>
        <p:spPr bwMode="auto">
          <a:xfrm>
            <a:off x="3649663" y="2819400"/>
            <a:ext cx="992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17768" name="Text Box 16"/>
          <p:cNvSpPr txBox="1">
            <a:spLocks noChangeArrowheads="1"/>
          </p:cNvSpPr>
          <p:nvPr/>
        </p:nvSpPr>
        <p:spPr bwMode="auto">
          <a:xfrm>
            <a:off x="4702175" y="2805113"/>
            <a:ext cx="992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</a:p>
        </p:txBody>
      </p:sp>
      <p:sp>
        <p:nvSpPr>
          <p:cNvPr id="117769" name="Text Box 16"/>
          <p:cNvSpPr txBox="1">
            <a:spLocks noChangeArrowheads="1"/>
          </p:cNvSpPr>
          <p:nvPr/>
        </p:nvSpPr>
        <p:spPr bwMode="auto">
          <a:xfrm>
            <a:off x="5767388" y="280035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</a:p>
        </p:txBody>
      </p:sp>
      <p:sp>
        <p:nvSpPr>
          <p:cNvPr id="117770" name="Text Box 16"/>
          <p:cNvSpPr txBox="1">
            <a:spLocks noChangeArrowheads="1"/>
          </p:cNvSpPr>
          <p:nvPr/>
        </p:nvSpPr>
        <p:spPr bwMode="auto">
          <a:xfrm>
            <a:off x="6875463" y="2805113"/>
            <a:ext cx="1130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you</a:t>
            </a:r>
          </a:p>
        </p:txBody>
      </p:sp>
      <p:sp>
        <p:nvSpPr>
          <p:cNvPr id="117771" name="Text Box 16"/>
          <p:cNvSpPr txBox="1">
            <a:spLocks noChangeArrowheads="1"/>
          </p:cNvSpPr>
          <p:nvPr/>
        </p:nvSpPr>
        <p:spPr bwMode="auto">
          <a:xfrm>
            <a:off x="1049338" y="3979863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117772" name="Text Box 16"/>
          <p:cNvSpPr txBox="1">
            <a:spLocks noChangeArrowheads="1"/>
          </p:cNvSpPr>
          <p:nvPr/>
        </p:nvSpPr>
        <p:spPr bwMode="auto">
          <a:xfrm>
            <a:off x="2120900" y="3971925"/>
            <a:ext cx="1192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there</a:t>
            </a:r>
          </a:p>
        </p:txBody>
      </p:sp>
      <p:sp>
        <p:nvSpPr>
          <p:cNvPr id="117773" name="Text Box 16"/>
          <p:cNvSpPr txBox="1">
            <a:spLocks noChangeArrowheads="1"/>
          </p:cNvSpPr>
          <p:nvPr/>
        </p:nvSpPr>
        <p:spPr bwMode="auto">
          <a:xfrm>
            <a:off x="3508375" y="3949700"/>
            <a:ext cx="113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any</a:t>
            </a:r>
          </a:p>
        </p:txBody>
      </p:sp>
      <p:sp>
        <p:nvSpPr>
          <p:cNvPr id="117774" name="Text Box 16"/>
          <p:cNvSpPr txBox="1">
            <a:spLocks noChangeArrowheads="1"/>
          </p:cNvSpPr>
          <p:nvPr/>
        </p:nvSpPr>
        <p:spPr bwMode="auto">
          <a:xfrm>
            <a:off x="5940425" y="5160963"/>
            <a:ext cx="1152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cost</a:t>
            </a:r>
          </a:p>
        </p:txBody>
      </p:sp>
      <p:sp>
        <p:nvSpPr>
          <p:cNvPr id="117775" name="Text Box 16"/>
          <p:cNvSpPr txBox="1">
            <a:spLocks noChangeArrowheads="1"/>
          </p:cNvSpPr>
          <p:nvPr/>
        </p:nvSpPr>
        <p:spPr bwMode="auto">
          <a:xfrm>
            <a:off x="2917825" y="5160963"/>
            <a:ext cx="11795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bldLvl="0" autoUpdateAnimBg="0"/>
      <p:bldP spid="117766" grpId="0" bldLvl="0" autoUpdateAnimBg="0"/>
      <p:bldP spid="117767" grpId="0" bldLvl="0" autoUpdateAnimBg="0"/>
      <p:bldP spid="117768" grpId="0" bldLvl="0" autoUpdateAnimBg="0"/>
      <p:bldP spid="117769" grpId="0" bldLvl="0" autoUpdateAnimBg="0"/>
      <p:bldP spid="117770" grpId="0" bldLvl="0" autoUpdateAnimBg="0"/>
      <p:bldP spid="117771" grpId="0" bldLvl="0" autoUpdateAnimBg="0"/>
      <p:bldP spid="117772" grpId="0" bldLvl="0" autoUpdateAnimBg="0"/>
      <p:bldP spid="117773" grpId="0" bldLvl="0" autoUpdateAnimBg="0"/>
      <p:bldP spid="117774" grpId="0" bldLvl="0" autoUpdateAnimBg="0"/>
      <p:bldP spid="11777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Comic Sans MS" panose="030F0702030302020204" pitchFamily="66" charset="0"/>
              </a:rPr>
              <a:t>Exercises</a:t>
            </a:r>
            <a:endParaRPr lang="en-US" altLang="zh-CN" sz="3600">
              <a:latin typeface="Calibri" panose="020F0502020204030204" pitchFamily="34" charset="0"/>
            </a:endParaRPr>
          </a:p>
        </p:txBody>
      </p:sp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252413" y="1270000"/>
            <a:ext cx="83169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二、选择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interesting book ______ me 15 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spends	B. pays	C. costs	D. takes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_____ 15 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buying the book.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spend	B. pay	C. cost	D. take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 _____ 15 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book.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spend	B. pay	C. cost	D.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859338" y="2852738"/>
            <a:ext cx="504825" cy="576262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miter lim="800000"/>
          </a:ln>
          <a:effectLst/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  <a:defRPr/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8789" name="Rectangle 6"/>
          <p:cNvSpPr>
            <a:spLocks noChangeArrowheads="1"/>
          </p:cNvSpPr>
          <p:nvPr/>
        </p:nvSpPr>
        <p:spPr bwMode="auto">
          <a:xfrm>
            <a:off x="755650" y="2278063"/>
            <a:ext cx="3656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611188" y="4437063"/>
            <a:ext cx="503237" cy="576262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miter lim="800000"/>
          </a:ln>
          <a:effectLst/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  <a:defRPr/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8791" name="Rectangle 8"/>
          <p:cNvSpPr>
            <a:spLocks noChangeArrowheads="1"/>
          </p:cNvSpPr>
          <p:nvPr/>
        </p:nvSpPr>
        <p:spPr bwMode="auto">
          <a:xfrm>
            <a:off x="3563938" y="3716338"/>
            <a:ext cx="1223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843213" y="5734050"/>
            <a:ext cx="503237" cy="576263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bevel/>
          </a:ln>
          <a:effectLst/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  <a:defRPr/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8793" name="Rectangle 10"/>
          <p:cNvSpPr>
            <a:spLocks noChangeArrowheads="1"/>
          </p:cNvSpPr>
          <p:nvPr/>
        </p:nvSpPr>
        <p:spPr bwMode="auto">
          <a:xfrm>
            <a:off x="3538538" y="5157788"/>
            <a:ext cx="611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bevel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  <p:bldP spid="118791" grpId="0"/>
      <p:bldP spid="1187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Comic Sans MS" panose="030F0702030302020204" pitchFamily="66" charset="0"/>
              </a:rPr>
              <a:t>Exercises</a:t>
            </a:r>
            <a:endParaRPr lang="en-US" altLang="zh-CN" sz="3600">
              <a:latin typeface="Calibri" panose="020F0502020204030204" pitchFamily="34" charset="0"/>
            </a:endParaRP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252413" y="1270000"/>
            <a:ext cx="88566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We don’t have _____ to read. Let’s buy some.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enough book	          B. book enough	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C. enough books		D. books enough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5. The boy is not _____ to dress himself.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A. enough old		B. old enough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C. enough young		D. young enough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11188" y="2924175"/>
            <a:ext cx="503237" cy="576263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miter lim="800000"/>
          </a:ln>
          <a:effectLst/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  <a:defRPr/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9813" name="Rectangle 6"/>
          <p:cNvSpPr>
            <a:spLocks noChangeArrowheads="1"/>
          </p:cNvSpPr>
          <p:nvPr/>
        </p:nvSpPr>
        <p:spPr bwMode="auto">
          <a:xfrm>
            <a:off x="2555875" y="2990850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859338" y="4365625"/>
            <a:ext cx="504825" cy="576263"/>
          </a:xfrm>
          <a:prstGeom prst="star5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bevel/>
          </a:ln>
          <a:effectLst/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  <a:defRPr/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9815" name="Rectangle 8"/>
          <p:cNvSpPr>
            <a:spLocks noChangeArrowheads="1"/>
          </p:cNvSpPr>
          <p:nvPr/>
        </p:nvSpPr>
        <p:spPr bwMode="auto">
          <a:xfrm>
            <a:off x="5365750" y="4468813"/>
            <a:ext cx="6461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bevel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3348038" y="2551113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enough + </a:t>
            </a:r>
            <a:r>
              <a:rPr lang="en-US" altLang="zh-CN" sz="2800" b="1" i="1">
                <a:solidFill>
                  <a:schemeClr val="hlink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9817" name="Text Box 10"/>
          <p:cNvSpPr txBox="1">
            <a:spLocks noChangeArrowheads="1"/>
          </p:cNvSpPr>
          <p:nvPr/>
        </p:nvSpPr>
        <p:spPr bwMode="auto">
          <a:xfrm>
            <a:off x="6732588" y="3971925"/>
            <a:ext cx="2232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chemeClr val="hlink"/>
                </a:solidFill>
                <a:latin typeface="Times New Roman" panose="02020603050405020304" pitchFamily="18" charset="0"/>
              </a:rPr>
              <a:t>adj.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+ enough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5" grpId="0"/>
      <p:bldP spid="119816" grpId="0" bldLvl="0" autoUpdateAnimBg="0"/>
      <p:bldP spid="119817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bevel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Comic Sans MS" panose="030F0702030302020204" pitchFamily="66" charset="0"/>
              </a:rPr>
              <a:t>Exercises</a:t>
            </a:r>
            <a:endParaRPr lang="en-US" altLang="zh-CN" sz="3600">
              <a:latin typeface="Calibri" panose="020F0502020204030204" pitchFamily="34" charset="0"/>
            </a:endParaRPr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252413" y="1270000"/>
            <a:ext cx="8856662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三、动词填空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1. There ______ (be) 20 girls in our class.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2. There ______ (be) some money in my pocket.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3. How much _____ the jacket ______ (cost)?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4. Tony spends one hour ______ (do) his  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homework every day.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5. We don’t have enough time _________ (finish)     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the task. Let’s hurry.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36" name="Text Box 5"/>
          <p:cNvSpPr txBox="1">
            <a:spLocks noChangeArrowheads="1"/>
          </p:cNvSpPr>
          <p:nvPr/>
        </p:nvSpPr>
        <p:spPr bwMode="auto">
          <a:xfrm>
            <a:off x="1979613" y="2060575"/>
            <a:ext cx="1081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20837" name="Text Box 6"/>
          <p:cNvSpPr txBox="1">
            <a:spLocks noChangeArrowheads="1"/>
          </p:cNvSpPr>
          <p:nvPr/>
        </p:nvSpPr>
        <p:spPr bwMode="auto">
          <a:xfrm>
            <a:off x="2124075" y="2638425"/>
            <a:ext cx="10795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20838" name="Text Box 7"/>
          <p:cNvSpPr txBox="1">
            <a:spLocks noChangeArrowheads="1"/>
          </p:cNvSpPr>
          <p:nvPr/>
        </p:nvSpPr>
        <p:spPr bwMode="auto">
          <a:xfrm>
            <a:off x="2771775" y="3286125"/>
            <a:ext cx="568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does            cost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20839" name="Text Box 8"/>
          <p:cNvSpPr txBox="1">
            <a:spLocks noChangeArrowheads="1"/>
          </p:cNvSpPr>
          <p:nvPr/>
        </p:nvSpPr>
        <p:spPr bwMode="auto">
          <a:xfrm>
            <a:off x="4716463" y="3933825"/>
            <a:ext cx="136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doing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20840" name="Text Box 9"/>
          <p:cNvSpPr txBox="1">
            <a:spLocks noChangeArrowheads="1"/>
          </p:cNvSpPr>
          <p:nvPr/>
        </p:nvSpPr>
        <p:spPr bwMode="auto">
          <a:xfrm>
            <a:off x="5581650" y="5229225"/>
            <a:ext cx="2808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to finish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20841" name="Rectangle 10"/>
          <p:cNvSpPr>
            <a:spLocks noChangeArrowheads="1"/>
          </p:cNvSpPr>
          <p:nvPr/>
        </p:nvSpPr>
        <p:spPr bwMode="auto">
          <a:xfrm>
            <a:off x="3924300" y="2133600"/>
            <a:ext cx="1368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20842" name="Rectangle 11"/>
          <p:cNvSpPr>
            <a:spLocks noChangeArrowheads="1"/>
          </p:cNvSpPr>
          <p:nvPr/>
        </p:nvSpPr>
        <p:spPr bwMode="auto">
          <a:xfrm>
            <a:off x="4932363" y="2781300"/>
            <a:ext cx="1223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bevel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20843" name="Rectangle 12"/>
          <p:cNvSpPr>
            <a:spLocks noChangeArrowheads="1"/>
          </p:cNvSpPr>
          <p:nvPr/>
        </p:nvSpPr>
        <p:spPr bwMode="auto">
          <a:xfrm>
            <a:off x="1692275" y="4005263"/>
            <a:ext cx="1223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bevel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20844" name="Rectangle 13"/>
          <p:cNvSpPr>
            <a:spLocks noChangeArrowheads="1"/>
          </p:cNvSpPr>
          <p:nvPr/>
        </p:nvSpPr>
        <p:spPr bwMode="auto">
          <a:xfrm>
            <a:off x="3348038" y="5302250"/>
            <a:ext cx="1223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bevel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ldLvl="0" autoUpdateAnimBg="0"/>
      <p:bldP spid="120837" grpId="0" bldLvl="0" autoUpdateAnimBg="0"/>
      <p:bldP spid="120838" grpId="0" bldLvl="0" autoUpdateAnimBg="0"/>
      <p:bldP spid="120839" grpId="0" bldLvl="0" autoUpdateAnimBg="0"/>
      <p:bldP spid="120840" grpId="0" bldLvl="0" autoUpdateAnimBg="0"/>
      <p:bldP spid="120841" grpId="0"/>
      <p:bldP spid="120842" grpId="0"/>
      <p:bldP spid="120843" grpId="0"/>
      <p:bldP spid="120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617538" y="1498600"/>
            <a:ext cx="7627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-33338" y="620713"/>
            <a:ext cx="91678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Help Sandy</a:t>
            </a: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252413" y="1917700"/>
            <a:ext cx="47513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Sandy wants to buy something for her family, but she doesn’t have enough money. Let’s help her finish some tasks to earn money.</a:t>
            </a:r>
          </a:p>
        </p:txBody>
      </p:sp>
      <p:pic>
        <p:nvPicPr>
          <p:cNvPr id="101381" name="Picture 6" descr="2014082605035144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8113" y="2133600"/>
            <a:ext cx="3890962" cy="3319463"/>
          </a:xfrm>
          <a:noFill/>
        </p:spPr>
      </p:pic>
      <p:pic>
        <p:nvPicPr>
          <p:cNvPr id="101382" name="Picture 7" descr="QQ图片201501251652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3429000"/>
            <a:ext cx="7207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 descr="200709082123182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92513" y="4114800"/>
            <a:ext cx="5551487" cy="2668588"/>
          </a:xfrm>
          <a:noFill/>
        </p:spPr>
      </p:pic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0" y="6207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Homework</a:t>
            </a:r>
            <a:endParaRPr lang="en-US" altLang="zh-CN" sz="3600" dirty="0">
              <a:latin typeface="Calibri" panose="020F0502020204030204" pitchFamily="34" charset="0"/>
            </a:endParaRPr>
          </a:p>
        </p:txBody>
      </p:sp>
      <p:sp>
        <p:nvSpPr>
          <p:cNvPr id="121860" name="Text Box 6"/>
          <p:cNvSpPr txBox="1">
            <a:spLocks noChangeArrowheads="1"/>
          </p:cNvSpPr>
          <p:nvPr/>
        </p:nvSpPr>
        <p:spPr bwMode="auto">
          <a:xfrm>
            <a:off x="1031875" y="1676400"/>
            <a:ext cx="741521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zh-CN" altLang="zh-CN" sz="3200" b="1" i="1" dirty="0">
                <a:latin typeface="Comic Sans MS" panose="030F0702030302020204" pitchFamily="66" charset="0"/>
              </a:rPr>
              <a:t>Remember the useful words</a:t>
            </a:r>
            <a:r>
              <a:rPr lang="en-US" altLang="zh-CN" sz="3200" b="1" i="1" dirty="0">
                <a:latin typeface="Comic Sans MS" panose="030F0702030302020204" pitchFamily="66" charset="0"/>
              </a:rPr>
              <a:t> a</a:t>
            </a:r>
            <a:r>
              <a:rPr lang="zh-CN" altLang="zh-CN" sz="3200" b="1" i="1" dirty="0">
                <a:latin typeface="Comic Sans MS" panose="030F0702030302020204" pitchFamily="66" charset="0"/>
              </a:rPr>
              <a:t>nd phrases in the </a:t>
            </a:r>
            <a:r>
              <a:rPr lang="en-US" altLang="zh-CN" sz="3200" b="1" i="1" dirty="0">
                <a:latin typeface="Comic Sans MS" panose="030F0702030302020204" pitchFamily="66" charset="0"/>
              </a:rPr>
              <a:t>conversation</a:t>
            </a:r>
            <a:r>
              <a:rPr lang="zh-CN" altLang="zh-CN" sz="3200" b="1" i="1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zh-CN" altLang="zh-CN" sz="3200" b="1" i="1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i="1" dirty="0">
                <a:latin typeface="Comic Sans MS" panose="030F0702030302020204" pitchFamily="66" charset="0"/>
              </a:rPr>
              <a:t>2. Do some exercises.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图片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88" y="-22225"/>
            <a:ext cx="9180512" cy="6881813"/>
          </a:xfrm>
        </p:spPr>
      </p:pic>
      <p:pic>
        <p:nvPicPr>
          <p:cNvPr id="122884" name="Picture 4" descr="20120116151849_5sxZ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38150" y="649288"/>
            <a:ext cx="816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477838"/>
            <a:ext cx="9172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Task 1  Translate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042988" y="1341438"/>
            <a:ext cx="5394325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1. </a:t>
            </a:r>
            <a:r>
              <a:rPr lang="zh-CN" altLang="en-US" sz="2800" b="1" dirty="0">
                <a:latin typeface="Calibri" panose="020F0502020204030204" pitchFamily="34" charset="0"/>
              </a:rPr>
              <a:t>稍等。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2. </a:t>
            </a:r>
            <a:r>
              <a:rPr lang="zh-CN" altLang="en-US" sz="2800" b="1" dirty="0">
                <a:latin typeface="Calibri" panose="020F0502020204030204" pitchFamily="34" charset="0"/>
              </a:rPr>
              <a:t>每个两元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3. </a:t>
            </a:r>
            <a:r>
              <a:rPr lang="zh-CN" altLang="en-US" sz="2800" b="1" dirty="0">
                <a:latin typeface="Calibri" panose="020F0502020204030204" pitchFamily="34" charset="0"/>
              </a:rPr>
              <a:t>不同种类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4. </a:t>
            </a:r>
            <a:r>
              <a:rPr lang="zh-CN" altLang="en-US" sz="2800" b="1" dirty="0">
                <a:latin typeface="Calibri" panose="020F0502020204030204" pitchFamily="34" charset="0"/>
              </a:rPr>
              <a:t>去年的卡片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5. </a:t>
            </a:r>
            <a:r>
              <a:rPr lang="zh-CN" altLang="en-US" sz="2800" b="1" dirty="0">
                <a:latin typeface="Calibri" panose="020F0502020204030204" pitchFamily="34" charset="0"/>
              </a:rPr>
              <a:t>看一看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6. </a:t>
            </a:r>
            <a:r>
              <a:rPr lang="zh-CN" altLang="en-US" sz="2800" b="1" dirty="0">
                <a:latin typeface="Calibri" panose="020F0502020204030204" pitchFamily="34" charset="0"/>
              </a:rPr>
              <a:t>我要买它们。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7. </a:t>
            </a:r>
            <a:r>
              <a:rPr lang="zh-CN" altLang="en-US" sz="2800" b="1" dirty="0">
                <a:latin typeface="Calibri" panose="020F0502020204030204" pitchFamily="34" charset="0"/>
              </a:rPr>
              <a:t>它们与她的粉色外套很相配。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787900" y="1196975"/>
            <a:ext cx="3313113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Just a minute.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two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yuan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each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different kinds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last year’s cards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 a look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I’ll take them.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547813" y="5445125"/>
            <a:ext cx="52482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 match her pink coat.</a:t>
            </a:r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ldLvl="0" autoUpdateAnimBg="0"/>
      <p:bldP spid="102406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179388" y="1054100"/>
            <a:ext cx="8785225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shop,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 wants to buy some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Simon. They are _____ </a:t>
            </a:r>
            <a:r>
              <a:rPr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each. Amy doesn’t think they are _____. The shopkeeper says the ________ cards are only one </a:t>
            </a:r>
            <a:r>
              <a:rPr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each.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Amy wants to buy the new cards.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second shop, Amy wants to buy __________ for Sandy.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knows Sandy likes hair clips and they are very_________. She thinks they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her _______ coat. The hair clips are ______</a:t>
            </a:r>
            <a:r>
              <a:rPr lang="en-US" altLang="zh-CN" sz="3200" dirty="0">
                <a:latin typeface="Times New Roman" panose="02020603050405020304" pitchFamily="18" charset="0"/>
              </a:rPr>
              <a:t>_ </a:t>
            </a:r>
            <a:r>
              <a:rPr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fifteen </a:t>
            </a:r>
            <a:r>
              <a:rPr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she has_______ money to buy them.</a:t>
            </a:r>
          </a:p>
        </p:txBody>
      </p:sp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-28575" y="477838"/>
            <a:ext cx="9169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Task 2  Fill in the blanks</a:t>
            </a:r>
          </a:p>
        </p:txBody>
      </p:sp>
      <p:sp>
        <p:nvSpPr>
          <p:cNvPr id="103428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football cards</a:t>
            </a:r>
          </a:p>
        </p:txBody>
      </p:sp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6011863" y="1628775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3430" name="Text Box 7"/>
          <p:cNvSpPr txBox="1">
            <a:spLocks noChangeArrowheads="1"/>
          </p:cNvSpPr>
          <p:nvPr/>
        </p:nvSpPr>
        <p:spPr bwMode="auto">
          <a:xfrm>
            <a:off x="5003800" y="2060575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cheap</a:t>
            </a: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1692275" y="256540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last year’s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>
            <a:off x="6732588" y="3573463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hair clips</a:t>
            </a: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>
            <a:off x="2628900" y="4581525"/>
            <a:ext cx="273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pretty</a:t>
            </a:r>
          </a:p>
        </p:txBody>
      </p:sp>
      <p:sp>
        <p:nvSpPr>
          <p:cNvPr id="103434" name="Text Box 11"/>
          <p:cNvSpPr txBox="1">
            <a:spLocks noChangeArrowheads="1"/>
          </p:cNvSpPr>
          <p:nvPr/>
        </p:nvSpPr>
        <p:spPr bwMode="auto">
          <a:xfrm>
            <a:off x="7019925" y="458152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match</a:t>
            </a:r>
          </a:p>
        </p:txBody>
      </p:sp>
      <p:sp>
        <p:nvSpPr>
          <p:cNvPr id="103435" name="Text Box 12"/>
          <p:cNvSpPr txBox="1">
            <a:spLocks noChangeArrowheads="1"/>
          </p:cNvSpPr>
          <p:nvPr/>
        </p:nvSpPr>
        <p:spPr bwMode="auto">
          <a:xfrm>
            <a:off x="1187450" y="501332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pink</a:t>
            </a:r>
          </a:p>
        </p:txBody>
      </p:sp>
      <p:sp>
        <p:nvSpPr>
          <p:cNvPr id="103436" name="Text Box 13"/>
          <p:cNvSpPr txBox="1">
            <a:spLocks noChangeArrowheads="1"/>
          </p:cNvSpPr>
          <p:nvPr/>
        </p:nvSpPr>
        <p:spPr bwMode="auto">
          <a:xfrm>
            <a:off x="6372225" y="50863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nine</a:t>
            </a:r>
          </a:p>
        </p:txBody>
      </p:sp>
      <p:sp>
        <p:nvSpPr>
          <p:cNvPr id="103437" name="Text Box 14"/>
          <p:cNvSpPr txBox="1">
            <a:spLocks noChangeArrowheads="1"/>
          </p:cNvSpPr>
          <p:nvPr/>
        </p:nvSpPr>
        <p:spPr bwMode="auto">
          <a:xfrm>
            <a:off x="5532438" y="551815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enough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ldLvl="0" autoUpdateAnimBg="0"/>
      <p:bldP spid="103429" grpId="0" bldLvl="0" autoUpdateAnimBg="0"/>
      <p:bldP spid="103430" grpId="0" bldLvl="0" autoUpdateAnimBg="0"/>
      <p:bldP spid="103431" grpId="0" bldLvl="0" autoUpdateAnimBg="0"/>
      <p:bldP spid="103432" grpId="0" bldLvl="0" autoUpdateAnimBg="0"/>
      <p:bldP spid="103433" grpId="0" bldLvl="0" autoUpdateAnimBg="0"/>
      <p:bldP spid="103434" grpId="0" bldLvl="0" autoUpdateAnimBg="0"/>
      <p:bldP spid="103435" grpId="0" bldLvl="0" autoUpdateAnimBg="0"/>
      <p:bldP spid="103436" grpId="0" bldLvl="0" autoUpdateAnimBg="0"/>
      <p:bldP spid="103437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92075" y="1628775"/>
            <a:ext cx="439102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S1:      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... Can I help you?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Amy: 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I want ....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S1: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 Here are ... Take a look.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Amy: 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How much ...?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S1:     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They’re ... each.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Amy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: ... not cheap.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S1: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 ... last year’s ...?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They’re ....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Amy: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No, ....</a:t>
            </a: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641850" y="1503363"/>
            <a:ext cx="43561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55563" y="1495425"/>
            <a:ext cx="446405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4453" name="Text Box 6"/>
          <p:cNvSpPr txBox="1">
            <a:spLocks noChangeArrowheads="1"/>
          </p:cNvSpPr>
          <p:nvPr/>
        </p:nvSpPr>
        <p:spPr bwMode="auto">
          <a:xfrm>
            <a:off x="4641850" y="1503363"/>
            <a:ext cx="44640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</a:rPr>
              <a:t>S2:     </a:t>
            </a:r>
            <a:r>
              <a:rPr lang="en-US" altLang="zh-CN" sz="2600">
                <a:latin typeface="Times New Roman" panose="02020603050405020304" pitchFamily="18" charset="0"/>
              </a:rPr>
              <a:t>...What can I do for you?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</a:rPr>
              <a:t>Amy: </a:t>
            </a:r>
            <a:r>
              <a:rPr lang="en-US" altLang="zh-CN" sz="2600">
                <a:latin typeface="Times New Roman" panose="02020603050405020304" pitchFamily="18" charset="0"/>
              </a:rPr>
              <a:t>I’d like ....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</a:rPr>
              <a:t>S2:</a:t>
            </a:r>
            <a:r>
              <a:rPr lang="en-US" altLang="zh-CN" sz="2600">
                <a:latin typeface="Times New Roman" panose="02020603050405020304" pitchFamily="18" charset="0"/>
              </a:rPr>
              <a:t>     There are ....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</a:rPr>
              <a:t>Amy: </a:t>
            </a:r>
            <a:r>
              <a:rPr lang="en-US" altLang="zh-CN" sz="2600">
                <a:latin typeface="Times New Roman" panose="02020603050405020304" pitchFamily="18" charset="0"/>
              </a:rPr>
              <a:t>Oh, ... match ....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</a:rPr>
              <a:t>S2:     </a:t>
            </a:r>
            <a:r>
              <a:rPr lang="en-US" altLang="zh-CN" sz="2600">
                <a:latin typeface="Times New Roman" panose="02020603050405020304" pitchFamily="18" charset="0"/>
              </a:rPr>
              <a:t>Yes, ... pretty.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</a:rPr>
              <a:t>Amy:</a:t>
            </a:r>
            <a:r>
              <a:rPr lang="en-US" altLang="zh-CN" sz="2600">
                <a:latin typeface="Times New Roman" panose="02020603050405020304" pitchFamily="18" charset="0"/>
              </a:rPr>
              <a:t> How much ...? I only        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           have ....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</a:rPr>
              <a:t>S2:</a:t>
            </a:r>
            <a:r>
              <a:rPr lang="en-US" altLang="zh-CN" sz="2600">
                <a:latin typeface="Times New Roman" panose="02020603050405020304" pitchFamily="18" charset="0"/>
              </a:rPr>
              <a:t>      ... enough.              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>
                <a:latin typeface="Times New Roman" panose="02020603050405020304" pitchFamily="18" charset="0"/>
              </a:rPr>
              <a:t>          They’re … </a:t>
            </a:r>
            <a:r>
              <a:rPr lang="en-US" altLang="zh-CN" sz="2600" i="1">
                <a:latin typeface="Times New Roman" panose="02020603050405020304" pitchFamily="18" charset="0"/>
              </a:rPr>
              <a:t>yuan</a:t>
            </a:r>
            <a:r>
              <a:rPr lang="en-US" altLang="zh-CN" sz="260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</a:rPr>
              <a:t>Amy:</a:t>
            </a:r>
            <a:r>
              <a:rPr lang="en-US" altLang="zh-CN" sz="2600">
                <a:latin typeface="Times New Roman" panose="02020603050405020304" pitchFamily="18" charset="0"/>
              </a:rPr>
              <a:t> Fine, I’ll take them.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</a:rPr>
              <a:t>S2:</a:t>
            </a:r>
            <a:r>
              <a:rPr lang="en-US" altLang="zh-CN" sz="2600">
                <a:latin typeface="Times New Roman" panose="02020603050405020304" pitchFamily="18" charset="0"/>
              </a:rPr>
              <a:t>     OK. Here’s ....</a:t>
            </a:r>
          </a:p>
        </p:txBody>
      </p:sp>
      <p:sp>
        <p:nvSpPr>
          <p:cNvPr id="104454" name="Rectangle 7"/>
          <p:cNvSpPr>
            <a:spLocks noChangeArrowheads="1"/>
          </p:cNvSpPr>
          <p:nvPr/>
        </p:nvSpPr>
        <p:spPr bwMode="auto">
          <a:xfrm>
            <a:off x="-26988" y="693738"/>
            <a:ext cx="924242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Comic Sans MS" panose="030F0702030302020204" pitchFamily="66" charset="0"/>
              </a:rPr>
              <a:t>Task 3   Role-play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1403350" y="5013325"/>
            <a:ext cx="60499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Can I help you?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What can I do for you?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-26988" y="549275"/>
            <a:ext cx="924242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Comic Sans MS" panose="030F0702030302020204" pitchFamily="66" charset="0"/>
              </a:rPr>
              <a:t>What do shopkeepers say</a:t>
            </a:r>
            <a:r>
              <a:rPr lang="en-US" altLang="zh-CN" sz="320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107524" name="Picture 5" descr="Redocn_20120302054043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7588" y="1341438"/>
            <a:ext cx="65643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3" descr="20120304134241_exl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45250" y="3429000"/>
            <a:ext cx="2309813" cy="1733550"/>
          </a:xfrm>
          <a:noFill/>
        </p:spPr>
      </p:pic>
      <p:pic>
        <p:nvPicPr>
          <p:cNvPr id="108547" name="Picture 4" descr="cc67c80a0e83b52d0828fdb2c08a_600_6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516688" y="909638"/>
            <a:ext cx="2185987" cy="2185987"/>
          </a:xfrm>
          <a:noFill/>
        </p:spPr>
      </p:pic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-42862" y="406400"/>
            <a:ext cx="9145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What to buy?</a:t>
            </a:r>
            <a:endParaRPr lang="en-US" altLang="zh-CN" sz="3600" dirty="0">
              <a:latin typeface="Calibri" panose="020F0502020204030204" pitchFamily="34" charset="0"/>
            </a:endParaRP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1044575" y="1270000"/>
            <a:ext cx="5688013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Sandy wants to buy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wallet </a:t>
            </a:r>
            <a:r>
              <a:rPr lang="en-US" altLang="zh-CN" sz="3200" b="1" dirty="0">
                <a:latin typeface="Times New Roman" panose="02020603050405020304" pitchFamily="18" charset="0"/>
              </a:rPr>
              <a:t>for 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her mother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= Sandy wants to buy 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her mother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wallet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Sandy wants to buy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 for sb.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= Sandy wants to buy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sb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8550" name="Text Box 7"/>
          <p:cNvSpPr txBox="1">
            <a:spLocks noChangeArrowheads="1"/>
          </p:cNvSpPr>
          <p:nvPr/>
        </p:nvSpPr>
        <p:spPr bwMode="auto">
          <a:xfrm>
            <a:off x="663575" y="5505450"/>
            <a:ext cx="5997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8551" name="Text Box 8"/>
          <p:cNvSpPr txBox="1">
            <a:spLocks noChangeArrowheads="1"/>
          </p:cNvSpPr>
          <p:nvPr/>
        </p:nvSpPr>
        <p:spPr bwMode="auto">
          <a:xfrm>
            <a:off x="900113" y="5157788"/>
            <a:ext cx="748823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buy </a:t>
            </a:r>
            <a:r>
              <a:rPr lang="en-US" altLang="zh-C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for </a:t>
            </a:r>
            <a:r>
              <a:rPr lang="en-US" altLang="zh-C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sb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= buy </a:t>
            </a:r>
            <a:r>
              <a:rPr lang="en-US" altLang="zh-C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sb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sth</a:t>
            </a:r>
            <a:endParaRPr lang="en-US" altLang="zh-CN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52" name="Text Box 9"/>
          <p:cNvSpPr txBox="1">
            <a:spLocks noChangeArrowheads="1"/>
          </p:cNvSpPr>
          <p:nvPr/>
        </p:nvSpPr>
        <p:spPr bwMode="auto">
          <a:xfrm>
            <a:off x="6804025" y="2925763"/>
            <a:ext cx="1820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  <a:sym typeface="Arial" panose="020B0604020202020204" pitchFamily="34" charset="0"/>
              </a:rPr>
              <a:t>¥</a:t>
            </a:r>
            <a:r>
              <a:rPr lang="en-US" altLang="zh-CN" sz="2400" b="1">
                <a:sym typeface="Arial" panose="020B0604020202020204" pitchFamily="34" charset="0"/>
              </a:rPr>
              <a:t> 150</a:t>
            </a:r>
          </a:p>
        </p:txBody>
      </p:sp>
      <p:sp>
        <p:nvSpPr>
          <p:cNvPr id="108553" name="Text Box 10"/>
          <p:cNvSpPr txBox="1">
            <a:spLocks noChangeArrowheads="1"/>
          </p:cNvSpPr>
          <p:nvPr/>
        </p:nvSpPr>
        <p:spPr bwMode="auto">
          <a:xfrm>
            <a:off x="6948488" y="5013325"/>
            <a:ext cx="181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  <a:sym typeface="Arial" panose="020B0604020202020204" pitchFamily="34" charset="0"/>
              </a:rPr>
              <a:t>¥</a:t>
            </a:r>
            <a:r>
              <a:rPr lang="en-US" altLang="zh-CN" sz="2400" b="1">
                <a:sym typeface="Arial" panose="020B0604020202020204" pitchFamily="34" charset="0"/>
              </a:rPr>
              <a:t> 280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bldLvl="0" autoUpdateAnimBg="0"/>
      <p:bldP spid="108553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ChangeArrowheads="1"/>
          </p:cNvSpPr>
          <p:nvPr/>
        </p:nvSpPr>
        <p:spPr bwMode="auto">
          <a:xfrm>
            <a:off x="0" y="549275"/>
            <a:ext cx="93964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Guess: What’s in the box?</a:t>
            </a:r>
            <a:endParaRPr lang="en-US" altLang="zh-CN" sz="3600" dirty="0">
              <a:latin typeface="Calibri" panose="020F0502020204030204" pitchFamily="34" charset="0"/>
            </a:endParaRPr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1476375" y="4797425"/>
            <a:ext cx="60483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Is there a/an ... in the box?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Are there any ... in the box? </a:t>
            </a:r>
          </a:p>
        </p:txBody>
      </p:sp>
      <p:pic>
        <p:nvPicPr>
          <p:cNvPr id="109572" name="Picture 10" descr="214792-120Q6212229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484313"/>
            <a:ext cx="3332163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Do they match each other? </a:t>
            </a:r>
            <a:endParaRPr lang="en-US" altLang="zh-CN" sz="3600" dirty="0">
              <a:latin typeface="Calibri" panose="020F0502020204030204" pitchFamily="34" charset="0"/>
            </a:endParaRPr>
          </a:p>
        </p:txBody>
      </p:sp>
      <p:sp>
        <p:nvSpPr>
          <p:cNvPr id="110595" name="Text Box 7"/>
          <p:cNvSpPr txBox="1">
            <a:spLocks noChangeArrowheads="1"/>
          </p:cNvSpPr>
          <p:nvPr/>
        </p:nvSpPr>
        <p:spPr bwMode="auto">
          <a:xfrm>
            <a:off x="741363" y="5572125"/>
            <a:ext cx="8296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0596" name="Text Box 8"/>
          <p:cNvSpPr txBox="1">
            <a:spLocks noChangeArrowheads="1"/>
          </p:cNvSpPr>
          <p:nvPr/>
        </p:nvSpPr>
        <p:spPr bwMode="auto">
          <a:xfrm>
            <a:off x="179388" y="5014913"/>
            <a:ext cx="89296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The pink  T-shirt _________ the pink trousers.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The green T-shirt _________ the green trousers.</a:t>
            </a:r>
          </a:p>
        </p:txBody>
      </p:sp>
      <p:sp>
        <p:nvSpPr>
          <p:cNvPr id="110597" name="Text Box 10"/>
          <p:cNvSpPr txBox="1">
            <a:spLocks noChangeArrowheads="1"/>
          </p:cNvSpPr>
          <p:nvPr/>
        </p:nvSpPr>
        <p:spPr bwMode="auto">
          <a:xfrm>
            <a:off x="3311525" y="5086350"/>
            <a:ext cx="18669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matches</a:t>
            </a:r>
          </a:p>
        </p:txBody>
      </p:sp>
      <p:sp>
        <p:nvSpPr>
          <p:cNvPr id="110598" name="Text Box 11"/>
          <p:cNvSpPr txBox="1">
            <a:spLocks noChangeArrowheads="1"/>
          </p:cNvSpPr>
          <p:nvPr/>
        </p:nvSpPr>
        <p:spPr bwMode="auto">
          <a:xfrm>
            <a:off x="3311525" y="5754688"/>
            <a:ext cx="1866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matches</a:t>
            </a:r>
          </a:p>
        </p:txBody>
      </p:sp>
      <p:pic>
        <p:nvPicPr>
          <p:cNvPr id="110599" name="Picture 13" descr="katonghuafenseyijiaheshangyi_2047475_sma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214438"/>
            <a:ext cx="17494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Picture 17" descr="http://img1.imgtn.bdimg.com/it/u=2100442943,27485504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663" y="292893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19" descr="http://img1.imgtn.bdimg.com/it/u=3651162979,1667311546&amp;fm=21&amp;gp=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1187450"/>
            <a:ext cx="2030412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14" descr="HUG-AEL0024-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525" y="2997200"/>
            <a:ext cx="16525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utoUpdateAnimBg="0"/>
      <p:bldP spid="110597" grpId="0" autoUpdateAnimBg="0"/>
      <p:bldP spid="110598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全屏显示(4:3)</PresentationFormat>
  <Paragraphs>172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2023-01-17T00:16:35Z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9E7A06C5FC584675A6B404C82DC8AEC1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