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3E888-AD9B-4FFF-9A34-E342B127C9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CC079-7522-4FF8-94D0-E765328AC3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F7A41-D2F9-469B-B01E-F622D4B2AC18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541A-907D-46EC-B54B-CC5E980478D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1BDA0-2DBB-460B-9D46-66826E455BC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1CF0A-EF0E-4C9C-B1ED-E4F73AED107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1B4332-240C-4B6A-BF7E-5966F7E4A76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2544B-8C61-4E57-A159-4C60D7A513F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4F156-5F25-4FB2-9EF7-AB05C3F2EC0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7CD4C-7C99-4291-8F9A-C5E5928D5B2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44841-B232-4B4E-A371-D5D3755883F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36DBD-DE53-4573-A6FD-67F2D2A155F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5F4B6-A2CA-4108-AF9B-4EA46284F35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64D64-1939-4BEE-B16A-853AC7A7427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0FC2F9-C896-48B9-8763-7DA89E0840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38.png"/><Relationship Id="rId3" Type="http://schemas.openxmlformats.org/officeDocument/2006/relationships/image" Target="../media/image40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5.png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png"/><Relationship Id="rId20" Type="http://schemas.openxmlformats.org/officeDocument/2006/relationships/image" Target="../media/image3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png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34.png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41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64637" y="1800497"/>
            <a:ext cx="7696200" cy="990626"/>
          </a:xfrm>
        </p:spPr>
        <p:txBody>
          <a:bodyPr/>
          <a:lstStyle/>
          <a:p>
            <a:pPr marL="812800" indent="-812800"/>
            <a:r>
              <a:rPr lang="en-US" altLang="zh-CN" sz="8000" b="1" dirty="0" smtClean="0">
                <a:solidFill>
                  <a:srgbClr val="FF0000"/>
                </a:solidFill>
                <a:latin typeface="方正粗倩简体" pitchFamily="65" charset="-122"/>
                <a:ea typeface="方正粗倩简体" pitchFamily="65" charset="-122"/>
              </a:rPr>
              <a:t>1.2 </a:t>
            </a:r>
            <a:r>
              <a:rPr lang="zh-CN" altLang="en-US" sz="8000" b="1" dirty="0" smtClean="0">
                <a:solidFill>
                  <a:srgbClr val="FF0000"/>
                </a:solidFill>
                <a:latin typeface="方正粗倩简体" pitchFamily="65" charset="-122"/>
                <a:ea typeface="方正粗倩简体" pitchFamily="65" charset="-122"/>
              </a:rPr>
              <a:t>几</a:t>
            </a:r>
            <a:r>
              <a:rPr lang="zh-CN" altLang="en-US" sz="8000" b="1" dirty="0">
                <a:solidFill>
                  <a:srgbClr val="FF0000"/>
                </a:solidFill>
                <a:latin typeface="方正粗倩简体" pitchFamily="65" charset="-122"/>
                <a:ea typeface="方正粗倩简体" pitchFamily="65" charset="-122"/>
              </a:rPr>
              <a:t>何图形</a:t>
            </a:r>
          </a:p>
        </p:txBody>
      </p:sp>
      <p:sp>
        <p:nvSpPr>
          <p:cNvPr id="8" name="矩形 7"/>
          <p:cNvSpPr/>
          <p:nvPr/>
        </p:nvSpPr>
        <p:spPr>
          <a:xfrm>
            <a:off x="2669589" y="516378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图片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0675" y="-455613"/>
            <a:ext cx="9140825" cy="685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endParaRPr lang="zh-CN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3860800"/>
            <a:ext cx="8964613" cy="2713038"/>
          </a:xfrm>
          <a:prstGeom prst="rect">
            <a:avLst/>
          </a:prstGeom>
          <a:solidFill>
            <a:srgbClr val="F3FC9E"/>
          </a:solidFill>
          <a:ln w="57150">
            <a:solidFill>
              <a:srgbClr val="BDD00A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展示要求：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华文中宋" panose="02010600040101010101" pitchFamily="2" charset="-122"/>
              </a:rPr>
              <a:t>1.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展示同学</a:t>
            </a:r>
            <a:r>
              <a:rPr lang="zh-CN" altLang="en-US">
                <a:solidFill>
                  <a:srgbClr val="FF0000"/>
                </a:solidFill>
                <a:ea typeface="华文中宋" panose="02010600040101010101" pitchFamily="2" charset="-122"/>
              </a:rPr>
              <a:t>积极到位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，不参加展示的同学</a:t>
            </a:r>
            <a:r>
              <a:rPr lang="zh-CN" altLang="en-US">
                <a:solidFill>
                  <a:srgbClr val="FF0000"/>
                </a:solidFill>
                <a:ea typeface="华文中宋" panose="02010600040101010101" pitchFamily="2" charset="-122"/>
              </a:rPr>
              <a:t>认真改正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自己的</a:t>
            </a:r>
            <a:r>
              <a:rPr lang="zh-CN" altLang="en-US">
                <a:solidFill>
                  <a:srgbClr val="FF0000"/>
                </a:solidFill>
                <a:ea typeface="华文中宋" panose="02010600040101010101" pitchFamily="2" charset="-122"/>
              </a:rPr>
              <a:t>错题，并写好错因，开始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整理典型题目本。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ea typeface="华文中宋" panose="02010600040101010101" pitchFamily="2" charset="-122"/>
              </a:rPr>
              <a:t>2.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不仅要展示题目</a:t>
            </a:r>
            <a:r>
              <a:rPr lang="zh-CN" altLang="en-US">
                <a:solidFill>
                  <a:srgbClr val="FF0066"/>
                </a:solidFill>
                <a:ea typeface="华文中宋" panose="02010600040101010101" pitchFamily="2" charset="-122"/>
              </a:rPr>
              <a:t>规范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的解答过程，还要用</a:t>
            </a:r>
            <a:r>
              <a:rPr lang="zh-CN" altLang="en-US">
                <a:solidFill>
                  <a:srgbClr val="FF0066"/>
                </a:solidFill>
                <a:ea typeface="华文中宋" panose="02010600040101010101" pitchFamily="2" charset="-122"/>
              </a:rPr>
              <a:t>彩色笔</a:t>
            </a:r>
            <a:r>
              <a:rPr lang="zh-CN" altLang="en-US">
                <a:solidFill>
                  <a:srgbClr val="000000"/>
                </a:solidFill>
                <a:ea typeface="华文中宋" panose="02010600040101010101" pitchFamily="2" charset="-122"/>
              </a:rPr>
              <a:t>做好</a:t>
            </a:r>
            <a:r>
              <a:rPr lang="zh-CN" altLang="en-US">
                <a:solidFill>
                  <a:srgbClr val="FF0066"/>
                </a:solidFill>
                <a:ea typeface="华文中宋" panose="02010600040101010101" pitchFamily="2" charset="-122"/>
              </a:rPr>
              <a:t>总结。</a:t>
            </a:r>
          </a:p>
        </p:txBody>
      </p:sp>
      <p:pic>
        <p:nvPicPr>
          <p:cNvPr id="13317" name="Picture 5" descr="米老鼠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0"/>
            <a:ext cx="12969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0000"/>
                </a:solidFill>
                <a:ea typeface="华文行楷" panose="02010800040101010101" pitchFamily="2" charset="-122"/>
              </a:rPr>
              <a:t>  </a:t>
            </a:r>
            <a:r>
              <a:rPr lang="zh-CN" altLang="en-US" sz="7200">
                <a:solidFill>
                  <a:srgbClr val="FF0000"/>
                </a:solidFill>
                <a:ea typeface="华文行楷" panose="02010800040101010101" pitchFamily="2" charset="-122"/>
              </a:rPr>
              <a:t>展示点评、个个精彩</a:t>
            </a:r>
          </a:p>
        </p:txBody>
      </p:sp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971550" y="1412875"/>
          <a:ext cx="6913563" cy="2718816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3238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合作探究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合作探究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口头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学以致用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825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口头</a:t>
                      </a:r>
                    </a:p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学以致用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学以致用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能力提升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4"/>
          <p:cNvSpPr/>
          <p:nvPr/>
        </p:nvSpPr>
        <p:spPr bwMode="auto">
          <a:xfrm rot="5400000" flipH="1">
            <a:off x="4067968" y="4075907"/>
            <a:ext cx="576263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3 w 363"/>
              <a:gd name="T5" fmla="*/ 0 h 1452"/>
              <a:gd name="T6" fmla="*/ 576263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9" name="Freeform 33"/>
          <p:cNvSpPr/>
          <p:nvPr/>
        </p:nvSpPr>
        <p:spPr bwMode="auto">
          <a:xfrm rot="5400000" flipH="1">
            <a:off x="2915443" y="3501232"/>
            <a:ext cx="576263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3 w 363"/>
              <a:gd name="T5" fmla="*/ 0 h 1452"/>
              <a:gd name="T6" fmla="*/ 576263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0" name="Freeform 29"/>
          <p:cNvSpPr/>
          <p:nvPr/>
        </p:nvSpPr>
        <p:spPr bwMode="auto">
          <a:xfrm rot="5400000" flipH="1">
            <a:off x="2339181" y="4075907"/>
            <a:ext cx="576263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3 w 363"/>
              <a:gd name="T5" fmla="*/ 0 h 1452"/>
              <a:gd name="T6" fmla="*/ 576263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1" name="Freeform 27"/>
          <p:cNvSpPr/>
          <p:nvPr/>
        </p:nvSpPr>
        <p:spPr bwMode="auto">
          <a:xfrm rot="5400000" flipH="1">
            <a:off x="5795168" y="4075907"/>
            <a:ext cx="576263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3 w 363"/>
              <a:gd name="T5" fmla="*/ 0 h 1452"/>
              <a:gd name="T6" fmla="*/ 576263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2" name="Freeform 28"/>
          <p:cNvSpPr/>
          <p:nvPr/>
        </p:nvSpPr>
        <p:spPr bwMode="auto">
          <a:xfrm rot="5400000" flipH="1">
            <a:off x="7523956" y="4075907"/>
            <a:ext cx="576263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3 w 363"/>
              <a:gd name="T5" fmla="*/ 0 h 1452"/>
              <a:gd name="T6" fmla="*/ 576263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3" name="Freeform 32"/>
          <p:cNvSpPr/>
          <p:nvPr/>
        </p:nvSpPr>
        <p:spPr bwMode="auto">
          <a:xfrm rot="5400000" flipH="1">
            <a:off x="1762919" y="4652169"/>
            <a:ext cx="576262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2 w 363"/>
              <a:gd name="T5" fmla="*/ 0 h 1452"/>
              <a:gd name="T6" fmla="*/ 576262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344" name="Group 8"/>
          <p:cNvGrpSpPr/>
          <p:nvPr/>
        </p:nvGrpSpPr>
        <p:grpSpPr bwMode="auto">
          <a:xfrm>
            <a:off x="3203575" y="3213100"/>
            <a:ext cx="2305050" cy="2305050"/>
            <a:chOff x="0" y="0"/>
            <a:chExt cx="1452" cy="1452"/>
          </a:xfrm>
        </p:grpSpPr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452" cy="145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63" y="0"/>
              <a:ext cx="0" cy="10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63" y="1088"/>
              <a:ext cx="10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H="1">
              <a:off x="0" y="1088"/>
              <a:ext cx="36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3203575" y="3787775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3203575" y="551656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 flipV="1">
            <a:off x="4930775" y="3787775"/>
            <a:ext cx="0" cy="1728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 flipV="1">
            <a:off x="5507038" y="3211513"/>
            <a:ext cx="0" cy="1728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>
            <a:off x="3779838" y="4940300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4" name="Line 22"/>
          <p:cNvSpPr>
            <a:spLocks noChangeShapeType="1"/>
          </p:cNvSpPr>
          <p:nvPr/>
        </p:nvSpPr>
        <p:spPr bwMode="auto">
          <a:xfrm flipH="1">
            <a:off x="3203575" y="3211513"/>
            <a:ext cx="576263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5" name="Freeform 26"/>
          <p:cNvSpPr/>
          <p:nvPr/>
        </p:nvSpPr>
        <p:spPr bwMode="auto">
          <a:xfrm>
            <a:off x="4932363" y="1484313"/>
            <a:ext cx="576262" cy="2305050"/>
          </a:xfrm>
          <a:custGeom>
            <a:avLst/>
            <a:gdLst>
              <a:gd name="T0" fmla="*/ 0 w 363"/>
              <a:gd name="T1" fmla="*/ 2305050 h 1452"/>
              <a:gd name="T2" fmla="*/ 0 w 363"/>
              <a:gd name="T3" fmla="*/ 576263 h 1452"/>
              <a:gd name="T4" fmla="*/ 576262 w 363"/>
              <a:gd name="T5" fmla="*/ 0 h 1452"/>
              <a:gd name="T6" fmla="*/ 576262 w 363"/>
              <a:gd name="T7" fmla="*/ 1728788 h 1452"/>
              <a:gd name="T8" fmla="*/ 0 w 363"/>
              <a:gd name="T9" fmla="*/ 230505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1452"/>
              <a:gd name="T17" fmla="*/ 363 w 36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6" name="Line 16"/>
          <p:cNvSpPr>
            <a:spLocks noChangeShapeType="1"/>
          </p:cNvSpPr>
          <p:nvPr/>
        </p:nvSpPr>
        <p:spPr bwMode="auto">
          <a:xfrm>
            <a:off x="3779838" y="321151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7" name="Line 35"/>
          <p:cNvSpPr>
            <a:spLocks noChangeShapeType="1"/>
          </p:cNvSpPr>
          <p:nvPr/>
        </p:nvSpPr>
        <p:spPr bwMode="auto">
          <a:xfrm flipH="1">
            <a:off x="4932363" y="3213100"/>
            <a:ext cx="576262" cy="5762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1" grpId="0" animBg="1" autoUpdateAnimBg="0"/>
      <p:bldP spid="14342" grpId="0" animBg="1" autoUpdateAnimBg="0"/>
      <p:bldP spid="14343" grpId="0" animBg="1" autoUpdateAnimBg="0"/>
      <p:bldP spid="14349" grpId="0" animBg="1"/>
      <p:bldP spid="14349" grpId="1" animBg="1"/>
      <p:bldP spid="14350" grpId="0" animBg="1"/>
      <p:bldP spid="14350" grpId="1" animBg="1"/>
      <p:bldP spid="14351" grpId="0" animBg="1"/>
      <p:bldP spid="14351" grpId="1" animBg="1"/>
      <p:bldP spid="14352" grpId="0" animBg="1"/>
      <p:bldP spid="14352" grpId="1" animBg="1"/>
      <p:bldP spid="14353" grpId="0" animBg="1"/>
      <p:bldP spid="14353" grpId="1" animBg="1"/>
      <p:bldP spid="14354" grpId="0" animBg="1"/>
      <p:bldP spid="14354" grpId="1" animBg="1"/>
      <p:bldP spid="14355" grpId="0" animBg="1" autoUpdateAnimBg="0"/>
      <p:bldP spid="14355" grpId="1" animBg="1" autoUpdateAnimBg="0"/>
      <p:bldP spid="14356" grpId="0" animBg="1"/>
      <p:bldP spid="14356" grpId="1" animBg="1"/>
      <p:bldP spid="14357" grpId="0" animBg="1"/>
      <p:bldP spid="143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u="sng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立方体的表面展开图 </a:t>
            </a:r>
          </a:p>
        </p:txBody>
      </p:sp>
      <p:pic>
        <p:nvPicPr>
          <p:cNvPr id="15363" name="Picture 3" descr="WW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2209800"/>
            <a:ext cx="2819400" cy="3124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lIns="69494" tIns="34747" rIns="69494" bIns="3474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52800" y="1828800"/>
            <a:ext cx="57912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6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问题</a:t>
            </a:r>
            <a:r>
              <a:rPr lang="en-US" altLang="zh-CN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你一共剪了几刀才将立方体变成平面图形的？</a:t>
            </a:r>
          </a:p>
          <a:p>
            <a:pPr fontAlgn="base">
              <a:lnSpc>
                <a:spcPct val="16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答案：七刀</a:t>
            </a:r>
            <a:r>
              <a:rPr lang="en-US" altLang="zh-CN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  <a:p>
            <a:pPr fontAlgn="base">
              <a:lnSpc>
                <a:spcPct val="16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问题</a:t>
            </a:r>
            <a:r>
              <a:rPr lang="en-US" altLang="zh-CN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沿着不同的棱剪开，得到的平面展开图相同吗？ </a:t>
            </a:r>
          </a:p>
          <a:p>
            <a:pPr fontAlgn="base">
              <a:lnSpc>
                <a:spcPct val="16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答案：不同</a:t>
            </a:r>
            <a:r>
              <a:rPr lang="en-US" altLang="zh-CN" sz="24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 noChangeAspect="1"/>
          </p:cNvGrpSpPr>
          <p:nvPr/>
        </p:nvGrpSpPr>
        <p:grpSpPr bwMode="auto">
          <a:xfrm>
            <a:off x="2339975" y="620713"/>
            <a:ext cx="5732463" cy="2416175"/>
            <a:chOff x="0" y="0"/>
            <a:chExt cx="3611" cy="1522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" y="43"/>
              <a:ext cx="830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03" y="129"/>
              <a:ext cx="97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724"/>
              <a:ext cx="935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97" y="750"/>
              <a:ext cx="941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631" y="44"/>
              <a:ext cx="98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686" y="0"/>
              <a:ext cx="975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3" name="Group 9"/>
          <p:cNvGrpSpPr>
            <a:grpSpLocks noChangeAspect="1"/>
          </p:cNvGrpSpPr>
          <p:nvPr/>
        </p:nvGrpSpPr>
        <p:grpSpPr bwMode="auto">
          <a:xfrm>
            <a:off x="2339975" y="3284538"/>
            <a:ext cx="4706938" cy="1238250"/>
            <a:chOff x="0" y="0"/>
            <a:chExt cx="2965" cy="780"/>
          </a:xfrm>
        </p:grpSpPr>
        <p:pic>
          <p:nvPicPr>
            <p:cNvPr id="16394" name="Picture 1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936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907" y="0"/>
              <a:ext cx="1134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041" y="0"/>
              <a:ext cx="92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95288" y="1412875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型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23850" y="3429000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型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164388" y="5084763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型</a:t>
            </a:r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4163" y="4797425"/>
            <a:ext cx="1790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39975" y="4797425"/>
            <a:ext cx="2381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84213" y="50847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>
                <a:solidFill>
                  <a:srgbClr val="000000"/>
                </a:solidFill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型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81000" y="0"/>
            <a:ext cx="439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Arial Black" panose="020B0A04020102020204" pitchFamily="34" charset="0"/>
                <a:ea typeface="新宋体" panose="02010609030101010101" charset="-122"/>
              </a:rPr>
              <a:t>正方体展开图的分类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865188"/>
            <a:ext cx="91440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归纳总结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】</a:t>
            </a:r>
          </a:p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1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）同一个直棱柱按不同的方法展开，可得到不同的表面展开图，即同一直棱柱有多种平面展开图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.</a:t>
            </a:r>
          </a:p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）立方体的表面展开图遵循两个规律：第一，立方体的展开过程需要剪七刀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.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第二，对面不相连，异层 “日”字连，整体没有“田”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.</a:t>
            </a:r>
          </a:p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）根据展开后各个面的排列方式不同，可将立方体表面展开图方法分为三类：“一四一”型（①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—⑥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）；“一三二”型（</a:t>
            </a:r>
            <a:r>
              <a:rPr lang="zh-CN" altLang="en-US" sz="2400" b="1" dirty="0">
                <a:solidFill>
                  <a:srgbClr val="FF0066"/>
                </a:solidFill>
              </a:rPr>
              <a:t>⑦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—</a:t>
            </a:r>
            <a:r>
              <a:rPr lang="en-US" altLang="zh-CN" sz="2400" b="1" dirty="0">
                <a:solidFill>
                  <a:srgbClr val="FF0066"/>
                </a:solidFill>
              </a:rPr>
              <a:t>⑨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）；“二二二”型（</a:t>
            </a:r>
            <a:r>
              <a:rPr lang="zh-CN" altLang="en-US" sz="2800" b="1" dirty="0">
                <a:solidFill>
                  <a:srgbClr val="FF0066"/>
                </a:solidFill>
              </a:rPr>
              <a:t>⑩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）；“三三”型（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11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）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1" charset="-122"/>
              </a:rPr>
              <a:t>.	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 </a:t>
            </a:r>
          </a:p>
        </p:txBody>
      </p:sp>
      <p:pic>
        <p:nvPicPr>
          <p:cNvPr id="17411" name="Picture 3" descr="图片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71608">
            <a:off x="0" y="5410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图片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914400"/>
            <a:ext cx="2514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54006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截一个几何体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313213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000000"/>
                </a:solidFill>
                <a:latin typeface="Verdana" panose="020B0604030504040204" pitchFamily="34" charset="0"/>
              </a:rPr>
              <a:t>截一截：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000000"/>
                </a:solidFill>
                <a:latin typeface="Verdana" panose="020B0604030504040204" pitchFamily="34" charset="0"/>
              </a:rPr>
              <a:t>      用一个平面去截一个正方体，截面会是什么形状？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2349500"/>
            <a:ext cx="4967288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 noChangeArrowheads="1"/>
          </p:cNvSpPr>
          <p:nvPr/>
        </p:nvSpPr>
        <p:spPr bwMode="auto">
          <a:xfrm>
            <a:off x="2627313" y="3084513"/>
            <a:ext cx="1512887" cy="1439862"/>
          </a:xfrm>
          <a:custGeom>
            <a:avLst/>
            <a:gdLst>
              <a:gd name="T0" fmla="*/ 0 w 953"/>
              <a:gd name="T1" fmla="*/ 226 h 907"/>
              <a:gd name="T2" fmla="*/ 953 w 953"/>
              <a:gd name="T3" fmla="*/ 0 h 907"/>
              <a:gd name="T4" fmla="*/ 726 w 953"/>
              <a:gd name="T5" fmla="*/ 907 h 907"/>
              <a:gd name="T6" fmla="*/ 0 w 953"/>
              <a:gd name="T7" fmla="*/ 226 h 907"/>
              <a:gd name="T8" fmla="*/ 0 60000 65536"/>
              <a:gd name="T9" fmla="*/ 0 60000 65536"/>
              <a:gd name="T10" fmla="*/ 0 60000 65536"/>
              <a:gd name="T11" fmla="*/ 0 60000 65536"/>
              <a:gd name="T12" fmla="*/ 0 w 953"/>
              <a:gd name="T13" fmla="*/ 0 h 907"/>
              <a:gd name="T14" fmla="*/ 953 w 953"/>
              <a:gd name="T15" fmla="*/ 907 h 9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3" h="907">
                <a:moveTo>
                  <a:pt x="0" y="226"/>
                </a:moveTo>
                <a:lnTo>
                  <a:pt x="953" y="0"/>
                </a:lnTo>
                <a:lnTo>
                  <a:pt x="726" y="907"/>
                </a:lnTo>
                <a:lnTo>
                  <a:pt x="0" y="226"/>
                </a:lnTo>
                <a:close/>
              </a:path>
            </a:pathLst>
          </a:custGeom>
          <a:solidFill>
            <a:srgbClr val="CCFF33">
              <a:alpha val="53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1619250" y="2711450"/>
            <a:ext cx="2838450" cy="2894013"/>
            <a:chOff x="0" y="0"/>
            <a:chExt cx="1788" cy="1823"/>
          </a:xfrm>
        </p:grpSpPr>
        <p:sp>
          <p:nvSpPr>
            <p:cNvPr id="19460" name="Freeform 4"/>
            <p:cNvSpPr>
              <a:spLocks noChangeArrowheads="1"/>
            </p:cNvSpPr>
            <p:nvPr/>
          </p:nvSpPr>
          <p:spPr bwMode="auto">
            <a:xfrm>
              <a:off x="0" y="462"/>
              <a:ext cx="1361" cy="1361"/>
            </a:xfrm>
            <a:custGeom>
              <a:avLst/>
              <a:gdLst>
                <a:gd name="T0" fmla="*/ 0 w 1361"/>
                <a:gd name="T1" fmla="*/ 0 h 1361"/>
                <a:gd name="T2" fmla="*/ 635 w 1361"/>
                <a:gd name="T3" fmla="*/ 0 h 1361"/>
                <a:gd name="T4" fmla="*/ 1361 w 1361"/>
                <a:gd name="T5" fmla="*/ 681 h 1361"/>
                <a:gd name="T6" fmla="*/ 1361 w 1361"/>
                <a:gd name="T7" fmla="*/ 1361 h 1361"/>
                <a:gd name="T8" fmla="*/ 0 w 1361"/>
                <a:gd name="T9" fmla="*/ 1361 h 1361"/>
                <a:gd name="T10" fmla="*/ 0 w 1361"/>
                <a:gd name="T11" fmla="*/ 0 h 13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1"/>
                <a:gd name="T19" fmla="*/ 0 h 1361"/>
                <a:gd name="T20" fmla="*/ 1361 w 1361"/>
                <a:gd name="T21" fmla="*/ 1361 h 13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1" h="1361">
                  <a:moveTo>
                    <a:pt x="0" y="0"/>
                  </a:moveTo>
                  <a:lnTo>
                    <a:pt x="635" y="0"/>
                  </a:lnTo>
                  <a:lnTo>
                    <a:pt x="1361" y="681"/>
                  </a:lnTo>
                  <a:lnTo>
                    <a:pt x="1361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1" name="Freeform 5"/>
            <p:cNvSpPr>
              <a:spLocks noChangeArrowheads="1"/>
            </p:cNvSpPr>
            <p:nvPr/>
          </p:nvSpPr>
          <p:spPr bwMode="auto">
            <a:xfrm>
              <a:off x="0" y="0"/>
              <a:ext cx="1788" cy="461"/>
            </a:xfrm>
            <a:custGeom>
              <a:avLst/>
              <a:gdLst>
                <a:gd name="T0" fmla="*/ 0 w 1788"/>
                <a:gd name="T1" fmla="*/ 461 h 461"/>
                <a:gd name="T2" fmla="*/ 454 w 1788"/>
                <a:gd name="T3" fmla="*/ 8 h 461"/>
                <a:gd name="T4" fmla="*/ 1788 w 1788"/>
                <a:gd name="T5" fmla="*/ 0 h 461"/>
                <a:gd name="T6" fmla="*/ 1598 w 1788"/>
                <a:gd name="T7" fmla="*/ 216 h 461"/>
                <a:gd name="T8" fmla="*/ 635 w 1788"/>
                <a:gd name="T9" fmla="*/ 461 h 461"/>
                <a:gd name="T10" fmla="*/ 0 w 1788"/>
                <a:gd name="T11" fmla="*/ 461 h 4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88"/>
                <a:gd name="T19" fmla="*/ 0 h 461"/>
                <a:gd name="T20" fmla="*/ 1788 w 1788"/>
                <a:gd name="T21" fmla="*/ 461 h 4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88" h="461">
                  <a:moveTo>
                    <a:pt x="0" y="461"/>
                  </a:moveTo>
                  <a:lnTo>
                    <a:pt x="454" y="8"/>
                  </a:lnTo>
                  <a:lnTo>
                    <a:pt x="1788" y="0"/>
                  </a:lnTo>
                  <a:lnTo>
                    <a:pt x="1598" y="216"/>
                  </a:lnTo>
                  <a:lnTo>
                    <a:pt x="635" y="461"/>
                  </a:lnTo>
                  <a:lnTo>
                    <a:pt x="0" y="46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Freeform 6"/>
            <p:cNvSpPr>
              <a:spLocks noChangeArrowheads="1"/>
            </p:cNvSpPr>
            <p:nvPr/>
          </p:nvSpPr>
          <p:spPr bwMode="auto">
            <a:xfrm>
              <a:off x="1361" y="4"/>
              <a:ext cx="423" cy="1819"/>
            </a:xfrm>
            <a:custGeom>
              <a:avLst/>
              <a:gdLst>
                <a:gd name="T0" fmla="*/ 0 w 423"/>
                <a:gd name="T1" fmla="*/ 1139 h 1819"/>
                <a:gd name="T2" fmla="*/ 207 w 423"/>
                <a:gd name="T3" fmla="*/ 252 h 1819"/>
                <a:gd name="T4" fmla="*/ 423 w 423"/>
                <a:gd name="T5" fmla="*/ 0 h 1819"/>
                <a:gd name="T6" fmla="*/ 365 w 423"/>
                <a:gd name="T7" fmla="*/ 1351 h 1819"/>
                <a:gd name="T8" fmla="*/ 0 w 423"/>
                <a:gd name="T9" fmla="*/ 1819 h 1819"/>
                <a:gd name="T10" fmla="*/ 0 w 423"/>
                <a:gd name="T11" fmla="*/ 1139 h 18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1819"/>
                <a:gd name="T20" fmla="*/ 423 w 423"/>
                <a:gd name="T21" fmla="*/ 1819 h 18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1819">
                  <a:moveTo>
                    <a:pt x="0" y="1139"/>
                  </a:moveTo>
                  <a:lnTo>
                    <a:pt x="207" y="252"/>
                  </a:lnTo>
                  <a:lnTo>
                    <a:pt x="423" y="0"/>
                  </a:lnTo>
                  <a:lnTo>
                    <a:pt x="365" y="1351"/>
                  </a:lnTo>
                  <a:lnTo>
                    <a:pt x="0" y="1819"/>
                  </a:lnTo>
                  <a:lnTo>
                    <a:pt x="0" y="1139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2679700" y="3111500"/>
            <a:ext cx="1409700" cy="1389063"/>
          </a:xfrm>
          <a:custGeom>
            <a:avLst/>
            <a:gdLst>
              <a:gd name="T0" fmla="*/ 0 w 888"/>
              <a:gd name="T1" fmla="*/ 220 h 875"/>
              <a:gd name="T2" fmla="*/ 888 w 888"/>
              <a:gd name="T3" fmla="*/ 0 h 875"/>
              <a:gd name="T4" fmla="*/ 693 w 888"/>
              <a:gd name="T5" fmla="*/ 875 h 875"/>
              <a:gd name="T6" fmla="*/ 0 w 888"/>
              <a:gd name="T7" fmla="*/ 220 h 875"/>
              <a:gd name="T8" fmla="*/ 0 60000 65536"/>
              <a:gd name="T9" fmla="*/ 0 60000 65536"/>
              <a:gd name="T10" fmla="*/ 0 60000 65536"/>
              <a:gd name="T11" fmla="*/ 0 60000 65536"/>
              <a:gd name="T12" fmla="*/ 0 w 888"/>
              <a:gd name="T13" fmla="*/ 0 h 875"/>
              <a:gd name="T14" fmla="*/ 888 w 888"/>
              <a:gd name="T15" fmla="*/ 875 h 8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8" h="875">
                <a:moveTo>
                  <a:pt x="0" y="220"/>
                </a:moveTo>
                <a:lnTo>
                  <a:pt x="888" y="0"/>
                </a:lnTo>
                <a:lnTo>
                  <a:pt x="693" y="875"/>
                </a:lnTo>
                <a:lnTo>
                  <a:pt x="0" y="220"/>
                </a:lnTo>
                <a:close/>
              </a:path>
            </a:pathLst>
          </a:custGeom>
          <a:solidFill>
            <a:srgbClr val="CCFF33">
              <a:alpha val="53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 rot="20557714">
            <a:off x="3400425" y="7273925"/>
            <a:ext cx="3457575" cy="3744913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9465" name="Group 9"/>
          <p:cNvGrpSpPr/>
          <p:nvPr/>
        </p:nvGrpSpPr>
        <p:grpSpPr bwMode="auto">
          <a:xfrm>
            <a:off x="2616200" y="2997200"/>
            <a:ext cx="1560513" cy="1581150"/>
            <a:chOff x="0" y="0"/>
            <a:chExt cx="983" cy="996"/>
          </a:xfrm>
        </p:grpSpPr>
        <p:sp>
          <p:nvSpPr>
            <p:cNvPr id="19466" name="Freeform 10"/>
            <p:cNvSpPr>
              <a:spLocks noChangeArrowheads="1"/>
            </p:cNvSpPr>
            <p:nvPr/>
          </p:nvSpPr>
          <p:spPr bwMode="auto">
            <a:xfrm>
              <a:off x="0" y="36"/>
              <a:ext cx="968" cy="244"/>
            </a:xfrm>
            <a:custGeom>
              <a:avLst/>
              <a:gdLst>
                <a:gd name="T0" fmla="*/ 732 w 968"/>
                <a:gd name="T1" fmla="*/ 228 h 244"/>
                <a:gd name="T2" fmla="*/ 0 w 968"/>
                <a:gd name="T3" fmla="*/ 244 h 244"/>
                <a:gd name="T4" fmla="*/ 968 w 968"/>
                <a:gd name="T5" fmla="*/ 0 h 244"/>
                <a:gd name="T6" fmla="*/ 732 w 968"/>
                <a:gd name="T7" fmla="*/ 228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8"/>
                <a:gd name="T13" fmla="*/ 0 h 244"/>
                <a:gd name="T14" fmla="*/ 968 w 968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8" h="244">
                  <a:moveTo>
                    <a:pt x="732" y="228"/>
                  </a:moveTo>
                  <a:lnTo>
                    <a:pt x="0" y="244"/>
                  </a:lnTo>
                  <a:lnTo>
                    <a:pt x="968" y="0"/>
                  </a:lnTo>
                  <a:lnTo>
                    <a:pt x="732" y="2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7" name="Freeform 11"/>
            <p:cNvSpPr>
              <a:spLocks noChangeArrowheads="1"/>
            </p:cNvSpPr>
            <p:nvPr/>
          </p:nvSpPr>
          <p:spPr bwMode="auto">
            <a:xfrm>
              <a:off x="7" y="272"/>
              <a:ext cx="729" cy="708"/>
            </a:xfrm>
            <a:custGeom>
              <a:avLst/>
              <a:gdLst>
                <a:gd name="T0" fmla="*/ 721 w 729"/>
                <a:gd name="T1" fmla="*/ 0 h 708"/>
                <a:gd name="T2" fmla="*/ 729 w 729"/>
                <a:gd name="T3" fmla="*/ 708 h 708"/>
                <a:gd name="T4" fmla="*/ 0 w 729"/>
                <a:gd name="T5" fmla="*/ 11 h 708"/>
                <a:gd name="T6" fmla="*/ 721 w 729"/>
                <a:gd name="T7" fmla="*/ 0 h 7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9"/>
                <a:gd name="T13" fmla="*/ 0 h 708"/>
                <a:gd name="T14" fmla="*/ 729 w 729"/>
                <a:gd name="T15" fmla="*/ 708 h 7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9" h="708">
                  <a:moveTo>
                    <a:pt x="721" y="0"/>
                  </a:moveTo>
                  <a:lnTo>
                    <a:pt x="729" y="708"/>
                  </a:lnTo>
                  <a:lnTo>
                    <a:pt x="0" y="11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8" name="Freeform 12"/>
            <p:cNvSpPr>
              <a:spLocks noChangeArrowheads="1"/>
            </p:cNvSpPr>
            <p:nvPr/>
          </p:nvSpPr>
          <p:spPr bwMode="auto">
            <a:xfrm>
              <a:off x="733" y="0"/>
              <a:ext cx="250" cy="996"/>
            </a:xfrm>
            <a:custGeom>
              <a:avLst/>
              <a:gdLst>
                <a:gd name="T0" fmla="*/ 0 w 250"/>
                <a:gd name="T1" fmla="*/ 277 h 996"/>
                <a:gd name="T2" fmla="*/ 3 w 250"/>
                <a:gd name="T3" fmla="*/ 996 h 996"/>
                <a:gd name="T4" fmla="*/ 250 w 250"/>
                <a:gd name="T5" fmla="*/ 0 h 996"/>
                <a:gd name="T6" fmla="*/ 0 w 250"/>
                <a:gd name="T7" fmla="*/ 277 h 9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996"/>
                <a:gd name="T14" fmla="*/ 250 w 250"/>
                <a:gd name="T15" fmla="*/ 996 h 9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996">
                  <a:moveTo>
                    <a:pt x="0" y="277"/>
                  </a:moveTo>
                  <a:lnTo>
                    <a:pt x="3" y="996"/>
                  </a:lnTo>
                  <a:lnTo>
                    <a:pt x="250" y="0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458 -1.39458 L 1.11111E-6 6.4771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1.85185E-6 L 0.25192 0.7245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1914E-6 L 0.41736 2.2191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  <p:bldP spid="1946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1476375" y="2708275"/>
            <a:ext cx="2590800" cy="2879725"/>
            <a:chOff x="0" y="0"/>
            <a:chExt cx="1663" cy="1814"/>
          </a:xfrm>
        </p:grpSpPr>
        <p:sp>
          <p:nvSpPr>
            <p:cNvPr id="20483" name="Freeform 3"/>
            <p:cNvSpPr>
              <a:spLocks noChangeArrowheads="1"/>
            </p:cNvSpPr>
            <p:nvPr/>
          </p:nvSpPr>
          <p:spPr bwMode="auto">
            <a:xfrm>
              <a:off x="0" y="438"/>
              <a:ext cx="1289" cy="1376"/>
            </a:xfrm>
            <a:custGeom>
              <a:avLst/>
              <a:gdLst>
                <a:gd name="T0" fmla="*/ 5 w 1289"/>
                <a:gd name="T1" fmla="*/ 4 h 1376"/>
                <a:gd name="T2" fmla="*/ 629 w 1289"/>
                <a:gd name="T3" fmla="*/ 0 h 1376"/>
                <a:gd name="T4" fmla="*/ 1289 w 1289"/>
                <a:gd name="T5" fmla="*/ 1371 h 1376"/>
                <a:gd name="T6" fmla="*/ 0 w 1289"/>
                <a:gd name="T7" fmla="*/ 1376 h 1376"/>
                <a:gd name="T8" fmla="*/ 5 w 1289"/>
                <a:gd name="T9" fmla="*/ 4 h 1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9"/>
                <a:gd name="T16" fmla="*/ 0 h 1376"/>
                <a:gd name="T17" fmla="*/ 1289 w 1289"/>
                <a:gd name="T18" fmla="*/ 1376 h 1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9" h="1376">
                  <a:moveTo>
                    <a:pt x="5" y="4"/>
                  </a:moveTo>
                  <a:lnTo>
                    <a:pt x="629" y="0"/>
                  </a:lnTo>
                  <a:lnTo>
                    <a:pt x="1289" y="1371"/>
                  </a:lnTo>
                  <a:lnTo>
                    <a:pt x="0" y="1376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84" name="Freeform 4"/>
            <p:cNvSpPr>
              <a:spLocks noChangeArrowheads="1"/>
            </p:cNvSpPr>
            <p:nvPr/>
          </p:nvSpPr>
          <p:spPr bwMode="auto">
            <a:xfrm>
              <a:off x="5" y="0"/>
              <a:ext cx="1658" cy="442"/>
            </a:xfrm>
            <a:custGeom>
              <a:avLst/>
              <a:gdLst>
                <a:gd name="T0" fmla="*/ 0 w 1645"/>
                <a:gd name="T1" fmla="*/ 442 h 442"/>
                <a:gd name="T2" fmla="*/ 367 w 1645"/>
                <a:gd name="T3" fmla="*/ 0 h 442"/>
                <a:gd name="T4" fmla="*/ 1645 w 1645"/>
                <a:gd name="T5" fmla="*/ 19 h 442"/>
                <a:gd name="T6" fmla="*/ 1491 w 1645"/>
                <a:gd name="T7" fmla="*/ 180 h 442"/>
                <a:gd name="T8" fmla="*/ 599 w 1645"/>
                <a:gd name="T9" fmla="*/ 442 h 442"/>
                <a:gd name="T10" fmla="*/ 0 w 1645"/>
                <a:gd name="T11" fmla="*/ 442 h 4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5"/>
                <a:gd name="T19" fmla="*/ 0 h 442"/>
                <a:gd name="T20" fmla="*/ 1645 w 1645"/>
                <a:gd name="T21" fmla="*/ 442 h 4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5" h="442">
                  <a:moveTo>
                    <a:pt x="0" y="442"/>
                  </a:moveTo>
                  <a:lnTo>
                    <a:pt x="367" y="0"/>
                  </a:lnTo>
                  <a:lnTo>
                    <a:pt x="1645" y="19"/>
                  </a:lnTo>
                  <a:lnTo>
                    <a:pt x="1491" y="180"/>
                  </a:lnTo>
                  <a:lnTo>
                    <a:pt x="599" y="442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85" name="Freeform 5"/>
            <p:cNvSpPr>
              <a:spLocks noChangeArrowheads="1"/>
            </p:cNvSpPr>
            <p:nvPr/>
          </p:nvSpPr>
          <p:spPr bwMode="auto">
            <a:xfrm>
              <a:off x="1292" y="21"/>
              <a:ext cx="363" cy="1785"/>
            </a:xfrm>
            <a:custGeom>
              <a:avLst/>
              <a:gdLst>
                <a:gd name="T0" fmla="*/ 207 w 363"/>
                <a:gd name="T1" fmla="*/ 168 h 1785"/>
                <a:gd name="T2" fmla="*/ 51 w 363"/>
                <a:gd name="T3" fmla="*/ 1398 h 1785"/>
                <a:gd name="T4" fmla="*/ 0 w 363"/>
                <a:gd name="T5" fmla="*/ 1773 h 1785"/>
                <a:gd name="T6" fmla="*/ 6 w 363"/>
                <a:gd name="T7" fmla="*/ 1776 h 1785"/>
                <a:gd name="T8" fmla="*/ 0 w 363"/>
                <a:gd name="T9" fmla="*/ 1782 h 1785"/>
                <a:gd name="T10" fmla="*/ 0 w 363"/>
                <a:gd name="T11" fmla="*/ 1785 h 1785"/>
                <a:gd name="T12" fmla="*/ 351 w 363"/>
                <a:gd name="T13" fmla="*/ 1338 h 1785"/>
                <a:gd name="T14" fmla="*/ 363 w 363"/>
                <a:gd name="T15" fmla="*/ 0 h 1785"/>
                <a:gd name="T16" fmla="*/ 207 w 363"/>
                <a:gd name="T17" fmla="*/ 168 h 17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3"/>
                <a:gd name="T28" fmla="*/ 0 h 1785"/>
                <a:gd name="T29" fmla="*/ 363 w 363"/>
                <a:gd name="T30" fmla="*/ 1785 h 17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3" h="1785">
                  <a:moveTo>
                    <a:pt x="207" y="168"/>
                  </a:moveTo>
                  <a:lnTo>
                    <a:pt x="51" y="1398"/>
                  </a:lnTo>
                  <a:lnTo>
                    <a:pt x="0" y="1773"/>
                  </a:lnTo>
                  <a:lnTo>
                    <a:pt x="6" y="1776"/>
                  </a:lnTo>
                  <a:lnTo>
                    <a:pt x="0" y="1782"/>
                  </a:lnTo>
                  <a:lnTo>
                    <a:pt x="0" y="1785"/>
                  </a:lnTo>
                  <a:lnTo>
                    <a:pt x="351" y="1338"/>
                  </a:lnTo>
                  <a:lnTo>
                    <a:pt x="363" y="0"/>
                  </a:lnTo>
                  <a:lnTo>
                    <a:pt x="207" y="168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86" name="Freeform 6"/>
            <p:cNvSpPr>
              <a:spLocks noChangeArrowheads="1"/>
            </p:cNvSpPr>
            <p:nvPr/>
          </p:nvSpPr>
          <p:spPr bwMode="auto">
            <a:xfrm>
              <a:off x="635" y="176"/>
              <a:ext cx="861" cy="1627"/>
            </a:xfrm>
            <a:custGeom>
              <a:avLst/>
              <a:gdLst>
                <a:gd name="T0" fmla="*/ 0 w 861"/>
                <a:gd name="T1" fmla="*/ 265 h 1627"/>
                <a:gd name="T2" fmla="*/ 861 w 861"/>
                <a:gd name="T3" fmla="*/ 0 h 1627"/>
                <a:gd name="T4" fmla="*/ 653 w 861"/>
                <a:gd name="T5" fmla="*/ 1627 h 1627"/>
                <a:gd name="T6" fmla="*/ 0 w 861"/>
                <a:gd name="T7" fmla="*/ 265 h 16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1"/>
                <a:gd name="T13" fmla="*/ 0 h 1627"/>
                <a:gd name="T14" fmla="*/ 861 w 861"/>
                <a:gd name="T15" fmla="*/ 1627 h 16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1" h="1627">
                  <a:moveTo>
                    <a:pt x="0" y="265"/>
                  </a:moveTo>
                  <a:lnTo>
                    <a:pt x="861" y="0"/>
                  </a:lnTo>
                  <a:lnTo>
                    <a:pt x="653" y="1627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CCFF33">
                <a:alpha val="5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2484438" y="3068638"/>
            <a:ext cx="1346200" cy="2508250"/>
          </a:xfrm>
          <a:custGeom>
            <a:avLst/>
            <a:gdLst>
              <a:gd name="T0" fmla="*/ 0 w 848"/>
              <a:gd name="T1" fmla="*/ 240 h 1580"/>
              <a:gd name="T2" fmla="*/ 848 w 848"/>
              <a:gd name="T3" fmla="*/ 0 h 1580"/>
              <a:gd name="T4" fmla="*/ 648 w 848"/>
              <a:gd name="T5" fmla="*/ 1580 h 1580"/>
              <a:gd name="T6" fmla="*/ 0 w 848"/>
              <a:gd name="T7" fmla="*/ 240 h 1580"/>
              <a:gd name="T8" fmla="*/ 0 60000 65536"/>
              <a:gd name="T9" fmla="*/ 0 60000 65536"/>
              <a:gd name="T10" fmla="*/ 0 60000 65536"/>
              <a:gd name="T11" fmla="*/ 0 60000 65536"/>
              <a:gd name="T12" fmla="*/ 0 w 848"/>
              <a:gd name="T13" fmla="*/ 0 h 1580"/>
              <a:gd name="T14" fmla="*/ 848 w 848"/>
              <a:gd name="T15" fmla="*/ 1580 h 15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8" h="1580">
                <a:moveTo>
                  <a:pt x="0" y="240"/>
                </a:moveTo>
                <a:lnTo>
                  <a:pt x="848" y="0"/>
                </a:lnTo>
                <a:lnTo>
                  <a:pt x="648" y="1580"/>
                </a:lnTo>
                <a:lnTo>
                  <a:pt x="0" y="240"/>
                </a:lnTo>
                <a:close/>
              </a:path>
            </a:pathLst>
          </a:custGeom>
          <a:solidFill>
            <a:srgbClr val="CCFF33">
              <a:alpha val="5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 rot="2383253">
            <a:off x="-2514600" y="7407275"/>
            <a:ext cx="3452813" cy="3671888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489" name="Group 9"/>
          <p:cNvGrpSpPr/>
          <p:nvPr/>
        </p:nvGrpSpPr>
        <p:grpSpPr bwMode="auto">
          <a:xfrm>
            <a:off x="2411413" y="2979738"/>
            <a:ext cx="1439862" cy="2609850"/>
            <a:chOff x="0" y="0"/>
            <a:chExt cx="912" cy="1644"/>
          </a:xfrm>
        </p:grpSpPr>
        <p:sp>
          <p:nvSpPr>
            <p:cNvPr id="20490" name="Freeform 10"/>
            <p:cNvSpPr>
              <a:spLocks noChangeArrowheads="1"/>
            </p:cNvSpPr>
            <p:nvPr/>
          </p:nvSpPr>
          <p:spPr bwMode="auto">
            <a:xfrm>
              <a:off x="24" y="280"/>
              <a:ext cx="708" cy="1364"/>
            </a:xfrm>
            <a:custGeom>
              <a:avLst/>
              <a:gdLst>
                <a:gd name="T0" fmla="*/ 0 w 708"/>
                <a:gd name="T1" fmla="*/ 0 h 1364"/>
                <a:gd name="T2" fmla="*/ 708 w 708"/>
                <a:gd name="T3" fmla="*/ 8 h 1364"/>
                <a:gd name="T4" fmla="*/ 660 w 708"/>
                <a:gd name="T5" fmla="*/ 1364 h 1364"/>
                <a:gd name="T6" fmla="*/ 0 w 708"/>
                <a:gd name="T7" fmla="*/ 0 h 13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8"/>
                <a:gd name="T13" fmla="*/ 0 h 1364"/>
                <a:gd name="T14" fmla="*/ 708 w 708"/>
                <a:gd name="T15" fmla="*/ 1364 h 13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8" h="1364">
                  <a:moveTo>
                    <a:pt x="0" y="0"/>
                  </a:moveTo>
                  <a:lnTo>
                    <a:pt x="708" y="8"/>
                  </a:lnTo>
                  <a:lnTo>
                    <a:pt x="660" y="1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91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912" cy="288"/>
            </a:xfrm>
            <a:custGeom>
              <a:avLst/>
              <a:gdLst>
                <a:gd name="T0" fmla="*/ 0 w 912"/>
                <a:gd name="T1" fmla="*/ 272 h 288"/>
                <a:gd name="T2" fmla="*/ 912 w 912"/>
                <a:gd name="T3" fmla="*/ 0 h 288"/>
                <a:gd name="T4" fmla="*/ 728 w 912"/>
                <a:gd name="T5" fmla="*/ 288 h 288"/>
                <a:gd name="T6" fmla="*/ 0 w 912"/>
                <a:gd name="T7" fmla="*/ 272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288"/>
                <a:gd name="T14" fmla="*/ 912 w 91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288">
                  <a:moveTo>
                    <a:pt x="0" y="272"/>
                  </a:moveTo>
                  <a:lnTo>
                    <a:pt x="912" y="0"/>
                  </a:lnTo>
                  <a:lnTo>
                    <a:pt x="728" y="288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92" name="Freeform 12"/>
            <p:cNvSpPr>
              <a:spLocks noChangeArrowheads="1"/>
            </p:cNvSpPr>
            <p:nvPr/>
          </p:nvSpPr>
          <p:spPr bwMode="auto">
            <a:xfrm>
              <a:off x="688" y="8"/>
              <a:ext cx="208" cy="1628"/>
            </a:xfrm>
            <a:custGeom>
              <a:avLst/>
              <a:gdLst>
                <a:gd name="T0" fmla="*/ 48 w 208"/>
                <a:gd name="T1" fmla="*/ 276 h 1628"/>
                <a:gd name="T2" fmla="*/ 0 w 208"/>
                <a:gd name="T3" fmla="*/ 1628 h 1628"/>
                <a:gd name="T4" fmla="*/ 208 w 208"/>
                <a:gd name="T5" fmla="*/ 0 h 1628"/>
                <a:gd name="T6" fmla="*/ 48 w 208"/>
                <a:gd name="T7" fmla="*/ 276 h 16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8"/>
                <a:gd name="T13" fmla="*/ 0 h 1628"/>
                <a:gd name="T14" fmla="*/ 208 w 208"/>
                <a:gd name="T15" fmla="*/ 1628 h 16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8" h="1628">
                  <a:moveTo>
                    <a:pt x="48" y="276"/>
                  </a:moveTo>
                  <a:lnTo>
                    <a:pt x="0" y="1628"/>
                  </a:lnTo>
                  <a:lnTo>
                    <a:pt x="208" y="0"/>
                  </a:lnTo>
                  <a:lnTo>
                    <a:pt x="48" y="276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93" name="AutoShape 13"/>
          <p:cNvSpPr>
            <a:spLocks noChangeArrowheads="1"/>
          </p:cNvSpPr>
          <p:nvPr/>
        </p:nvSpPr>
        <p:spPr bwMode="auto">
          <a:xfrm rot="10800000">
            <a:off x="6732588" y="3573463"/>
            <a:ext cx="1366837" cy="2160587"/>
          </a:xfrm>
          <a:prstGeom prst="triangle">
            <a:avLst>
              <a:gd name="adj" fmla="val 50000"/>
            </a:avLst>
          </a:prstGeom>
          <a:solidFill>
            <a:srgbClr val="CCFF33">
              <a:alpha val="5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59 -1.23739 L -3.61111E-6 5.5524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0781 0.7034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3038 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7" grpId="1" animBg="1" autoUpdateAnimBg="0"/>
      <p:bldP spid="20488" grpId="0" animBg="1" autoUpdateAnimBg="0"/>
      <p:bldP spid="2049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971550" y="3068638"/>
            <a:ext cx="2519363" cy="2519362"/>
            <a:chOff x="0" y="0"/>
            <a:chExt cx="1587" cy="1587"/>
          </a:xfrm>
        </p:grpSpPr>
        <p:sp>
          <p:nvSpPr>
            <p:cNvPr id="21507" name="Freeform 3"/>
            <p:cNvSpPr>
              <a:spLocks noChangeArrowheads="1"/>
            </p:cNvSpPr>
            <p:nvPr/>
          </p:nvSpPr>
          <p:spPr bwMode="auto">
            <a:xfrm>
              <a:off x="0" y="227"/>
              <a:ext cx="1361" cy="1360"/>
            </a:xfrm>
            <a:custGeom>
              <a:avLst/>
              <a:gdLst>
                <a:gd name="T0" fmla="*/ 0 w 1361"/>
                <a:gd name="T1" fmla="*/ 0 h 1360"/>
                <a:gd name="T2" fmla="*/ 1361 w 1361"/>
                <a:gd name="T3" fmla="*/ 0 h 1360"/>
                <a:gd name="T4" fmla="*/ 1361 w 1361"/>
                <a:gd name="T5" fmla="*/ 1360 h 1360"/>
                <a:gd name="T6" fmla="*/ 0 w 1361"/>
                <a:gd name="T7" fmla="*/ 1360 h 1360"/>
                <a:gd name="T8" fmla="*/ 0 w 1361"/>
                <a:gd name="T9" fmla="*/ 0 h 1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1"/>
                <a:gd name="T16" fmla="*/ 0 h 1360"/>
                <a:gd name="T17" fmla="*/ 1361 w 1361"/>
                <a:gd name="T18" fmla="*/ 1360 h 1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1" h="1360">
                  <a:moveTo>
                    <a:pt x="0" y="0"/>
                  </a:moveTo>
                  <a:lnTo>
                    <a:pt x="1361" y="0"/>
                  </a:lnTo>
                  <a:lnTo>
                    <a:pt x="1361" y="1360"/>
                  </a:lnTo>
                  <a:lnTo>
                    <a:pt x="0" y="1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33">
                <a:alpha val="50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0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1587" cy="227"/>
            </a:xfrm>
            <a:custGeom>
              <a:avLst/>
              <a:gdLst>
                <a:gd name="T0" fmla="*/ 1361 w 1587"/>
                <a:gd name="T1" fmla="*/ 227 h 227"/>
                <a:gd name="T2" fmla="*/ 1587 w 1587"/>
                <a:gd name="T3" fmla="*/ 0 h 227"/>
                <a:gd name="T4" fmla="*/ 227 w 1587"/>
                <a:gd name="T5" fmla="*/ 0 h 227"/>
                <a:gd name="T6" fmla="*/ 0 w 1587"/>
                <a:gd name="T7" fmla="*/ 227 h 227"/>
                <a:gd name="T8" fmla="*/ 1361 w 1587"/>
                <a:gd name="T9" fmla="*/ 227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7"/>
                <a:gd name="T16" fmla="*/ 0 h 227"/>
                <a:gd name="T17" fmla="*/ 1587 w 1587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7" h="227">
                  <a:moveTo>
                    <a:pt x="1361" y="227"/>
                  </a:moveTo>
                  <a:lnTo>
                    <a:pt x="1587" y="0"/>
                  </a:lnTo>
                  <a:lnTo>
                    <a:pt x="227" y="0"/>
                  </a:lnTo>
                  <a:lnTo>
                    <a:pt x="0" y="227"/>
                  </a:lnTo>
                  <a:lnTo>
                    <a:pt x="1361" y="22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09" name="Freeform 5"/>
            <p:cNvSpPr>
              <a:spLocks noChangeArrowheads="1"/>
            </p:cNvSpPr>
            <p:nvPr/>
          </p:nvSpPr>
          <p:spPr bwMode="auto">
            <a:xfrm>
              <a:off x="1360" y="0"/>
              <a:ext cx="226" cy="1587"/>
            </a:xfrm>
            <a:custGeom>
              <a:avLst/>
              <a:gdLst>
                <a:gd name="T0" fmla="*/ 0 w 226"/>
                <a:gd name="T1" fmla="*/ 227 h 1587"/>
                <a:gd name="T2" fmla="*/ 0 w 226"/>
                <a:gd name="T3" fmla="*/ 1587 h 1587"/>
                <a:gd name="T4" fmla="*/ 226 w 226"/>
                <a:gd name="T5" fmla="*/ 1361 h 1587"/>
                <a:gd name="T6" fmla="*/ 226 w 226"/>
                <a:gd name="T7" fmla="*/ 0 h 1587"/>
                <a:gd name="T8" fmla="*/ 0 w 226"/>
                <a:gd name="T9" fmla="*/ 227 h 1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"/>
                <a:gd name="T16" fmla="*/ 0 h 1587"/>
                <a:gd name="T17" fmla="*/ 226 w 226"/>
                <a:gd name="T18" fmla="*/ 1587 h 1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" h="1587">
                  <a:moveTo>
                    <a:pt x="0" y="227"/>
                  </a:moveTo>
                  <a:lnTo>
                    <a:pt x="0" y="1587"/>
                  </a:lnTo>
                  <a:lnTo>
                    <a:pt x="226" y="1361"/>
                  </a:lnTo>
                  <a:lnTo>
                    <a:pt x="226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510" name="Freeform 6"/>
          <p:cNvSpPr>
            <a:spLocks noChangeArrowheads="1"/>
          </p:cNvSpPr>
          <p:nvPr/>
        </p:nvSpPr>
        <p:spPr bwMode="auto">
          <a:xfrm>
            <a:off x="971550" y="3429000"/>
            <a:ext cx="2087563" cy="2159000"/>
          </a:xfrm>
          <a:custGeom>
            <a:avLst/>
            <a:gdLst>
              <a:gd name="T0" fmla="*/ 0 w 1361"/>
              <a:gd name="T1" fmla="*/ 0 h 1360"/>
              <a:gd name="T2" fmla="*/ 1361 w 1361"/>
              <a:gd name="T3" fmla="*/ 0 h 1360"/>
              <a:gd name="T4" fmla="*/ 1361 w 1361"/>
              <a:gd name="T5" fmla="*/ 1360 h 1360"/>
              <a:gd name="T6" fmla="*/ 0 w 1361"/>
              <a:gd name="T7" fmla="*/ 1360 h 1360"/>
              <a:gd name="T8" fmla="*/ 0 w 1361"/>
              <a:gd name="T9" fmla="*/ 0 h 1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360"/>
              <a:gd name="T17" fmla="*/ 1361 w 1361"/>
              <a:gd name="T18" fmla="*/ 1360 h 1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360">
                <a:moveTo>
                  <a:pt x="0" y="0"/>
                </a:moveTo>
                <a:lnTo>
                  <a:pt x="1361" y="0"/>
                </a:lnTo>
                <a:lnTo>
                  <a:pt x="1361" y="1360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rgbClr val="CCFF33">
              <a:alpha val="50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4213" y="6669088"/>
            <a:ext cx="2808287" cy="3671887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1512" name="Group 8"/>
          <p:cNvGrpSpPr/>
          <p:nvPr/>
        </p:nvGrpSpPr>
        <p:grpSpPr bwMode="auto">
          <a:xfrm>
            <a:off x="611188" y="3429000"/>
            <a:ext cx="2525712" cy="2522538"/>
            <a:chOff x="0" y="0"/>
            <a:chExt cx="1591" cy="1589"/>
          </a:xfrm>
        </p:grpSpPr>
        <p:sp>
          <p:nvSpPr>
            <p:cNvPr id="21513" name="Freeform 9"/>
            <p:cNvSpPr>
              <a:spLocks noChangeArrowheads="1"/>
            </p:cNvSpPr>
            <p:nvPr/>
          </p:nvSpPr>
          <p:spPr bwMode="auto">
            <a:xfrm>
              <a:off x="0" y="228"/>
              <a:ext cx="1361" cy="1361"/>
            </a:xfrm>
            <a:custGeom>
              <a:avLst/>
              <a:gdLst>
                <a:gd name="T0" fmla="*/ 0 w 1361"/>
                <a:gd name="T1" fmla="*/ 0 h 1361"/>
                <a:gd name="T2" fmla="*/ 0 w 1361"/>
                <a:gd name="T3" fmla="*/ 1361 h 1361"/>
                <a:gd name="T4" fmla="*/ 1361 w 1361"/>
                <a:gd name="T5" fmla="*/ 1361 h 1361"/>
                <a:gd name="T6" fmla="*/ 1361 w 1361"/>
                <a:gd name="T7" fmla="*/ 0 h 1361"/>
                <a:gd name="T8" fmla="*/ 0 w 1361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1"/>
                <a:gd name="T16" fmla="*/ 0 h 1361"/>
                <a:gd name="T17" fmla="*/ 1361 w 1361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1" h="1361">
                  <a:moveTo>
                    <a:pt x="0" y="0"/>
                  </a:moveTo>
                  <a:lnTo>
                    <a:pt x="0" y="1361"/>
                  </a:lnTo>
                  <a:lnTo>
                    <a:pt x="1361" y="1361"/>
                  </a:lnTo>
                  <a:lnTo>
                    <a:pt x="13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14" name="Freeform 10"/>
            <p:cNvSpPr>
              <a:spLocks noChangeArrowheads="1"/>
            </p:cNvSpPr>
            <p:nvPr/>
          </p:nvSpPr>
          <p:spPr bwMode="auto">
            <a:xfrm>
              <a:off x="1361" y="1"/>
              <a:ext cx="227" cy="1587"/>
            </a:xfrm>
            <a:custGeom>
              <a:avLst/>
              <a:gdLst>
                <a:gd name="T0" fmla="*/ 227 w 227"/>
                <a:gd name="T1" fmla="*/ 0 h 1587"/>
                <a:gd name="T2" fmla="*/ 227 w 227"/>
                <a:gd name="T3" fmla="*/ 1360 h 1587"/>
                <a:gd name="T4" fmla="*/ 0 w 227"/>
                <a:gd name="T5" fmla="*/ 1587 h 1587"/>
                <a:gd name="T6" fmla="*/ 0 w 227"/>
                <a:gd name="T7" fmla="*/ 226 h 1587"/>
                <a:gd name="T8" fmla="*/ 227 w 227"/>
                <a:gd name="T9" fmla="*/ 0 h 1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1587"/>
                <a:gd name="T17" fmla="*/ 227 w 227"/>
                <a:gd name="T18" fmla="*/ 1587 h 1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1587">
                  <a:moveTo>
                    <a:pt x="227" y="0"/>
                  </a:moveTo>
                  <a:lnTo>
                    <a:pt x="227" y="1360"/>
                  </a:lnTo>
                  <a:lnTo>
                    <a:pt x="0" y="1587"/>
                  </a:lnTo>
                  <a:lnTo>
                    <a:pt x="0" y="226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15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1591" cy="227"/>
            </a:xfrm>
            <a:custGeom>
              <a:avLst/>
              <a:gdLst>
                <a:gd name="T0" fmla="*/ 1591 w 1591"/>
                <a:gd name="T1" fmla="*/ 0 h 227"/>
                <a:gd name="T2" fmla="*/ 1361 w 1591"/>
                <a:gd name="T3" fmla="*/ 227 h 227"/>
                <a:gd name="T4" fmla="*/ 0 w 1591"/>
                <a:gd name="T5" fmla="*/ 227 h 227"/>
                <a:gd name="T6" fmla="*/ 227 w 1591"/>
                <a:gd name="T7" fmla="*/ 1 h 227"/>
                <a:gd name="T8" fmla="*/ 1591 w 1591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1"/>
                <a:gd name="T16" fmla="*/ 0 h 227"/>
                <a:gd name="T17" fmla="*/ 1591 w 1591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1" h="227">
                  <a:moveTo>
                    <a:pt x="1591" y="0"/>
                  </a:moveTo>
                  <a:lnTo>
                    <a:pt x="1361" y="227"/>
                  </a:lnTo>
                  <a:lnTo>
                    <a:pt x="0" y="227"/>
                  </a:lnTo>
                  <a:lnTo>
                    <a:pt x="227" y="1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1.18979 L 0.00399 0.267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7.78086E-6 L 0.60643 -7.7808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 autoUpdateAnimBg="0"/>
      <p:bldP spid="2151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55650" y="7100888"/>
            <a:ext cx="3240088" cy="3671887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2531" name="Group 3"/>
          <p:cNvGrpSpPr/>
          <p:nvPr/>
        </p:nvGrpSpPr>
        <p:grpSpPr bwMode="auto">
          <a:xfrm>
            <a:off x="900113" y="2708275"/>
            <a:ext cx="2889250" cy="2886075"/>
            <a:chOff x="0" y="0"/>
            <a:chExt cx="1820" cy="1818"/>
          </a:xfrm>
        </p:grpSpPr>
        <p:sp>
          <p:nvSpPr>
            <p:cNvPr id="22532" name="Freeform 4"/>
            <p:cNvSpPr>
              <a:spLocks noChangeArrowheads="1"/>
            </p:cNvSpPr>
            <p:nvPr/>
          </p:nvSpPr>
          <p:spPr bwMode="auto">
            <a:xfrm>
              <a:off x="45" y="4"/>
              <a:ext cx="1769" cy="1814"/>
            </a:xfrm>
            <a:custGeom>
              <a:avLst/>
              <a:gdLst>
                <a:gd name="T0" fmla="*/ 0 w 1814"/>
                <a:gd name="T1" fmla="*/ 453 h 1814"/>
                <a:gd name="T2" fmla="*/ 1814 w 1814"/>
                <a:gd name="T3" fmla="*/ 0 h 1814"/>
                <a:gd name="T4" fmla="*/ 1814 w 1814"/>
                <a:gd name="T5" fmla="*/ 1361 h 1814"/>
                <a:gd name="T6" fmla="*/ 0 w 1814"/>
                <a:gd name="T7" fmla="*/ 1814 h 1814"/>
                <a:gd name="T8" fmla="*/ 0 w 1814"/>
                <a:gd name="T9" fmla="*/ 453 h 1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4"/>
                <a:gd name="T16" fmla="*/ 0 h 1814"/>
                <a:gd name="T17" fmla="*/ 1814 w 1814"/>
                <a:gd name="T18" fmla="*/ 1814 h 18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4" h="1814">
                  <a:moveTo>
                    <a:pt x="0" y="453"/>
                  </a:moveTo>
                  <a:lnTo>
                    <a:pt x="1814" y="0"/>
                  </a:lnTo>
                  <a:lnTo>
                    <a:pt x="1814" y="1361"/>
                  </a:lnTo>
                  <a:lnTo>
                    <a:pt x="0" y="1814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CCFF33">
                <a:alpha val="53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33" name="Freeform 5"/>
            <p:cNvSpPr>
              <a:spLocks noChangeArrowheads="1"/>
            </p:cNvSpPr>
            <p:nvPr/>
          </p:nvSpPr>
          <p:spPr bwMode="auto">
            <a:xfrm>
              <a:off x="0" y="0"/>
              <a:ext cx="1820" cy="458"/>
            </a:xfrm>
            <a:custGeom>
              <a:avLst/>
              <a:gdLst>
                <a:gd name="T0" fmla="*/ 0 w 1820"/>
                <a:gd name="T1" fmla="*/ 458 h 458"/>
                <a:gd name="T2" fmla="*/ 453 w 1820"/>
                <a:gd name="T3" fmla="*/ 4 h 458"/>
                <a:gd name="T4" fmla="*/ 1820 w 1820"/>
                <a:gd name="T5" fmla="*/ 0 h 458"/>
                <a:gd name="T6" fmla="*/ 0 w 1820"/>
                <a:gd name="T7" fmla="*/ 458 h 4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0"/>
                <a:gd name="T13" fmla="*/ 0 h 458"/>
                <a:gd name="T14" fmla="*/ 1820 w 1820"/>
                <a:gd name="T15" fmla="*/ 458 h 4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0" h="458">
                  <a:moveTo>
                    <a:pt x="0" y="458"/>
                  </a:moveTo>
                  <a:lnTo>
                    <a:pt x="453" y="4"/>
                  </a:lnTo>
                  <a:lnTo>
                    <a:pt x="1820" y="0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534" name="Freeform 6"/>
          <p:cNvSpPr>
            <a:spLocks noChangeArrowheads="1"/>
          </p:cNvSpPr>
          <p:nvPr/>
        </p:nvSpPr>
        <p:spPr bwMode="auto">
          <a:xfrm>
            <a:off x="971550" y="2708275"/>
            <a:ext cx="2735263" cy="2808288"/>
          </a:xfrm>
          <a:custGeom>
            <a:avLst/>
            <a:gdLst>
              <a:gd name="T0" fmla="*/ 0 w 1814"/>
              <a:gd name="T1" fmla="*/ 453 h 1814"/>
              <a:gd name="T2" fmla="*/ 1814 w 1814"/>
              <a:gd name="T3" fmla="*/ 0 h 1814"/>
              <a:gd name="T4" fmla="*/ 1814 w 1814"/>
              <a:gd name="T5" fmla="*/ 1361 h 1814"/>
              <a:gd name="T6" fmla="*/ 0 w 1814"/>
              <a:gd name="T7" fmla="*/ 1814 h 1814"/>
              <a:gd name="T8" fmla="*/ 0 w 1814"/>
              <a:gd name="T9" fmla="*/ 453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1814"/>
              <a:gd name="T17" fmla="*/ 1814 w 1814"/>
              <a:gd name="T18" fmla="*/ 1814 h 18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1814">
                <a:moveTo>
                  <a:pt x="0" y="453"/>
                </a:moveTo>
                <a:lnTo>
                  <a:pt x="1814" y="0"/>
                </a:lnTo>
                <a:lnTo>
                  <a:pt x="1814" y="1361"/>
                </a:lnTo>
                <a:lnTo>
                  <a:pt x="0" y="1814"/>
                </a:lnTo>
                <a:lnTo>
                  <a:pt x="0" y="453"/>
                </a:lnTo>
                <a:close/>
              </a:path>
            </a:pathLst>
          </a:custGeom>
          <a:solidFill>
            <a:srgbClr val="CCFF33">
              <a:alpha val="51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2535" name="Group 7"/>
          <p:cNvGrpSpPr/>
          <p:nvPr/>
        </p:nvGrpSpPr>
        <p:grpSpPr bwMode="auto">
          <a:xfrm>
            <a:off x="900113" y="2708275"/>
            <a:ext cx="2879725" cy="2879725"/>
            <a:chOff x="0" y="0"/>
            <a:chExt cx="1814" cy="1814"/>
          </a:xfrm>
        </p:grpSpPr>
        <p:sp>
          <p:nvSpPr>
            <p:cNvPr id="2253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1814" cy="453"/>
            </a:xfrm>
            <a:custGeom>
              <a:avLst/>
              <a:gdLst>
                <a:gd name="T0" fmla="*/ 1361 w 1814"/>
                <a:gd name="T1" fmla="*/ 453 h 453"/>
                <a:gd name="T2" fmla="*/ 1814 w 1814"/>
                <a:gd name="T3" fmla="*/ 0 h 453"/>
                <a:gd name="T4" fmla="*/ 0 w 1814"/>
                <a:gd name="T5" fmla="*/ 453 h 453"/>
                <a:gd name="T6" fmla="*/ 1361 w 1814"/>
                <a:gd name="T7" fmla="*/ 453 h 4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4"/>
                <a:gd name="T13" fmla="*/ 0 h 453"/>
                <a:gd name="T14" fmla="*/ 1814 w 1814"/>
                <a:gd name="T15" fmla="*/ 453 h 4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4" h="453">
                  <a:moveTo>
                    <a:pt x="1361" y="453"/>
                  </a:moveTo>
                  <a:lnTo>
                    <a:pt x="1814" y="0"/>
                  </a:lnTo>
                  <a:lnTo>
                    <a:pt x="0" y="453"/>
                  </a:lnTo>
                  <a:lnTo>
                    <a:pt x="1361" y="4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37" name="Freeform 9"/>
            <p:cNvSpPr>
              <a:spLocks noChangeArrowheads="1"/>
            </p:cNvSpPr>
            <p:nvPr/>
          </p:nvSpPr>
          <p:spPr bwMode="auto">
            <a:xfrm>
              <a:off x="0" y="453"/>
              <a:ext cx="1361" cy="1361"/>
            </a:xfrm>
            <a:custGeom>
              <a:avLst/>
              <a:gdLst>
                <a:gd name="T0" fmla="*/ 0 w 1361"/>
                <a:gd name="T1" fmla="*/ 0 h 1361"/>
                <a:gd name="T2" fmla="*/ 0 w 1361"/>
                <a:gd name="T3" fmla="*/ 1361 h 1361"/>
                <a:gd name="T4" fmla="*/ 1361 w 1361"/>
                <a:gd name="T5" fmla="*/ 1361 h 1361"/>
                <a:gd name="T6" fmla="*/ 1361 w 1361"/>
                <a:gd name="T7" fmla="*/ 0 h 1361"/>
                <a:gd name="T8" fmla="*/ 0 w 1361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1"/>
                <a:gd name="T16" fmla="*/ 0 h 1361"/>
                <a:gd name="T17" fmla="*/ 1361 w 1361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1" h="1361">
                  <a:moveTo>
                    <a:pt x="0" y="0"/>
                  </a:moveTo>
                  <a:lnTo>
                    <a:pt x="0" y="1361"/>
                  </a:lnTo>
                  <a:lnTo>
                    <a:pt x="1361" y="1361"/>
                  </a:lnTo>
                  <a:lnTo>
                    <a:pt x="13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38" name="Freeform 10"/>
            <p:cNvSpPr>
              <a:spLocks noChangeArrowheads="1"/>
            </p:cNvSpPr>
            <p:nvPr/>
          </p:nvSpPr>
          <p:spPr bwMode="auto">
            <a:xfrm>
              <a:off x="1361" y="0"/>
              <a:ext cx="453" cy="1814"/>
            </a:xfrm>
            <a:custGeom>
              <a:avLst/>
              <a:gdLst>
                <a:gd name="T0" fmla="*/ 0 w 453"/>
                <a:gd name="T1" fmla="*/ 453 h 1814"/>
                <a:gd name="T2" fmla="*/ 453 w 453"/>
                <a:gd name="T3" fmla="*/ 0 h 1814"/>
                <a:gd name="T4" fmla="*/ 453 w 453"/>
                <a:gd name="T5" fmla="*/ 1361 h 1814"/>
                <a:gd name="T6" fmla="*/ 0 w 453"/>
                <a:gd name="T7" fmla="*/ 1814 h 1814"/>
                <a:gd name="T8" fmla="*/ 0 w 453"/>
                <a:gd name="T9" fmla="*/ 453 h 1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1814"/>
                <a:gd name="T17" fmla="*/ 453 w 453"/>
                <a:gd name="T18" fmla="*/ 1814 h 18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3" h="1814">
                  <a:moveTo>
                    <a:pt x="0" y="453"/>
                  </a:moveTo>
                  <a:lnTo>
                    <a:pt x="453" y="0"/>
                  </a:lnTo>
                  <a:lnTo>
                    <a:pt x="453" y="1361"/>
                  </a:lnTo>
                  <a:lnTo>
                    <a:pt x="0" y="1814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011863" y="2708275"/>
            <a:ext cx="2881312" cy="2089150"/>
          </a:xfrm>
          <a:prstGeom prst="rect">
            <a:avLst/>
          </a:prstGeom>
          <a:solidFill>
            <a:srgbClr val="CCFF33">
              <a:alpha val="53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4.42903E-6 L 0.49618 4.4290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4" grpId="0" animBg="1" autoUpdateAnimBg="0"/>
      <p:bldP spid="22534" grpId="1" animBg="1" autoUpdateAnimBg="0"/>
      <p:bldP spid="2253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80"/>
            <a:ext cx="8229600" cy="884238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FF0066"/>
                </a:solidFill>
              </a:rPr>
              <a:t>学习目标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2030"/>
            <a:ext cx="9144000" cy="464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1.准确了解点、线、面、体，能够从运动的观点认识到点动成线，线动成面，面动成体。了解正方体的各种平面展开图形，能根据表面展开图描述立体图形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1" charset="-122"/>
              </a:rPr>
              <a:t>通过小组合作、展示质疑和总结升华，提高动手能力和空间想象能力</a:t>
            </a:r>
            <a:endParaRPr lang="zh-CN" altLang="en-US" sz="32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3.极度热情，全力以赴，阳光展示，大胆质疑</a:t>
            </a:r>
            <a:endParaRPr lang="zh-CN" altLang="en-US" sz="3200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1187450" y="2636838"/>
            <a:ext cx="2663825" cy="2881312"/>
            <a:chOff x="0" y="0"/>
            <a:chExt cx="1678" cy="1815"/>
          </a:xfrm>
        </p:grpSpPr>
        <p:sp>
          <p:nvSpPr>
            <p:cNvPr id="23555" name="Freeform 3"/>
            <p:cNvSpPr>
              <a:spLocks noChangeArrowheads="1"/>
            </p:cNvSpPr>
            <p:nvPr/>
          </p:nvSpPr>
          <p:spPr bwMode="auto">
            <a:xfrm>
              <a:off x="0" y="272"/>
              <a:ext cx="998" cy="1542"/>
            </a:xfrm>
            <a:custGeom>
              <a:avLst/>
              <a:gdLst>
                <a:gd name="T0" fmla="*/ 272 w 998"/>
                <a:gd name="T1" fmla="*/ 181 h 1542"/>
                <a:gd name="T2" fmla="*/ 0 w 998"/>
                <a:gd name="T3" fmla="*/ 0 h 1542"/>
                <a:gd name="T4" fmla="*/ 227 w 998"/>
                <a:gd name="T5" fmla="*/ 1179 h 1542"/>
                <a:gd name="T6" fmla="*/ 998 w 998"/>
                <a:gd name="T7" fmla="*/ 1542 h 1542"/>
                <a:gd name="T8" fmla="*/ 272 w 998"/>
                <a:gd name="T9" fmla="*/ 181 h 15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8"/>
                <a:gd name="T16" fmla="*/ 0 h 1542"/>
                <a:gd name="T17" fmla="*/ 998 w 998"/>
                <a:gd name="T18" fmla="*/ 1542 h 15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8" h="1542">
                  <a:moveTo>
                    <a:pt x="272" y="181"/>
                  </a:moveTo>
                  <a:lnTo>
                    <a:pt x="0" y="0"/>
                  </a:lnTo>
                  <a:lnTo>
                    <a:pt x="227" y="1179"/>
                  </a:lnTo>
                  <a:lnTo>
                    <a:pt x="998" y="1542"/>
                  </a:lnTo>
                  <a:lnTo>
                    <a:pt x="272" y="181"/>
                  </a:lnTo>
                  <a:close/>
                </a:path>
              </a:pathLst>
            </a:custGeom>
            <a:solidFill>
              <a:srgbClr val="CCFF33">
                <a:alpha val="5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56" name="Freeform 4"/>
            <p:cNvSpPr>
              <a:spLocks noChangeArrowheads="1"/>
            </p:cNvSpPr>
            <p:nvPr/>
          </p:nvSpPr>
          <p:spPr bwMode="auto">
            <a:xfrm>
              <a:off x="0" y="0"/>
              <a:ext cx="1678" cy="453"/>
            </a:xfrm>
            <a:custGeom>
              <a:avLst/>
              <a:gdLst>
                <a:gd name="T0" fmla="*/ 0 w 1678"/>
                <a:gd name="T1" fmla="*/ 272 h 453"/>
                <a:gd name="T2" fmla="*/ 318 w 1678"/>
                <a:gd name="T3" fmla="*/ 0 h 453"/>
                <a:gd name="T4" fmla="*/ 1678 w 1678"/>
                <a:gd name="T5" fmla="*/ 0 h 453"/>
                <a:gd name="T6" fmla="*/ 1225 w 1678"/>
                <a:gd name="T7" fmla="*/ 453 h 453"/>
                <a:gd name="T8" fmla="*/ 272 w 1678"/>
                <a:gd name="T9" fmla="*/ 453 h 453"/>
                <a:gd name="T10" fmla="*/ 0 w 1678"/>
                <a:gd name="T11" fmla="*/ 272 h 4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8"/>
                <a:gd name="T19" fmla="*/ 0 h 453"/>
                <a:gd name="T20" fmla="*/ 1678 w 1678"/>
                <a:gd name="T21" fmla="*/ 453 h 4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8" h="453">
                  <a:moveTo>
                    <a:pt x="0" y="272"/>
                  </a:moveTo>
                  <a:lnTo>
                    <a:pt x="318" y="0"/>
                  </a:lnTo>
                  <a:lnTo>
                    <a:pt x="1678" y="0"/>
                  </a:lnTo>
                  <a:lnTo>
                    <a:pt x="1225" y="453"/>
                  </a:lnTo>
                  <a:lnTo>
                    <a:pt x="272" y="453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57" name="Freeform 5"/>
            <p:cNvSpPr>
              <a:spLocks noChangeArrowheads="1"/>
            </p:cNvSpPr>
            <p:nvPr/>
          </p:nvSpPr>
          <p:spPr bwMode="auto">
            <a:xfrm>
              <a:off x="273" y="454"/>
              <a:ext cx="907" cy="1361"/>
            </a:xfrm>
            <a:custGeom>
              <a:avLst/>
              <a:gdLst>
                <a:gd name="T0" fmla="*/ 0 w 907"/>
                <a:gd name="T1" fmla="*/ 0 h 1361"/>
                <a:gd name="T2" fmla="*/ 907 w 907"/>
                <a:gd name="T3" fmla="*/ 0 h 1361"/>
                <a:gd name="T4" fmla="*/ 907 w 907"/>
                <a:gd name="T5" fmla="*/ 1361 h 1361"/>
                <a:gd name="T6" fmla="*/ 725 w 907"/>
                <a:gd name="T7" fmla="*/ 1361 h 1361"/>
                <a:gd name="T8" fmla="*/ 0 w 907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7"/>
                <a:gd name="T16" fmla="*/ 0 h 1361"/>
                <a:gd name="T17" fmla="*/ 907 w 907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7" h="1361">
                  <a:moveTo>
                    <a:pt x="0" y="0"/>
                  </a:moveTo>
                  <a:lnTo>
                    <a:pt x="907" y="0"/>
                  </a:lnTo>
                  <a:lnTo>
                    <a:pt x="907" y="1361"/>
                  </a:lnTo>
                  <a:lnTo>
                    <a:pt x="725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58" name="Freeform 6"/>
            <p:cNvSpPr>
              <a:spLocks noChangeArrowheads="1"/>
            </p:cNvSpPr>
            <p:nvPr/>
          </p:nvSpPr>
          <p:spPr bwMode="auto">
            <a:xfrm>
              <a:off x="1206" y="0"/>
              <a:ext cx="472" cy="1812"/>
            </a:xfrm>
            <a:custGeom>
              <a:avLst/>
              <a:gdLst>
                <a:gd name="T0" fmla="*/ 0 w 472"/>
                <a:gd name="T1" fmla="*/ 468 h 1812"/>
                <a:gd name="T2" fmla="*/ 472 w 472"/>
                <a:gd name="T3" fmla="*/ 0 h 1812"/>
                <a:gd name="T4" fmla="*/ 472 w 472"/>
                <a:gd name="T5" fmla="*/ 1361 h 1812"/>
                <a:gd name="T6" fmla="*/ 0 w 472"/>
                <a:gd name="T7" fmla="*/ 1812 h 1812"/>
                <a:gd name="T8" fmla="*/ 0 w 472"/>
                <a:gd name="T9" fmla="*/ 468 h 18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2"/>
                <a:gd name="T16" fmla="*/ 0 h 1812"/>
                <a:gd name="T17" fmla="*/ 472 w 472"/>
                <a:gd name="T18" fmla="*/ 1812 h 18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2" h="1812">
                  <a:moveTo>
                    <a:pt x="0" y="468"/>
                  </a:moveTo>
                  <a:lnTo>
                    <a:pt x="472" y="0"/>
                  </a:lnTo>
                  <a:lnTo>
                    <a:pt x="472" y="1361"/>
                  </a:lnTo>
                  <a:lnTo>
                    <a:pt x="0" y="1812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1258888" y="3141663"/>
            <a:ext cx="1512887" cy="2374900"/>
          </a:xfrm>
          <a:custGeom>
            <a:avLst/>
            <a:gdLst>
              <a:gd name="T0" fmla="*/ 272 w 998"/>
              <a:gd name="T1" fmla="*/ 181 h 1542"/>
              <a:gd name="T2" fmla="*/ 0 w 998"/>
              <a:gd name="T3" fmla="*/ 0 h 1542"/>
              <a:gd name="T4" fmla="*/ 227 w 998"/>
              <a:gd name="T5" fmla="*/ 1179 h 1542"/>
              <a:gd name="T6" fmla="*/ 998 w 998"/>
              <a:gd name="T7" fmla="*/ 1542 h 1542"/>
              <a:gd name="T8" fmla="*/ 272 w 998"/>
              <a:gd name="T9" fmla="*/ 181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8"/>
              <a:gd name="T16" fmla="*/ 0 h 1542"/>
              <a:gd name="T17" fmla="*/ 998 w 998"/>
              <a:gd name="T18" fmla="*/ 1542 h 15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8" h="1542">
                <a:moveTo>
                  <a:pt x="272" y="181"/>
                </a:moveTo>
                <a:lnTo>
                  <a:pt x="0" y="0"/>
                </a:lnTo>
                <a:lnTo>
                  <a:pt x="227" y="1179"/>
                </a:lnTo>
                <a:lnTo>
                  <a:pt x="998" y="1542"/>
                </a:lnTo>
                <a:lnTo>
                  <a:pt x="272" y="181"/>
                </a:lnTo>
                <a:close/>
              </a:path>
            </a:pathLst>
          </a:custGeom>
          <a:solidFill>
            <a:srgbClr val="CCFF33">
              <a:alpha val="50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 rot="20236410">
            <a:off x="3635375" y="7461250"/>
            <a:ext cx="3240088" cy="3671888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3561" name="Group 9"/>
          <p:cNvGrpSpPr/>
          <p:nvPr/>
        </p:nvGrpSpPr>
        <p:grpSpPr bwMode="auto">
          <a:xfrm>
            <a:off x="971550" y="3068638"/>
            <a:ext cx="1800225" cy="2449512"/>
            <a:chOff x="0" y="0"/>
            <a:chExt cx="1134" cy="1543"/>
          </a:xfrm>
        </p:grpSpPr>
        <p:sp>
          <p:nvSpPr>
            <p:cNvPr id="23562" name="Freeform 10"/>
            <p:cNvSpPr>
              <a:spLocks noChangeArrowheads="1"/>
            </p:cNvSpPr>
            <p:nvPr/>
          </p:nvSpPr>
          <p:spPr bwMode="auto">
            <a:xfrm>
              <a:off x="0" y="182"/>
              <a:ext cx="1134" cy="1361"/>
            </a:xfrm>
            <a:custGeom>
              <a:avLst/>
              <a:gdLst>
                <a:gd name="T0" fmla="*/ 0 w 1134"/>
                <a:gd name="T1" fmla="*/ 0 h 1361"/>
                <a:gd name="T2" fmla="*/ 408 w 1134"/>
                <a:gd name="T3" fmla="*/ 0 h 1361"/>
                <a:gd name="T4" fmla="*/ 1134 w 1134"/>
                <a:gd name="T5" fmla="*/ 1361 h 1361"/>
                <a:gd name="T6" fmla="*/ 0 w 1134"/>
                <a:gd name="T7" fmla="*/ 1361 h 1361"/>
                <a:gd name="T8" fmla="*/ 0 w 1134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4"/>
                <a:gd name="T16" fmla="*/ 0 h 1361"/>
                <a:gd name="T17" fmla="*/ 1134 w 1134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4" h="1361">
                  <a:moveTo>
                    <a:pt x="0" y="0"/>
                  </a:moveTo>
                  <a:lnTo>
                    <a:pt x="408" y="0"/>
                  </a:lnTo>
                  <a:lnTo>
                    <a:pt x="1134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3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408" cy="181"/>
            </a:xfrm>
            <a:custGeom>
              <a:avLst/>
              <a:gdLst>
                <a:gd name="T0" fmla="*/ 136 w 408"/>
                <a:gd name="T1" fmla="*/ 0 h 181"/>
                <a:gd name="T2" fmla="*/ 0 w 408"/>
                <a:gd name="T3" fmla="*/ 181 h 181"/>
                <a:gd name="T4" fmla="*/ 408 w 408"/>
                <a:gd name="T5" fmla="*/ 181 h 181"/>
                <a:gd name="T6" fmla="*/ 136 w 408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81"/>
                <a:gd name="T14" fmla="*/ 408 w 408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81">
                  <a:moveTo>
                    <a:pt x="136" y="0"/>
                  </a:moveTo>
                  <a:lnTo>
                    <a:pt x="0" y="181"/>
                  </a:lnTo>
                  <a:lnTo>
                    <a:pt x="408" y="181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564" name="AutoShape 12"/>
          <p:cNvSpPr>
            <a:spLocks noChangeArrowheads="1"/>
          </p:cNvSpPr>
          <p:nvPr/>
        </p:nvSpPr>
        <p:spPr bwMode="auto">
          <a:xfrm rot="10800000">
            <a:off x="7092950" y="3429000"/>
            <a:ext cx="1223963" cy="2160588"/>
          </a:xfrm>
          <a:custGeom>
            <a:avLst/>
            <a:gdLst>
              <a:gd name="T0" fmla="*/ 1070968 w 21600"/>
              <a:gd name="T1" fmla="*/ 1080294 h 21600"/>
              <a:gd name="T2" fmla="*/ 611982 w 21600"/>
              <a:gd name="T3" fmla="*/ 2160588 h 21600"/>
              <a:gd name="T4" fmla="*/ 152995 w 21600"/>
              <a:gd name="T5" fmla="*/ 1080294 h 21600"/>
              <a:gd name="T6" fmla="*/ 6119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33">
              <a:alpha val="53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444 -1.12691 L -0.04323 0.07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0" y="6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0129E-6 L 0.00781 0.5871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1914E-6 L 0.56702 -2.2191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  <p:bldP spid="23559" grpId="1" animBg="1" autoUpdateAnimBg="0"/>
      <p:bldP spid="23560" grpId="0" animBg="1" autoUpdateAnimBg="0"/>
      <p:bldP spid="2356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1187450" y="2708275"/>
            <a:ext cx="2449513" cy="2879725"/>
            <a:chOff x="0" y="0"/>
            <a:chExt cx="1543" cy="1814"/>
          </a:xfrm>
        </p:grpSpPr>
        <p:sp>
          <p:nvSpPr>
            <p:cNvPr id="24579" name="Freeform 3"/>
            <p:cNvSpPr>
              <a:spLocks noChangeArrowheads="1"/>
            </p:cNvSpPr>
            <p:nvPr/>
          </p:nvSpPr>
          <p:spPr bwMode="auto">
            <a:xfrm>
              <a:off x="0" y="0"/>
              <a:ext cx="862" cy="1814"/>
            </a:xfrm>
            <a:custGeom>
              <a:avLst/>
              <a:gdLst>
                <a:gd name="T0" fmla="*/ 499 w 862"/>
                <a:gd name="T1" fmla="*/ 0 h 1814"/>
                <a:gd name="T2" fmla="*/ 862 w 862"/>
                <a:gd name="T3" fmla="*/ 465 h 1814"/>
                <a:gd name="T4" fmla="*/ 220 w 862"/>
                <a:gd name="T5" fmla="*/ 1814 h 1814"/>
                <a:gd name="T6" fmla="*/ 0 w 862"/>
                <a:gd name="T7" fmla="*/ 1349 h 1814"/>
                <a:gd name="T8" fmla="*/ 181 w 862"/>
                <a:gd name="T9" fmla="*/ 511 h 1814"/>
                <a:gd name="T10" fmla="*/ 499 w 862"/>
                <a:gd name="T11" fmla="*/ 0 h 18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2"/>
                <a:gd name="T19" fmla="*/ 0 h 1814"/>
                <a:gd name="T20" fmla="*/ 862 w 862"/>
                <a:gd name="T21" fmla="*/ 1814 h 18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2" h="1814">
                  <a:moveTo>
                    <a:pt x="499" y="0"/>
                  </a:moveTo>
                  <a:lnTo>
                    <a:pt x="862" y="465"/>
                  </a:lnTo>
                  <a:lnTo>
                    <a:pt x="220" y="1814"/>
                  </a:lnTo>
                  <a:lnTo>
                    <a:pt x="0" y="1349"/>
                  </a:lnTo>
                  <a:lnTo>
                    <a:pt x="181" y="511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CCFF33">
                <a:alpha val="62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80" name="Freeform 4"/>
            <p:cNvSpPr>
              <a:spLocks noChangeArrowheads="1"/>
            </p:cNvSpPr>
            <p:nvPr/>
          </p:nvSpPr>
          <p:spPr bwMode="auto">
            <a:xfrm>
              <a:off x="227" y="465"/>
              <a:ext cx="861" cy="1348"/>
            </a:xfrm>
            <a:custGeom>
              <a:avLst/>
              <a:gdLst>
                <a:gd name="T0" fmla="*/ 861 w 861"/>
                <a:gd name="T1" fmla="*/ 0 h 1361"/>
                <a:gd name="T2" fmla="*/ 635 w 861"/>
                <a:gd name="T3" fmla="*/ 0 h 1361"/>
                <a:gd name="T4" fmla="*/ 0 w 861"/>
                <a:gd name="T5" fmla="*/ 1361 h 1361"/>
                <a:gd name="T6" fmla="*/ 861 w 861"/>
                <a:gd name="T7" fmla="*/ 1361 h 1361"/>
                <a:gd name="T8" fmla="*/ 861 w 861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1"/>
                <a:gd name="T16" fmla="*/ 0 h 1361"/>
                <a:gd name="T17" fmla="*/ 861 w 861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1" h="1361">
                  <a:moveTo>
                    <a:pt x="861" y="0"/>
                  </a:moveTo>
                  <a:lnTo>
                    <a:pt x="635" y="0"/>
                  </a:lnTo>
                  <a:lnTo>
                    <a:pt x="0" y="1361"/>
                  </a:lnTo>
                  <a:lnTo>
                    <a:pt x="861" y="1361"/>
                  </a:lnTo>
                  <a:lnTo>
                    <a:pt x="861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81" name="Freeform 5"/>
            <p:cNvSpPr>
              <a:spLocks noChangeArrowheads="1"/>
            </p:cNvSpPr>
            <p:nvPr/>
          </p:nvSpPr>
          <p:spPr bwMode="auto">
            <a:xfrm>
              <a:off x="1089" y="0"/>
              <a:ext cx="454" cy="1813"/>
            </a:xfrm>
            <a:custGeom>
              <a:avLst/>
              <a:gdLst>
                <a:gd name="T0" fmla="*/ 0 w 454"/>
                <a:gd name="T1" fmla="*/ 454 h 1769"/>
                <a:gd name="T2" fmla="*/ 454 w 454"/>
                <a:gd name="T3" fmla="*/ 0 h 1769"/>
                <a:gd name="T4" fmla="*/ 454 w 454"/>
                <a:gd name="T5" fmla="*/ 1361 h 1769"/>
                <a:gd name="T6" fmla="*/ 0 w 454"/>
                <a:gd name="T7" fmla="*/ 1769 h 1769"/>
                <a:gd name="T8" fmla="*/ 0 w 454"/>
                <a:gd name="T9" fmla="*/ 454 h 17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769"/>
                <a:gd name="T17" fmla="*/ 454 w 454"/>
                <a:gd name="T18" fmla="*/ 1769 h 17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769">
                  <a:moveTo>
                    <a:pt x="0" y="454"/>
                  </a:moveTo>
                  <a:lnTo>
                    <a:pt x="454" y="0"/>
                  </a:lnTo>
                  <a:lnTo>
                    <a:pt x="454" y="1361"/>
                  </a:lnTo>
                  <a:lnTo>
                    <a:pt x="0" y="1769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82" name="Freeform 6"/>
            <p:cNvSpPr>
              <a:spLocks noChangeArrowheads="1"/>
            </p:cNvSpPr>
            <p:nvPr/>
          </p:nvSpPr>
          <p:spPr bwMode="auto">
            <a:xfrm>
              <a:off x="499" y="0"/>
              <a:ext cx="1043" cy="465"/>
            </a:xfrm>
            <a:custGeom>
              <a:avLst/>
              <a:gdLst>
                <a:gd name="T0" fmla="*/ 589 w 1043"/>
                <a:gd name="T1" fmla="*/ 454 h 454"/>
                <a:gd name="T2" fmla="*/ 363 w 1043"/>
                <a:gd name="T3" fmla="*/ 454 h 454"/>
                <a:gd name="T4" fmla="*/ 0 w 1043"/>
                <a:gd name="T5" fmla="*/ 0 h 454"/>
                <a:gd name="T6" fmla="*/ 1043 w 1043"/>
                <a:gd name="T7" fmla="*/ 0 h 454"/>
                <a:gd name="T8" fmla="*/ 589 w 1043"/>
                <a:gd name="T9" fmla="*/ 454 h 4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3"/>
                <a:gd name="T16" fmla="*/ 0 h 454"/>
                <a:gd name="T17" fmla="*/ 1043 w 1043"/>
                <a:gd name="T18" fmla="*/ 454 h 4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3" h="454">
                  <a:moveTo>
                    <a:pt x="589" y="454"/>
                  </a:moveTo>
                  <a:lnTo>
                    <a:pt x="363" y="454"/>
                  </a:lnTo>
                  <a:lnTo>
                    <a:pt x="0" y="0"/>
                  </a:lnTo>
                  <a:lnTo>
                    <a:pt x="1043" y="0"/>
                  </a:lnTo>
                  <a:lnTo>
                    <a:pt x="589" y="45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4" name="Freeform 8"/>
          <p:cNvSpPr>
            <a:spLocks noChangeArrowheads="1"/>
          </p:cNvSpPr>
          <p:nvPr/>
        </p:nvSpPr>
        <p:spPr bwMode="auto">
          <a:xfrm>
            <a:off x="1187450" y="2708275"/>
            <a:ext cx="1368425" cy="2790825"/>
          </a:xfrm>
          <a:custGeom>
            <a:avLst/>
            <a:gdLst>
              <a:gd name="T0" fmla="*/ 499 w 862"/>
              <a:gd name="T1" fmla="*/ 0 h 1758"/>
              <a:gd name="T2" fmla="*/ 862 w 862"/>
              <a:gd name="T3" fmla="*/ 442 h 1758"/>
              <a:gd name="T4" fmla="*/ 228 w 862"/>
              <a:gd name="T5" fmla="*/ 1758 h 1758"/>
              <a:gd name="T6" fmla="*/ 0 w 862"/>
              <a:gd name="T7" fmla="*/ 1283 h 1758"/>
              <a:gd name="T8" fmla="*/ 181 w 862"/>
              <a:gd name="T9" fmla="*/ 486 h 1758"/>
              <a:gd name="T10" fmla="*/ 499 w 862"/>
              <a:gd name="T11" fmla="*/ 0 h 17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2"/>
              <a:gd name="T19" fmla="*/ 0 h 1758"/>
              <a:gd name="T20" fmla="*/ 862 w 862"/>
              <a:gd name="T21" fmla="*/ 1758 h 17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2" h="1758">
                <a:moveTo>
                  <a:pt x="499" y="0"/>
                </a:moveTo>
                <a:lnTo>
                  <a:pt x="862" y="442"/>
                </a:lnTo>
                <a:lnTo>
                  <a:pt x="228" y="1758"/>
                </a:lnTo>
                <a:lnTo>
                  <a:pt x="0" y="1283"/>
                </a:lnTo>
                <a:lnTo>
                  <a:pt x="181" y="486"/>
                </a:lnTo>
                <a:lnTo>
                  <a:pt x="499" y="0"/>
                </a:lnTo>
                <a:close/>
              </a:path>
            </a:pathLst>
          </a:custGeom>
          <a:solidFill>
            <a:srgbClr val="CCFF33">
              <a:alpha val="6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4585" name="Group 9"/>
          <p:cNvGrpSpPr/>
          <p:nvPr/>
        </p:nvGrpSpPr>
        <p:grpSpPr bwMode="auto">
          <a:xfrm>
            <a:off x="827088" y="2708275"/>
            <a:ext cx="1800225" cy="2881313"/>
            <a:chOff x="0" y="0"/>
            <a:chExt cx="1134" cy="1815"/>
          </a:xfrm>
        </p:grpSpPr>
        <p:sp>
          <p:nvSpPr>
            <p:cNvPr id="24586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134" cy="454"/>
            </a:xfrm>
            <a:custGeom>
              <a:avLst/>
              <a:gdLst>
                <a:gd name="T0" fmla="*/ 0 w 1134"/>
                <a:gd name="T1" fmla="*/ 454 h 454"/>
                <a:gd name="T2" fmla="*/ 453 w 1134"/>
                <a:gd name="T3" fmla="*/ 0 h 454"/>
                <a:gd name="T4" fmla="*/ 771 w 1134"/>
                <a:gd name="T5" fmla="*/ 0 h 454"/>
                <a:gd name="T6" fmla="*/ 1134 w 1134"/>
                <a:gd name="T7" fmla="*/ 454 h 454"/>
                <a:gd name="T8" fmla="*/ 0 w 1134"/>
                <a:gd name="T9" fmla="*/ 454 h 4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4"/>
                <a:gd name="T16" fmla="*/ 0 h 454"/>
                <a:gd name="T17" fmla="*/ 1134 w 1134"/>
                <a:gd name="T18" fmla="*/ 454 h 4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4" h="454">
                  <a:moveTo>
                    <a:pt x="0" y="454"/>
                  </a:moveTo>
                  <a:lnTo>
                    <a:pt x="453" y="0"/>
                  </a:lnTo>
                  <a:lnTo>
                    <a:pt x="771" y="0"/>
                  </a:lnTo>
                  <a:lnTo>
                    <a:pt x="1134" y="45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87" name="Freeform 11"/>
            <p:cNvSpPr>
              <a:spLocks noChangeArrowheads="1"/>
            </p:cNvSpPr>
            <p:nvPr/>
          </p:nvSpPr>
          <p:spPr bwMode="auto">
            <a:xfrm>
              <a:off x="0" y="454"/>
              <a:ext cx="1088" cy="1361"/>
            </a:xfrm>
            <a:custGeom>
              <a:avLst/>
              <a:gdLst>
                <a:gd name="T0" fmla="*/ 0 w 1088"/>
                <a:gd name="T1" fmla="*/ 0 h 1361"/>
                <a:gd name="T2" fmla="*/ 1088 w 1088"/>
                <a:gd name="T3" fmla="*/ 0 h 1361"/>
                <a:gd name="T4" fmla="*/ 453 w 1088"/>
                <a:gd name="T5" fmla="*/ 1361 h 1361"/>
                <a:gd name="T6" fmla="*/ 0 w 1088"/>
                <a:gd name="T7" fmla="*/ 1361 h 1361"/>
                <a:gd name="T8" fmla="*/ 0 w 1088"/>
                <a:gd name="T9" fmla="*/ 0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1361"/>
                <a:gd name="T17" fmla="*/ 1088 w 1088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1361">
                  <a:moveTo>
                    <a:pt x="0" y="0"/>
                  </a:moveTo>
                  <a:lnTo>
                    <a:pt x="1088" y="0"/>
                  </a:lnTo>
                  <a:lnTo>
                    <a:pt x="453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8" name="Freeform 12"/>
          <p:cNvSpPr>
            <a:spLocks noChangeArrowheads="1"/>
          </p:cNvSpPr>
          <p:nvPr/>
        </p:nvSpPr>
        <p:spPr bwMode="auto">
          <a:xfrm>
            <a:off x="5795963" y="2781300"/>
            <a:ext cx="1514475" cy="2166938"/>
          </a:xfrm>
          <a:custGeom>
            <a:avLst/>
            <a:gdLst>
              <a:gd name="T0" fmla="*/ 84 w 954"/>
              <a:gd name="T1" fmla="*/ 0 h 1365"/>
              <a:gd name="T2" fmla="*/ 954 w 954"/>
              <a:gd name="T3" fmla="*/ 0 h 1365"/>
              <a:gd name="T4" fmla="*/ 771 w 954"/>
              <a:gd name="T5" fmla="*/ 1365 h 1365"/>
              <a:gd name="T6" fmla="*/ 181 w 954"/>
              <a:gd name="T7" fmla="*/ 1365 h 1365"/>
              <a:gd name="T8" fmla="*/ 0 w 954"/>
              <a:gd name="T9" fmla="*/ 458 h 1365"/>
              <a:gd name="T10" fmla="*/ 84 w 954"/>
              <a:gd name="T11" fmla="*/ 0 h 13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4"/>
              <a:gd name="T19" fmla="*/ 0 h 1365"/>
              <a:gd name="T20" fmla="*/ 954 w 954"/>
              <a:gd name="T21" fmla="*/ 1365 h 13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4" h="1365">
                <a:moveTo>
                  <a:pt x="84" y="0"/>
                </a:moveTo>
                <a:cubicBezTo>
                  <a:pt x="374" y="0"/>
                  <a:pt x="664" y="0"/>
                  <a:pt x="954" y="0"/>
                </a:cubicBezTo>
                <a:lnTo>
                  <a:pt x="771" y="1365"/>
                </a:lnTo>
                <a:lnTo>
                  <a:pt x="181" y="1365"/>
                </a:lnTo>
                <a:lnTo>
                  <a:pt x="0" y="458"/>
                </a:lnTo>
                <a:lnTo>
                  <a:pt x="84" y="0"/>
                </a:lnTo>
                <a:close/>
              </a:path>
            </a:pathLst>
          </a:custGeom>
          <a:solidFill>
            <a:srgbClr val="CCFF33">
              <a:alpha val="6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2903E-6 L -0.30712 0.42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962 0.00023 L 0.50782 0.00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 autoUpdateAnimBg="0"/>
      <p:bldP spid="24584" grpId="1" animBg="1" autoUpdateAnimBg="0"/>
      <p:bldP spid="2458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1476375" y="2708275"/>
            <a:ext cx="2376488" cy="2881313"/>
            <a:chOff x="0" y="0"/>
            <a:chExt cx="1497" cy="1815"/>
          </a:xfrm>
        </p:grpSpPr>
        <p:sp>
          <p:nvSpPr>
            <p:cNvPr id="25603" name="Freeform 3"/>
            <p:cNvSpPr>
              <a:spLocks noChangeArrowheads="1"/>
            </p:cNvSpPr>
            <p:nvPr/>
          </p:nvSpPr>
          <p:spPr bwMode="auto">
            <a:xfrm>
              <a:off x="1089" y="0"/>
              <a:ext cx="408" cy="182"/>
            </a:xfrm>
            <a:custGeom>
              <a:avLst/>
              <a:gdLst>
                <a:gd name="T0" fmla="*/ 0 w 408"/>
                <a:gd name="T1" fmla="*/ 0 h 182"/>
                <a:gd name="T2" fmla="*/ 408 w 408"/>
                <a:gd name="T3" fmla="*/ 0 h 182"/>
                <a:gd name="T4" fmla="*/ 227 w 408"/>
                <a:gd name="T5" fmla="*/ 182 h 182"/>
                <a:gd name="T6" fmla="*/ 0 w 408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82"/>
                <a:gd name="T14" fmla="*/ 408 w 408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82">
                  <a:moveTo>
                    <a:pt x="0" y="0"/>
                  </a:moveTo>
                  <a:lnTo>
                    <a:pt x="408" y="0"/>
                  </a:lnTo>
                  <a:lnTo>
                    <a:pt x="227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604" name="Freeform 4"/>
            <p:cNvSpPr>
              <a:spLocks noChangeArrowheads="1"/>
            </p:cNvSpPr>
            <p:nvPr/>
          </p:nvSpPr>
          <p:spPr bwMode="auto">
            <a:xfrm>
              <a:off x="1044" y="0"/>
              <a:ext cx="453" cy="1815"/>
            </a:xfrm>
            <a:custGeom>
              <a:avLst/>
              <a:gdLst>
                <a:gd name="T0" fmla="*/ 453 w 453"/>
                <a:gd name="T1" fmla="*/ 0 h 1815"/>
                <a:gd name="T2" fmla="*/ 453 w 453"/>
                <a:gd name="T3" fmla="*/ 1361 h 1815"/>
                <a:gd name="T4" fmla="*/ 0 w 453"/>
                <a:gd name="T5" fmla="*/ 1815 h 1815"/>
                <a:gd name="T6" fmla="*/ 0 w 453"/>
                <a:gd name="T7" fmla="*/ 1316 h 1815"/>
                <a:gd name="T8" fmla="*/ 272 w 453"/>
                <a:gd name="T9" fmla="*/ 182 h 1815"/>
                <a:gd name="T10" fmla="*/ 453 w 453"/>
                <a:gd name="T11" fmla="*/ 0 h 18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3"/>
                <a:gd name="T19" fmla="*/ 0 h 1815"/>
                <a:gd name="T20" fmla="*/ 453 w 453"/>
                <a:gd name="T21" fmla="*/ 1815 h 18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3" h="1815">
                  <a:moveTo>
                    <a:pt x="453" y="0"/>
                  </a:moveTo>
                  <a:lnTo>
                    <a:pt x="453" y="1361"/>
                  </a:lnTo>
                  <a:lnTo>
                    <a:pt x="0" y="1815"/>
                  </a:lnTo>
                  <a:lnTo>
                    <a:pt x="0" y="1316"/>
                  </a:lnTo>
                  <a:lnTo>
                    <a:pt x="272" y="182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605" name="Freeform 5"/>
            <p:cNvSpPr>
              <a:spLocks noChangeArrowheads="1"/>
            </p:cNvSpPr>
            <p:nvPr/>
          </p:nvSpPr>
          <p:spPr bwMode="auto">
            <a:xfrm>
              <a:off x="590" y="1315"/>
              <a:ext cx="454" cy="499"/>
            </a:xfrm>
            <a:custGeom>
              <a:avLst/>
              <a:gdLst>
                <a:gd name="T0" fmla="*/ 454 w 454"/>
                <a:gd name="T1" fmla="*/ 499 h 499"/>
                <a:gd name="T2" fmla="*/ 454 w 454"/>
                <a:gd name="T3" fmla="*/ 0 h 499"/>
                <a:gd name="T4" fmla="*/ 0 w 454"/>
                <a:gd name="T5" fmla="*/ 499 h 499"/>
                <a:gd name="T6" fmla="*/ 454 w 454"/>
                <a:gd name="T7" fmla="*/ 499 h 4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499"/>
                <a:gd name="T14" fmla="*/ 454 w 454"/>
                <a:gd name="T15" fmla="*/ 499 h 4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499">
                  <a:moveTo>
                    <a:pt x="454" y="499"/>
                  </a:moveTo>
                  <a:lnTo>
                    <a:pt x="454" y="0"/>
                  </a:lnTo>
                  <a:lnTo>
                    <a:pt x="0" y="499"/>
                  </a:lnTo>
                  <a:lnTo>
                    <a:pt x="454" y="499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606" name="Freeform 6"/>
            <p:cNvSpPr>
              <a:spLocks noChangeArrowheads="1"/>
            </p:cNvSpPr>
            <p:nvPr/>
          </p:nvSpPr>
          <p:spPr bwMode="auto">
            <a:xfrm>
              <a:off x="0" y="0"/>
              <a:ext cx="1315" cy="1815"/>
            </a:xfrm>
            <a:custGeom>
              <a:avLst/>
              <a:gdLst>
                <a:gd name="T0" fmla="*/ 589 w 1315"/>
                <a:gd name="T1" fmla="*/ 1815 h 1815"/>
                <a:gd name="T2" fmla="*/ 1043 w 1315"/>
                <a:gd name="T3" fmla="*/ 1316 h 1815"/>
                <a:gd name="T4" fmla="*/ 1315 w 1315"/>
                <a:gd name="T5" fmla="*/ 182 h 1815"/>
                <a:gd name="T6" fmla="*/ 1088 w 1315"/>
                <a:gd name="T7" fmla="*/ 0 h 1815"/>
                <a:gd name="T8" fmla="*/ 136 w 1315"/>
                <a:gd name="T9" fmla="*/ 1089 h 1815"/>
                <a:gd name="T10" fmla="*/ 0 w 1315"/>
                <a:gd name="T11" fmla="*/ 1406 h 1815"/>
                <a:gd name="T12" fmla="*/ 589 w 1315"/>
                <a:gd name="T13" fmla="*/ 1815 h 18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5"/>
                <a:gd name="T22" fmla="*/ 0 h 1815"/>
                <a:gd name="T23" fmla="*/ 1315 w 1315"/>
                <a:gd name="T24" fmla="*/ 1815 h 18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5" h="1815">
                  <a:moveTo>
                    <a:pt x="589" y="1815"/>
                  </a:moveTo>
                  <a:lnTo>
                    <a:pt x="1043" y="1316"/>
                  </a:lnTo>
                  <a:lnTo>
                    <a:pt x="1315" y="182"/>
                  </a:lnTo>
                  <a:lnTo>
                    <a:pt x="1088" y="0"/>
                  </a:lnTo>
                  <a:lnTo>
                    <a:pt x="136" y="1089"/>
                  </a:lnTo>
                  <a:lnTo>
                    <a:pt x="0" y="1406"/>
                  </a:lnTo>
                  <a:lnTo>
                    <a:pt x="589" y="1815"/>
                  </a:lnTo>
                  <a:close/>
                </a:path>
              </a:pathLst>
            </a:custGeom>
            <a:solidFill>
              <a:srgbClr val="CCFF33">
                <a:alpha val="5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07" name="Rectangle 7"/>
          <p:cNvSpPr>
            <a:spLocks noChangeArrowheads="1"/>
          </p:cNvSpPr>
          <p:nvPr/>
        </p:nvSpPr>
        <p:spPr bwMode="auto">
          <a:xfrm rot="2383253">
            <a:off x="-3165475" y="6858000"/>
            <a:ext cx="3165475" cy="3671888"/>
          </a:xfrm>
          <a:prstGeom prst="rect">
            <a:avLst/>
          </a:prstGeom>
          <a:gradFill rotWithShape="1">
            <a:gsLst>
              <a:gs pos="0">
                <a:srgbClr val="767676">
                  <a:alpha val="57999"/>
                </a:srgbClr>
              </a:gs>
              <a:gs pos="100000">
                <a:srgbClr val="FFFFFF">
                  <a:alpha val="5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08" name="Freeform 8"/>
          <p:cNvSpPr>
            <a:spLocks noChangeArrowheads="1"/>
          </p:cNvSpPr>
          <p:nvPr/>
        </p:nvSpPr>
        <p:spPr bwMode="auto">
          <a:xfrm>
            <a:off x="1476375" y="2708275"/>
            <a:ext cx="2087563" cy="2881313"/>
          </a:xfrm>
          <a:custGeom>
            <a:avLst/>
            <a:gdLst>
              <a:gd name="T0" fmla="*/ 589 w 1315"/>
              <a:gd name="T1" fmla="*/ 1815 h 1815"/>
              <a:gd name="T2" fmla="*/ 1043 w 1315"/>
              <a:gd name="T3" fmla="*/ 1316 h 1815"/>
              <a:gd name="T4" fmla="*/ 1315 w 1315"/>
              <a:gd name="T5" fmla="*/ 182 h 1815"/>
              <a:gd name="T6" fmla="*/ 1088 w 1315"/>
              <a:gd name="T7" fmla="*/ 0 h 1815"/>
              <a:gd name="T8" fmla="*/ 136 w 1315"/>
              <a:gd name="T9" fmla="*/ 1089 h 1815"/>
              <a:gd name="T10" fmla="*/ 0 w 1315"/>
              <a:gd name="T11" fmla="*/ 1406 h 1815"/>
              <a:gd name="T12" fmla="*/ 589 w 1315"/>
              <a:gd name="T13" fmla="*/ 1815 h 18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15"/>
              <a:gd name="T22" fmla="*/ 0 h 1815"/>
              <a:gd name="T23" fmla="*/ 1315 w 1315"/>
              <a:gd name="T24" fmla="*/ 1815 h 18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15" h="1815">
                <a:moveTo>
                  <a:pt x="589" y="1815"/>
                </a:moveTo>
                <a:lnTo>
                  <a:pt x="1043" y="1316"/>
                </a:lnTo>
                <a:lnTo>
                  <a:pt x="1315" y="182"/>
                </a:lnTo>
                <a:lnTo>
                  <a:pt x="1088" y="0"/>
                </a:lnTo>
                <a:lnTo>
                  <a:pt x="136" y="1089"/>
                </a:lnTo>
                <a:lnTo>
                  <a:pt x="0" y="1406"/>
                </a:lnTo>
                <a:lnTo>
                  <a:pt x="589" y="1815"/>
                </a:lnTo>
                <a:close/>
              </a:path>
            </a:pathLst>
          </a:custGeom>
          <a:solidFill>
            <a:srgbClr val="CCFF33">
              <a:alpha val="5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5609" name="Group 9"/>
          <p:cNvGrpSpPr/>
          <p:nvPr/>
        </p:nvGrpSpPr>
        <p:grpSpPr bwMode="auto">
          <a:xfrm>
            <a:off x="971550" y="2708275"/>
            <a:ext cx="2597150" cy="2879725"/>
            <a:chOff x="0" y="0"/>
            <a:chExt cx="1636" cy="1814"/>
          </a:xfrm>
        </p:grpSpPr>
        <p:sp>
          <p:nvSpPr>
            <p:cNvPr id="25610" name="Freeform 10"/>
            <p:cNvSpPr>
              <a:spLocks noChangeArrowheads="1"/>
            </p:cNvSpPr>
            <p:nvPr/>
          </p:nvSpPr>
          <p:spPr bwMode="auto">
            <a:xfrm>
              <a:off x="0" y="453"/>
              <a:ext cx="1361" cy="1361"/>
            </a:xfrm>
            <a:custGeom>
              <a:avLst/>
              <a:gdLst>
                <a:gd name="T0" fmla="*/ 0 w 1361"/>
                <a:gd name="T1" fmla="*/ 0 h 1361"/>
                <a:gd name="T2" fmla="*/ 1361 w 1361"/>
                <a:gd name="T3" fmla="*/ 0 h 1361"/>
                <a:gd name="T4" fmla="*/ 1361 w 1361"/>
                <a:gd name="T5" fmla="*/ 862 h 1361"/>
                <a:gd name="T6" fmla="*/ 907 w 1361"/>
                <a:gd name="T7" fmla="*/ 1361 h 1361"/>
                <a:gd name="T8" fmla="*/ 0 w 1361"/>
                <a:gd name="T9" fmla="*/ 1361 h 1361"/>
                <a:gd name="T10" fmla="*/ 0 w 1361"/>
                <a:gd name="T11" fmla="*/ 0 h 13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1"/>
                <a:gd name="T19" fmla="*/ 0 h 1361"/>
                <a:gd name="T20" fmla="*/ 1361 w 1361"/>
                <a:gd name="T21" fmla="*/ 1361 h 13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1" h="1361">
                  <a:moveTo>
                    <a:pt x="0" y="0"/>
                  </a:moveTo>
                  <a:lnTo>
                    <a:pt x="1361" y="0"/>
                  </a:lnTo>
                  <a:lnTo>
                    <a:pt x="1361" y="862"/>
                  </a:lnTo>
                  <a:lnTo>
                    <a:pt x="907" y="1361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611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1633" cy="454"/>
            </a:xfrm>
            <a:custGeom>
              <a:avLst/>
              <a:gdLst>
                <a:gd name="T0" fmla="*/ 0 w 1633"/>
                <a:gd name="T1" fmla="*/ 454 h 454"/>
                <a:gd name="T2" fmla="*/ 454 w 1633"/>
                <a:gd name="T3" fmla="*/ 0 h 454"/>
                <a:gd name="T4" fmla="*/ 1406 w 1633"/>
                <a:gd name="T5" fmla="*/ 0 h 454"/>
                <a:gd name="T6" fmla="*/ 1633 w 1633"/>
                <a:gd name="T7" fmla="*/ 182 h 454"/>
                <a:gd name="T8" fmla="*/ 1361 w 1633"/>
                <a:gd name="T9" fmla="*/ 454 h 454"/>
                <a:gd name="T10" fmla="*/ 0 w 1633"/>
                <a:gd name="T11" fmla="*/ 454 h 4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454"/>
                <a:gd name="T20" fmla="*/ 1633 w 1633"/>
                <a:gd name="T21" fmla="*/ 454 h 4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454">
                  <a:moveTo>
                    <a:pt x="0" y="454"/>
                  </a:moveTo>
                  <a:lnTo>
                    <a:pt x="454" y="0"/>
                  </a:lnTo>
                  <a:lnTo>
                    <a:pt x="1406" y="0"/>
                  </a:lnTo>
                  <a:lnTo>
                    <a:pt x="1633" y="182"/>
                  </a:lnTo>
                  <a:lnTo>
                    <a:pt x="1361" y="45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612" name="Freeform 12"/>
            <p:cNvSpPr>
              <a:spLocks noChangeArrowheads="1"/>
            </p:cNvSpPr>
            <p:nvPr/>
          </p:nvSpPr>
          <p:spPr bwMode="auto">
            <a:xfrm>
              <a:off x="1361" y="182"/>
              <a:ext cx="275" cy="1112"/>
            </a:xfrm>
            <a:custGeom>
              <a:avLst/>
              <a:gdLst>
                <a:gd name="T0" fmla="*/ 0 w 275"/>
                <a:gd name="T1" fmla="*/ 271 h 1112"/>
                <a:gd name="T2" fmla="*/ 275 w 275"/>
                <a:gd name="T3" fmla="*/ 0 h 1112"/>
                <a:gd name="T4" fmla="*/ 3 w 275"/>
                <a:gd name="T5" fmla="*/ 1112 h 1112"/>
                <a:gd name="T6" fmla="*/ 0 w 275"/>
                <a:gd name="T7" fmla="*/ 271 h 1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5"/>
                <a:gd name="T13" fmla="*/ 0 h 1112"/>
                <a:gd name="T14" fmla="*/ 275 w 275"/>
                <a:gd name="T15" fmla="*/ 1112 h 1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5" h="1112">
                  <a:moveTo>
                    <a:pt x="0" y="271"/>
                  </a:moveTo>
                  <a:lnTo>
                    <a:pt x="275" y="0"/>
                  </a:lnTo>
                  <a:lnTo>
                    <a:pt x="3" y="111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13" name="Freeform 13"/>
          <p:cNvSpPr>
            <a:spLocks noChangeArrowheads="1"/>
          </p:cNvSpPr>
          <p:nvPr/>
        </p:nvSpPr>
        <p:spPr bwMode="auto">
          <a:xfrm>
            <a:off x="3059113" y="2997200"/>
            <a:ext cx="433387" cy="1944688"/>
          </a:xfrm>
          <a:custGeom>
            <a:avLst/>
            <a:gdLst>
              <a:gd name="T0" fmla="*/ 273 w 273"/>
              <a:gd name="T1" fmla="*/ 0 h 1225"/>
              <a:gd name="T2" fmla="*/ 0 w 273"/>
              <a:gd name="T3" fmla="*/ 1225 h 1225"/>
              <a:gd name="T4" fmla="*/ 0 w 273"/>
              <a:gd name="T5" fmla="*/ 1134 h 1225"/>
              <a:gd name="T6" fmla="*/ 0 60000 65536"/>
              <a:gd name="T7" fmla="*/ 0 60000 65536"/>
              <a:gd name="T8" fmla="*/ 0 60000 65536"/>
              <a:gd name="T9" fmla="*/ 0 w 273"/>
              <a:gd name="T10" fmla="*/ 0 h 1225"/>
              <a:gd name="T11" fmla="*/ 273 w 273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1225">
                <a:moveTo>
                  <a:pt x="273" y="0"/>
                </a:moveTo>
                <a:lnTo>
                  <a:pt x="0" y="1225"/>
                </a:lnTo>
                <a:lnTo>
                  <a:pt x="0" y="11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14" name="Freeform 14"/>
          <p:cNvSpPr>
            <a:spLocks noChangeArrowheads="1"/>
          </p:cNvSpPr>
          <p:nvPr/>
        </p:nvSpPr>
        <p:spPr bwMode="auto">
          <a:xfrm>
            <a:off x="5292725" y="2708275"/>
            <a:ext cx="1295400" cy="2305050"/>
          </a:xfrm>
          <a:custGeom>
            <a:avLst/>
            <a:gdLst>
              <a:gd name="T0" fmla="*/ 226 w 816"/>
              <a:gd name="T1" fmla="*/ 0 h 1361"/>
              <a:gd name="T2" fmla="*/ 680 w 816"/>
              <a:gd name="T3" fmla="*/ 0 h 1361"/>
              <a:gd name="T4" fmla="*/ 816 w 816"/>
              <a:gd name="T5" fmla="*/ 862 h 1361"/>
              <a:gd name="T6" fmla="*/ 725 w 816"/>
              <a:gd name="T7" fmla="*/ 1361 h 1361"/>
              <a:gd name="T8" fmla="*/ 136 w 816"/>
              <a:gd name="T9" fmla="*/ 1361 h 1361"/>
              <a:gd name="T10" fmla="*/ 0 w 816"/>
              <a:gd name="T11" fmla="*/ 862 h 1361"/>
              <a:gd name="T12" fmla="*/ 226 w 816"/>
              <a:gd name="T13" fmla="*/ 0 h 1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361"/>
              <a:gd name="T23" fmla="*/ 816 w 816"/>
              <a:gd name="T24" fmla="*/ 1361 h 13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361">
                <a:moveTo>
                  <a:pt x="226" y="0"/>
                </a:moveTo>
                <a:lnTo>
                  <a:pt x="680" y="0"/>
                </a:lnTo>
                <a:lnTo>
                  <a:pt x="816" y="862"/>
                </a:lnTo>
                <a:lnTo>
                  <a:pt x="725" y="1361"/>
                </a:lnTo>
                <a:lnTo>
                  <a:pt x="136" y="1361"/>
                </a:lnTo>
                <a:lnTo>
                  <a:pt x="0" y="862"/>
                </a:lnTo>
                <a:lnTo>
                  <a:pt x="226" y="0"/>
                </a:lnTo>
                <a:close/>
              </a:path>
            </a:pathLst>
          </a:custGeom>
          <a:solidFill>
            <a:srgbClr val="CCFF33">
              <a:alpha val="48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59 -0.90684 L -0.26771 0.277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42535 0.48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00023 L 0.38976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  <p:bldP spid="25608" grpId="0" animBg="1" autoUpdateAnimBg="0"/>
      <p:bldP spid="25608" grpId="1" animBg="1" autoUpdateAnimBg="0"/>
      <p:bldP spid="2561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58" y="609674"/>
            <a:ext cx="8785225" cy="5832475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zh-CN" altLang="en-US" sz="4000" dirty="0"/>
              <a:t>         </a:t>
            </a:r>
            <a:r>
              <a:rPr lang="zh-CN" altLang="en-US" sz="4200" dirty="0"/>
              <a:t>由前面的知识知道，“面与面相交得到线”，用平面去截几何体，所得到的截面就是这个平面与几何体每个面相交所围成的图形。正方体只有六个面，截面最多有六条边，即截面的边数最多的是六边形</a:t>
            </a:r>
            <a:r>
              <a:rPr lang="zh-CN" altLang="en-US" sz="4200" dirty="0" smtClean="0"/>
              <a:t>。</a:t>
            </a:r>
            <a:endParaRPr lang="zh-CN" altLang="en-US" sz="4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>
            <a:off x="676275" y="255588"/>
            <a:ext cx="7718425" cy="1092200"/>
            <a:chOff x="0" y="0"/>
            <a:chExt cx="4862" cy="688"/>
          </a:xfrm>
        </p:grpSpPr>
        <p:pic>
          <p:nvPicPr>
            <p:cNvPr id="28675" name="WordArt 2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862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5" y="3"/>
              <a:ext cx="4853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正方体截面形状小结</a:t>
              </a:r>
            </a:p>
          </p:txBody>
        </p:sp>
      </p:grpSp>
      <p:graphicFrame>
        <p:nvGraphicFramePr>
          <p:cNvPr id="28677" name="Group 5"/>
          <p:cNvGraphicFramePr>
            <a:graphicFrameLocks noGrp="1"/>
          </p:cNvGraphicFramePr>
          <p:nvPr/>
        </p:nvGraphicFramePr>
        <p:xfrm>
          <a:off x="250825" y="1341438"/>
          <a:ext cx="8713788" cy="5243515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形状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特殊情形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腰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角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角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四边形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行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长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梯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五边形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六边形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8712" name="Picture 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3357563"/>
            <a:ext cx="1223963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713" name="Object 39"/>
          <p:cNvGraphicFramePr>
            <a:graphicFrameLocks noChangeAspect="1"/>
          </p:cNvGraphicFramePr>
          <p:nvPr/>
        </p:nvGraphicFramePr>
        <p:xfrm>
          <a:off x="2411413" y="4581525"/>
          <a:ext cx="10795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5" imgW="2659380" imgH="2446020" progId="Paint.Picture">
                  <p:embed/>
                </p:oleObj>
              </mc:Choice>
              <mc:Fallback>
                <p:oleObj r:id="rId5" imgW="2659380" imgH="2446020" progId="Paint.Picture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581525"/>
                        <a:ext cx="10795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4" name="Object 40"/>
          <p:cNvGraphicFramePr>
            <a:graphicFrameLocks noChangeAspect="1"/>
          </p:cNvGraphicFramePr>
          <p:nvPr/>
        </p:nvGraphicFramePr>
        <p:xfrm>
          <a:off x="2339975" y="3357563"/>
          <a:ext cx="115252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7" imgW="2697480" imgH="2438400" progId="Paint.Picture">
                  <p:embed/>
                </p:oleObj>
              </mc:Choice>
              <mc:Fallback>
                <p:oleObj r:id="rId7" imgW="2697480" imgH="2438400" progId="Paint.Picture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357563"/>
                        <a:ext cx="115252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5" name="Object 41"/>
          <p:cNvGraphicFramePr>
            <a:graphicFrameLocks noChangeAspect="1"/>
          </p:cNvGraphicFramePr>
          <p:nvPr/>
        </p:nvGraphicFramePr>
        <p:xfrm>
          <a:off x="2411413" y="2205038"/>
          <a:ext cx="11525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r:id="rId9" imgW="3238500" imgH="2962275" progId="Paint.Picture">
                  <p:embed/>
                </p:oleObj>
              </mc:Choice>
              <mc:Fallback>
                <p:oleObj r:id="rId9" imgW="3238500" imgH="2962275" progId="Paint.Picture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205038"/>
                        <a:ext cx="11525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6" name="Object 42"/>
          <p:cNvGraphicFramePr>
            <a:graphicFrameLocks noChangeAspect="1"/>
          </p:cNvGraphicFramePr>
          <p:nvPr/>
        </p:nvGraphicFramePr>
        <p:xfrm>
          <a:off x="3995738" y="2205038"/>
          <a:ext cx="1079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11" imgW="3228975" imgH="2924175" progId="Paint.Picture">
                  <p:embed/>
                </p:oleObj>
              </mc:Choice>
              <mc:Fallback>
                <p:oleObj r:id="rId11" imgW="3228975" imgH="2924175" progId="Paint.Picture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205038"/>
                        <a:ext cx="10795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7" name="Object 43"/>
          <p:cNvGraphicFramePr>
            <a:graphicFrameLocks noChangeAspect="1"/>
          </p:cNvGraphicFramePr>
          <p:nvPr/>
        </p:nvGraphicFramePr>
        <p:xfrm>
          <a:off x="7524750" y="3357563"/>
          <a:ext cx="1150938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13" imgW="3238500" imgH="2971800" progId="Paint.Picture">
                  <p:embed/>
                </p:oleObj>
              </mc:Choice>
              <mc:Fallback>
                <p:oleObj r:id="rId13" imgW="3238500" imgH="2971800" progId="Paint.Picture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357563"/>
                        <a:ext cx="1150938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8" name="Object 44"/>
          <p:cNvGraphicFramePr>
            <a:graphicFrameLocks noChangeAspect="1"/>
          </p:cNvGraphicFramePr>
          <p:nvPr/>
        </p:nvGraphicFramePr>
        <p:xfrm>
          <a:off x="5651500" y="2205038"/>
          <a:ext cx="11525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15" imgW="3667125" imgH="3286125" progId="Paint.Picture">
                  <p:embed/>
                </p:oleObj>
              </mc:Choice>
              <mc:Fallback>
                <p:oleObj r:id="rId15" imgW="3667125" imgH="3286125" progId="Paint.Picture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05038"/>
                        <a:ext cx="11525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9" name="Object 45"/>
          <p:cNvGraphicFramePr>
            <a:graphicFrameLocks noChangeAspect="1"/>
          </p:cNvGraphicFramePr>
          <p:nvPr/>
        </p:nvGraphicFramePr>
        <p:xfrm>
          <a:off x="3995738" y="3357563"/>
          <a:ext cx="10810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17" imgW="2887980" imgH="2598420" progId="Paint.Picture">
                  <p:embed/>
                </p:oleObj>
              </mc:Choice>
              <mc:Fallback>
                <p:oleObj r:id="rId17" imgW="2887980" imgH="2598420" progId="Paint.Picture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357563"/>
                        <a:ext cx="10810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0" name="Object 46"/>
          <p:cNvGraphicFramePr>
            <a:graphicFrameLocks noChangeAspect="1"/>
          </p:cNvGraphicFramePr>
          <p:nvPr/>
        </p:nvGraphicFramePr>
        <p:xfrm>
          <a:off x="2411413" y="5661025"/>
          <a:ext cx="10810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19" imgW="2651760" imgH="2369820" progId="Paint.Picture">
                  <p:embed/>
                </p:oleObj>
              </mc:Choice>
              <mc:Fallback>
                <p:oleObj r:id="rId19" imgW="2651760" imgH="2369820" progId="Paint.Picture">
                  <p:embed/>
                  <p:pic>
                    <p:nvPicPr>
                      <p:cNvPr id="0" name="图片 3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661025"/>
                        <a:ext cx="108108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0" y="685800"/>
            <a:ext cx="39624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rPr>
              <a:t>追踪练习</a:t>
            </a:r>
            <a:r>
              <a:rPr lang="en-US" altLang="zh-CN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rPr>
              <a:t>1</a:t>
            </a:r>
            <a:endParaRPr lang="zh-CN" altLang="en-US" sz="3600" b="1" dirty="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楷体_GB231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8534400" cy="377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判断题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）在宇宙中，可以把织女星看做一个点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</a:rPr>
              <a:t>（    ）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）子弹从枪膛中射出去的轨迹可以看做线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</a:rPr>
              <a:t>（   ）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）火柴盒是正方体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</a:rPr>
              <a:t>（     ）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</a:rPr>
              <a:t>）球是由一个曲面围成的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</a:rPr>
              <a:t>（   ）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086600" y="2590800"/>
            <a:ext cx="2895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391400" y="3429000"/>
            <a:ext cx="2895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029200" y="5029200"/>
            <a:ext cx="2895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038600" y="4267200"/>
            <a:ext cx="289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FF0066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4525963"/>
          </a:xfrm>
        </p:spPr>
        <p:txBody>
          <a:bodyPr/>
          <a:lstStyle/>
          <a:p>
            <a:pPr>
              <a:lnSpc>
                <a:spcPct val="145000"/>
              </a:lnSpc>
              <a:buFontTx/>
              <a:buNone/>
            </a:pP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下列说法错误的是（   ）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A.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体没有大小之分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B.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线没有粗细之分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C.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面没有厚薄之分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en-US" altLang="zh-CN" sz="3600" b="1" dirty="0">
                <a:latin typeface="楷体_GB2312" pitchFamily="1" charset="-122"/>
                <a:ea typeface="楷体_GB2312" pitchFamily="1" charset="-122"/>
              </a:rPr>
              <a:t>D.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点没有大小之分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2895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8800" b="1">
                <a:solidFill>
                  <a:srgbClr val="FF0066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1752600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如右图所示是一个立方体的表面展开图，则图中“加”字所在面的对面所标的字是（    ）。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209800"/>
            <a:ext cx="1600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" y="2879725"/>
            <a:ext cx="6276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北     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京      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奥    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运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zh-CN" altLang="en-US" sz="2800" b="1">
              <a:solidFill>
                <a:srgbClr val="FF0066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4411663"/>
            <a:ext cx="9144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sz="3200" b="1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lang="zh-CN" altLang="en-US" sz="3200" b="1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规律方法总结</a:t>
            </a:r>
            <a:r>
              <a:rPr lang="en-US" altLang="zh-CN" sz="3200" b="1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zh-CN" altLang="en-US" sz="32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解这类问题，我们应先根据展开图确定出谁与谁是相对的面，再根据要求解题</a:t>
            </a:r>
            <a:r>
              <a:rPr lang="en-US" altLang="zh-CN" sz="32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sp>
        <p:nvSpPr>
          <p:cNvPr id="31750" name="WordArt 6"/>
          <p:cNvSpPr>
            <a:spLocks noChangeArrowheads="1" noChangeShapeType="1"/>
          </p:cNvSpPr>
          <p:nvPr/>
        </p:nvSpPr>
        <p:spPr bwMode="auto">
          <a:xfrm>
            <a:off x="0" y="0"/>
            <a:ext cx="32004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rPr>
              <a:t>追踪练习</a:t>
            </a:r>
            <a:r>
              <a:rPr lang="en-US" altLang="zh-CN" sz="3600" b="1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rPr>
              <a:t>2</a:t>
            </a:r>
            <a:endParaRPr lang="zh-CN" altLang="en-US" sz="3600" b="1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楷体_GB2312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2362200"/>
            <a:ext cx="2133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0600" b="1">
                <a:solidFill>
                  <a:srgbClr val="FF0066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endParaRPr lang="zh-CN" altLang="en-US" sz="400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705600" y="3886200"/>
            <a:ext cx="121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106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下列图形中经过折叠不能围成棱柱的是（   ）</a:t>
            </a:r>
            <a:r>
              <a:rPr lang="zh-CN" altLang="en-US">
                <a:solidFill>
                  <a:srgbClr val="000000"/>
                </a:solidFill>
                <a:ea typeface="楷体_GB2312" pitchFamily="1" charset="-122"/>
              </a:rPr>
              <a:t> </a:t>
            </a:r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1534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66"/>
                </a:solidFill>
                <a:ea typeface="黑体" panose="02010609060101010101" pitchFamily="49" charset="-122"/>
              </a:rPr>
              <a:t>整理巩固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sz="4400" b="1">
                <a:solidFill>
                  <a:srgbClr val="0066FF"/>
                </a:solidFill>
              </a:rPr>
              <a:t>要求：</a:t>
            </a:r>
            <a:r>
              <a:rPr lang="zh-CN" altLang="en-US" sz="4000" b="1"/>
              <a:t>整理巩固探究问题</a:t>
            </a:r>
          </a:p>
          <a:p>
            <a:pPr>
              <a:buFontTx/>
              <a:buNone/>
            </a:pPr>
            <a:r>
              <a:rPr lang="zh-CN" altLang="en-US" sz="4000" b="1"/>
              <a:t>           落实基础知识</a:t>
            </a:r>
          </a:p>
          <a:p>
            <a:pPr>
              <a:buFontTx/>
              <a:buNone/>
            </a:pPr>
            <a:r>
              <a:rPr lang="zh-CN" altLang="en-US" sz="4000" b="1"/>
              <a:t>           完成知识结构图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1071563" y="785813"/>
            <a:ext cx="721518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自主纠错（</a:t>
            </a:r>
            <a:r>
              <a:rPr lang="en-US" altLang="zh-CN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分钟）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pitchFamily="49" charset="-122"/>
              </a:rPr>
              <a:t>、面对错误不要慌张，认真分析各个题目考查的知识点；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pitchFamily="49" charset="-122"/>
              </a:rPr>
              <a:t>、对自己的错题进行自纠，自己解决不了的题目用红笔标出。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3333FF"/>
                </a:solidFill>
                <a:ea typeface="黑体" panose="02010609060101010101" pitchFamily="49" charset="-122"/>
              </a:rPr>
              <a:t>哪些题目不该错；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3333FF"/>
                </a:solidFill>
                <a:ea typeface="黑体" panose="02010609060101010101" pitchFamily="49" charset="-122"/>
              </a:rPr>
              <a:t>哪些知识点自己还没掌握。</a:t>
            </a:r>
            <a:r>
              <a:rPr lang="zh-CN" altLang="en-US" sz="3200" dirty="0">
                <a:solidFill>
                  <a:srgbClr val="EC0802"/>
                </a:solidFill>
                <a:ea typeface="黑体" panose="02010609060101010101" pitchFamily="49" charset="-122"/>
              </a:rPr>
              <a:t>（错因红笔写在原题处，并改错）</a:t>
            </a:r>
          </a:p>
        </p:txBody>
      </p:sp>
      <p:pic>
        <p:nvPicPr>
          <p:cNvPr id="6147" name="Picture 91" descr="u=888251744,2179665432&amp;fm=0&amp;gp=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714375"/>
            <a:ext cx="760412" cy="539750"/>
          </a:xfrm>
          <a:prstGeom prst="rect">
            <a:avLst/>
          </a:prstGeom>
          <a:solidFill>
            <a:srgbClr val="E0E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zh-CN" altLang="en-US" b="1" dirty="0">
                <a:solidFill>
                  <a:srgbClr val="FF0066"/>
                </a:solidFill>
                <a:ea typeface="黑体" panose="02010609060101010101" pitchFamily="49" charset="-122"/>
              </a:rPr>
              <a:t>当堂检测</a:t>
            </a:r>
            <a:r>
              <a:rPr lang="zh-CN" altLang="en-US" dirty="0"/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298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514600"/>
            <a:ext cx="1676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28600" y="1524000"/>
            <a:ext cx="8915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三棱锥有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个面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它们相交形成了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条棱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这些棱相交形成了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个点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】3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4.</a:t>
            </a:r>
            <a:endParaRPr lang="en-US" altLang="zh-CN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将一个直角梯形绕它的一条直角边所在直线旋转一周可以得到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（填一种立体图形的名称）。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圆台</a:t>
            </a:r>
            <a:endParaRPr lang="zh-CN" altLang="en-US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393700"/>
            <a:ext cx="80772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如图，请你在横线上写出哪种立体图形的表面能展开成下面的图形．</a:t>
            </a:r>
            <a:r>
              <a:rPr lang="zh-CN" altLang="en-US" dirty="0">
                <a:solidFill>
                  <a:srgbClr val="000000"/>
                </a:solidFill>
                <a:ea typeface="楷体_GB2312" pitchFamily="1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54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35843" name="Picture 3" descr="图片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67325"/>
            <a:ext cx="22193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362200"/>
            <a:ext cx="81534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828800" y="5487988"/>
            <a:ext cx="617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答案</a:t>
            </a:r>
            <a:r>
              <a:rPr lang="en-US" altLang="zh-CN" sz="28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】</a:t>
            </a:r>
            <a:r>
              <a:rPr lang="zh-CN" altLang="en-US" sz="2800" b="1" dirty="0">
                <a:solidFill>
                  <a:srgbClr val="FF0066"/>
                </a:solidFill>
                <a:latin typeface="楷体_GB2312" pitchFamily="1" charset="-122"/>
                <a:ea typeface="楷体_GB2312" pitchFamily="1" charset="-122"/>
              </a:rPr>
              <a:t>三棱柱；六棱柱；长方体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66"/>
                </a:solidFill>
                <a:ea typeface="黑体" panose="02010609060101010101" pitchFamily="49" charset="-122"/>
              </a:rPr>
              <a:t>课堂评价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 dirty="0">
                <a:latin typeface="宋体" panose="02010600030101010101" pitchFamily="2" charset="-122"/>
              </a:rPr>
              <a:t>学科班长：</a:t>
            </a:r>
            <a:r>
              <a:rPr lang="en-US" altLang="zh-CN" sz="4000" b="1" dirty="0">
                <a:latin typeface="宋体" panose="02010600030101010101" pitchFamily="2" charset="-122"/>
              </a:rPr>
              <a:t>1.</a:t>
            </a:r>
            <a:r>
              <a:rPr lang="zh-CN" altLang="en-US" sz="4000" b="1" dirty="0">
                <a:latin typeface="宋体" panose="02010600030101010101" pitchFamily="2" charset="-122"/>
              </a:rPr>
              <a:t>回扣目标 总结收获</a:t>
            </a:r>
          </a:p>
          <a:p>
            <a:pPr>
              <a:buFontTx/>
              <a:buNone/>
            </a:pPr>
            <a:r>
              <a:rPr lang="zh-CN" altLang="en-US" sz="4000" b="1" dirty="0">
                <a:latin typeface="宋体" panose="02010600030101010101" pitchFamily="2" charset="-122"/>
              </a:rPr>
              <a:t>          </a:t>
            </a:r>
            <a:r>
              <a:rPr lang="en-US" altLang="zh-CN" sz="4000" b="1" dirty="0">
                <a:latin typeface="宋体" panose="02010600030101010101" pitchFamily="2" charset="-122"/>
              </a:rPr>
              <a:t>2.</a:t>
            </a:r>
            <a:r>
              <a:rPr lang="zh-CN" altLang="en-US" sz="4000" b="1" dirty="0">
                <a:latin typeface="宋体" panose="02010600030101010101" pitchFamily="2" charset="-122"/>
              </a:rPr>
              <a:t>评出优秀小组和个人</a:t>
            </a:r>
          </a:p>
          <a:p>
            <a:pPr>
              <a:buFontTx/>
              <a:buNone/>
            </a:pPr>
            <a:endParaRPr lang="zh-CN" altLang="en-US" sz="4000" b="1" dirty="0">
              <a:latin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zh-CN" altLang="en-US" sz="4000" b="1" dirty="0">
                <a:latin typeface="宋体" panose="02010600030101010101" pitchFamily="2" charset="-122"/>
              </a:rPr>
              <a:t> </a:t>
            </a:r>
          </a:p>
          <a:p>
            <a:pPr>
              <a:buFontTx/>
              <a:buNone/>
            </a:pPr>
            <a:r>
              <a:rPr lang="zh-CN" altLang="en-US" sz="4000" b="1" dirty="0">
                <a:latin typeface="宋体" panose="02010600030101010101" pitchFamily="2" charset="-122"/>
              </a:rPr>
              <a:t>    </a:t>
            </a:r>
            <a:r>
              <a:rPr lang="zh-CN" altLang="en-US" sz="3600" b="1" dirty="0">
                <a:solidFill>
                  <a:srgbClr val="0066FF"/>
                </a:solidFill>
                <a:latin typeface="宋体" panose="02010600030101010101" pitchFamily="2" charset="-122"/>
              </a:rPr>
              <a:t>课后完成训练学案并整理巩固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1905000" y="2590800"/>
            <a:ext cx="1371600" cy="1295400"/>
            <a:chOff x="0" y="0"/>
            <a:chExt cx="864" cy="816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864" cy="816"/>
            </a:xfrm>
            <a:prstGeom prst="cube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92" y="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flipV="1">
              <a:off x="0" y="6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192" y="6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524000" y="5181600"/>
            <a:ext cx="1828800" cy="457200"/>
          </a:xfrm>
          <a:prstGeom prst="parallelogram">
            <a:avLst>
              <a:gd name="adj" fmla="val 10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681288" y="2743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立体图形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757488" y="5181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平面图形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219200" y="140176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点、线、面、体都称为几何图形</a:t>
            </a:r>
          </a:p>
        </p:txBody>
      </p:sp>
      <p:grpSp>
        <p:nvGrpSpPr>
          <p:cNvPr id="7179" name="Group 11"/>
          <p:cNvGrpSpPr/>
          <p:nvPr/>
        </p:nvGrpSpPr>
        <p:grpSpPr bwMode="auto">
          <a:xfrm>
            <a:off x="4738688" y="2971800"/>
            <a:ext cx="1509712" cy="2743200"/>
            <a:chOff x="0" y="0"/>
            <a:chExt cx="951" cy="1728"/>
          </a:xfrm>
        </p:grpSpPr>
        <p:sp>
          <p:nvSpPr>
            <p:cNvPr id="7180" name="AutoShape 12"/>
            <p:cNvSpPr/>
            <p:nvPr/>
          </p:nvSpPr>
          <p:spPr bwMode="auto">
            <a:xfrm>
              <a:off x="0" y="0"/>
              <a:ext cx="288" cy="1536"/>
            </a:xfrm>
            <a:prstGeom prst="rightBrace">
              <a:avLst>
                <a:gd name="adj1" fmla="val 44444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423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几何图形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3048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点、线、面、体这些基本图形可以帮助人们有效地刻画现实世界。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utoUpdateAnimBg="0"/>
      <p:bldP spid="7177" grpId="0" autoUpdateAnimBg="0"/>
      <p:bldP spid="71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1828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立体图形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10200" y="1752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平面图形</a:t>
            </a:r>
          </a:p>
        </p:txBody>
      </p:sp>
      <p:sp>
        <p:nvSpPr>
          <p:cNvPr id="8196" name="WordArt 4"/>
          <p:cNvSpPr>
            <a:spLocks noChangeArrowheads="1" noChangeShapeType="1"/>
          </p:cNvSpPr>
          <p:nvPr/>
        </p:nvSpPr>
        <p:spPr bwMode="auto">
          <a:xfrm rot="5400000">
            <a:off x="-164306" y="621506"/>
            <a:ext cx="1981200" cy="7381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5523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i="1">
                <a:ln w="9525">
                  <a:round/>
                </a:ln>
                <a:solidFill>
                  <a:srgbClr val="CC0000"/>
                </a:solidFill>
                <a:latin typeface="楷体_GB2312"/>
              </a:rPr>
              <a:t>小试牛刀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05000" y="685800"/>
            <a:ext cx="48768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请给下列图形分类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990600" y="4495800"/>
          <a:ext cx="12874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885825" imgH="1047750" progId="Paint.Picture">
                  <p:embed/>
                </p:oleObj>
              </mc:Choice>
              <mc:Fallback>
                <p:oleObj r:id="rId3" imgW="885825" imgH="1047750" progId="Paint.Picture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2874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886200" y="3048000"/>
          <a:ext cx="22098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5" imgW="1390650" imgH="638175" progId="Paint.Picture">
                  <p:embed/>
                </p:oleObj>
              </mc:Choice>
              <mc:Fallback>
                <p:oleObj r:id="rId5" imgW="1390650" imgH="638175" progId="Paint.Picture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22098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867400" y="4876800"/>
          <a:ext cx="1905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7" imgW="1123950" imgH="704850" progId="Paint.Picture">
                  <p:embed/>
                </p:oleObj>
              </mc:Choice>
              <mc:Fallback>
                <p:oleObj r:id="rId7" imgW="1123950" imgH="704850" progId="Paint.Picture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76800"/>
                        <a:ext cx="1905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990600" y="2590800"/>
          <a:ext cx="13430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9" imgW="1200150" imgH="1362075" progId="Paint.Picture">
                  <p:embed/>
                </p:oleObj>
              </mc:Choice>
              <mc:Fallback>
                <p:oleObj r:id="rId9" imgW="1200150" imgH="1362075" progId="Paint.Picture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13430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505200" y="4495800"/>
          <a:ext cx="14414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11" imgW="1285875" imgH="1428750" progId="Paint.Picture">
                  <p:embed/>
                </p:oleObj>
              </mc:Choice>
              <mc:Fallback>
                <p:oleObj r:id="rId11" imgW="1285875" imgH="1428750" progId="Paint.Picture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14414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781800" y="3505200"/>
          <a:ext cx="1390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13" imgW="1390650" imgH="333375" progId="Paint.Picture">
                  <p:embed/>
                </p:oleObj>
              </mc:Choice>
              <mc:Fallback>
                <p:oleObj r:id="rId13" imgW="1390650" imgH="333375" progId="Paint.Picture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05200"/>
                        <a:ext cx="13906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286000" y="2438400"/>
            <a:ext cx="2286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95600" y="2438400"/>
            <a:ext cx="914400" cy="2362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206" name="Group 14"/>
          <p:cNvGrpSpPr/>
          <p:nvPr/>
        </p:nvGrpSpPr>
        <p:grpSpPr bwMode="auto">
          <a:xfrm>
            <a:off x="2057400" y="2209800"/>
            <a:ext cx="5181600" cy="3048000"/>
            <a:chOff x="0" y="0"/>
            <a:chExt cx="3264" cy="1920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0" y="0"/>
              <a:ext cx="2112" cy="15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1920" y="48"/>
              <a:ext cx="336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592" y="96"/>
              <a:ext cx="384" cy="18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2928" y="96"/>
              <a:ext cx="336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55650" y="2924175"/>
            <a:ext cx="18161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线动成面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00113" y="4941888"/>
            <a:ext cx="3022600" cy="1366837"/>
          </a:xfrm>
          <a:prstGeom prst="rect">
            <a:avLst/>
          </a:prstGeom>
          <a:solidFill>
            <a:srgbClr val="6600CC"/>
          </a:solidFill>
          <a:ln w="9525">
            <a:miter lim="800000"/>
          </a:ln>
          <a:effectLst/>
          <a:scene3d>
            <a:camera prst="legacyObliqueTopRight"/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 rot="2793387">
            <a:off x="1676400" y="2290763"/>
            <a:ext cx="2478088" cy="3744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-754063" y="1844675"/>
            <a:ext cx="4808538" cy="142875"/>
            <a:chOff x="0" y="0"/>
            <a:chExt cx="2259" cy="90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0" y="45"/>
              <a:ext cx="22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2169" y="0"/>
              <a:ext cx="90" cy="9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-1027113" y="1700213"/>
            <a:ext cx="4894263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73163" y="1628775"/>
            <a:ext cx="18161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点动成线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3850" y="2565400"/>
            <a:ext cx="3671888" cy="1368425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-407988" y="2493963"/>
            <a:ext cx="4389438" cy="151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171575" y="3209925"/>
            <a:ext cx="18161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线动成面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68338" y="4797425"/>
            <a:ext cx="3241675" cy="1728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87450" y="5013325"/>
            <a:ext cx="18161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面动成体</a:t>
            </a:r>
          </a:p>
        </p:txBody>
      </p:sp>
      <p:pic>
        <p:nvPicPr>
          <p:cNvPr id="9231" name="Picture 15" descr="BD2132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 descr="BD213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08725"/>
            <a:ext cx="91440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1000" y="1066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 探究点一：几何图形是点、线、面、体构成的，其中点是组成是几何图形的基本元素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93064E-6 L 0.47518 3.93064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78035E-7 L 0.40573 -0.0053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0509 L 0.3151 -0.00509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5" grpId="0" animBg="1" autoUpdateAnimBg="0"/>
      <p:bldP spid="9226" grpId="0" animBg="1"/>
      <p:bldP spid="9228" grpId="0" animBg="1" autoUpdateAnimBg="0"/>
      <p:bldP spid="923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953000" y="2757488"/>
          <a:ext cx="28765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1638300" imgH="1000125" progId="Paint.Picture">
                  <p:embed/>
                </p:oleObj>
              </mc:Choice>
              <mc:Fallback>
                <p:oleObj r:id="rId3" imgW="1638300" imgH="1000125" progId="Paint.Picture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57488"/>
                        <a:ext cx="28765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219200" y="2605088"/>
          <a:ext cx="20002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5" imgW="1104900" imgH="1047750" progId="Paint.Picture">
                  <p:embed/>
                </p:oleObj>
              </mc:Choice>
              <mc:Fallback>
                <p:oleObj r:id="rId5" imgW="1104900" imgH="1047750" progId="Paint.Picture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05088"/>
                        <a:ext cx="2000250" cy="18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4510088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66FF"/>
                </a:solidFill>
                <a:latin typeface="Times New Roman" panose="02020603050405020304" pitchFamily="18" charset="0"/>
              </a:rPr>
              <a:t>正方体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57800" y="4433888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66FF"/>
                </a:solidFill>
                <a:latin typeface="Times New Roman" panose="02020603050405020304" pitchFamily="18" charset="0"/>
              </a:rPr>
              <a:t>长方体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14600" y="8382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面与面相交处形成线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,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棱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14600" y="17526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线与线相交成点 ，顶点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14400"/>
            <a:ext cx="8515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探究点</a:t>
            </a: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旋转平面图形得到几何体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如图</a:t>
            </a:r>
            <a:r>
              <a:rPr lang="en-US" altLang="zh-CN" sz="2800" b="1" dirty="0">
                <a:solidFill>
                  <a:srgbClr val="000000"/>
                </a:solidFill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</a:rPr>
              <a:t>各图中的阴影图形绕着直线</a:t>
            </a:r>
            <a:r>
              <a:rPr lang="en-US" altLang="zh-CN" sz="2800" b="1" dirty="0">
                <a:solidFill>
                  <a:srgbClr val="000000"/>
                </a:solidFill>
              </a:rPr>
              <a:t>I</a:t>
            </a:r>
            <a:r>
              <a:rPr lang="zh-CN" altLang="en-US" sz="2800" b="1" dirty="0">
                <a:solidFill>
                  <a:srgbClr val="000000"/>
                </a:solidFill>
              </a:rPr>
              <a:t>旋转</a:t>
            </a:r>
            <a:r>
              <a:rPr lang="en-US" altLang="zh-CN" sz="2800" b="1" dirty="0">
                <a:solidFill>
                  <a:srgbClr val="000000"/>
                </a:solidFill>
              </a:rPr>
              <a:t>360°,</a:t>
            </a:r>
            <a:r>
              <a:rPr lang="zh-CN" altLang="en-US" sz="2800" b="1" dirty="0">
                <a:solidFill>
                  <a:srgbClr val="000000"/>
                </a:solidFill>
              </a:rPr>
              <a:t>各能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形成怎样的立体图形</a:t>
            </a:r>
            <a:r>
              <a:rPr lang="en-US" altLang="zh-CN" sz="2800" b="1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441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4114800"/>
            <a:ext cx="5465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</a:rPr>
              <a:t>【</a:t>
            </a:r>
            <a:r>
              <a:rPr lang="zh-CN" altLang="en-US" sz="2800" b="1">
                <a:solidFill>
                  <a:srgbClr val="FF0066"/>
                </a:solidFill>
              </a:rPr>
              <a:t>答案</a:t>
            </a:r>
            <a:r>
              <a:rPr lang="en-US" altLang="zh-CN" sz="2800" b="1">
                <a:solidFill>
                  <a:srgbClr val="FF0066"/>
                </a:solidFill>
              </a:rPr>
              <a:t>】</a:t>
            </a:r>
            <a:r>
              <a:rPr lang="zh-CN" altLang="en-US" sz="2800" b="1">
                <a:solidFill>
                  <a:srgbClr val="FF0066"/>
                </a:solidFill>
              </a:rPr>
              <a:t>圆柱         圆锥</a:t>
            </a:r>
            <a:r>
              <a:rPr lang="zh-CN" altLang="en-US" sz="2800" b="1">
                <a:solidFill>
                  <a:srgbClr val="000000"/>
                </a:solidFill>
              </a:rPr>
              <a:t>            球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4724400"/>
            <a:ext cx="911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sz="2800" b="1">
                <a:solidFill>
                  <a:srgbClr val="FF0066"/>
                </a:solidFill>
              </a:rPr>
              <a:t>【</a:t>
            </a:r>
            <a:r>
              <a:rPr lang="zh-CN" altLang="en-US" sz="2800" b="1">
                <a:solidFill>
                  <a:srgbClr val="FF0066"/>
                </a:solidFill>
              </a:rPr>
              <a:t>规律方法总结</a:t>
            </a:r>
            <a:r>
              <a:rPr lang="en-US" altLang="zh-CN" sz="2800" b="1">
                <a:solidFill>
                  <a:srgbClr val="FF0066"/>
                </a:solidFill>
              </a:rPr>
              <a:t>】</a:t>
            </a:r>
            <a:r>
              <a:rPr lang="zh-CN" altLang="en-US" sz="2800" b="1">
                <a:solidFill>
                  <a:srgbClr val="000000"/>
                </a:solidFill>
              </a:rPr>
              <a:t>一般而言，有曲面的几何体，都可以由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zh-CN" altLang="en-US" sz="2800" b="1">
                <a:solidFill>
                  <a:srgbClr val="000000"/>
                </a:solidFill>
              </a:rPr>
              <a:t>某一平面图形旋转而得到，即面动成体</a:t>
            </a:r>
            <a:r>
              <a:rPr lang="en-US" altLang="zh-CN" sz="2800" b="1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000125" y="0"/>
            <a:ext cx="485933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合作探究（</a:t>
            </a:r>
            <a:r>
              <a:rPr lang="en-US" altLang="zh-CN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8</a:t>
            </a:r>
            <a:r>
              <a:rPr lang="zh-CN" altLang="en-US" sz="44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分钟）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44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64747" y="990664"/>
            <a:ext cx="75009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重点讨论：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疑难点处理；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思路探究、方法总结、关键点、注意点总结。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99"/>
                </a:solidFill>
                <a:latin typeface="Gill Sans MT" panose="020B0502020104020203"/>
                <a:ea typeface="黑体" panose="02010609060101010101" pitchFamily="49" charset="-122"/>
              </a:rPr>
              <a:t>目标：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）</a:t>
            </a:r>
            <a:r>
              <a:rPr lang="zh-CN" altLang="en-US" sz="2800" b="1" dirty="0">
                <a:solidFill>
                  <a:srgbClr val="FF3300"/>
                </a:solidFill>
                <a:latin typeface="Gill Sans MT" panose="020B0502020104020203"/>
                <a:ea typeface="华文中宋" panose="02010600040101010101" pitchFamily="2" charset="-122"/>
              </a:rPr>
              <a:t>人人参与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，热烈讨论，积极表达自己的思想。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）</a:t>
            </a:r>
            <a:r>
              <a:rPr lang="zh-CN" altLang="en-US" sz="2800" b="1" dirty="0">
                <a:solidFill>
                  <a:srgbClr val="FF3300"/>
                </a:solidFill>
                <a:latin typeface="Gill Sans MT" panose="020B0502020104020203"/>
                <a:ea typeface="华文中宋" panose="02010600040101010101" pitchFamily="2" charset="-122"/>
              </a:rPr>
              <a:t>组长调控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好讨论节奏，先一对一分层讨论，再</a:t>
            </a:r>
            <a:r>
              <a:rPr lang="zh-CN" altLang="en-US" sz="2800" b="1" dirty="0" smtClean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小组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内集中讨论。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）讨论时，</a:t>
            </a:r>
            <a:r>
              <a:rPr lang="zh-CN" altLang="en-US" sz="2800" b="1" dirty="0">
                <a:solidFill>
                  <a:srgbClr val="FF0000"/>
                </a:solidFill>
                <a:latin typeface="Gill Sans MT" panose="020B0502020104020203"/>
                <a:ea typeface="华文中宋" panose="02010600040101010101" pitchFamily="2" charset="-122"/>
              </a:rPr>
              <a:t>手不离笔、随时记录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，未解决的问题</a:t>
            </a:r>
            <a:r>
              <a:rPr lang="zh-CN" altLang="en-US" sz="2800" b="1" dirty="0" smtClean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，组</a:t>
            </a:r>
            <a:r>
              <a:rPr lang="zh-CN" altLang="en-US" sz="2800" b="1" dirty="0">
                <a:solidFill>
                  <a:srgbClr val="000000"/>
                </a:solidFill>
                <a:latin typeface="Gill Sans MT" panose="020B0502020104020203"/>
                <a:ea typeface="华文中宋" panose="02010600040101010101" pitchFamily="2" charset="-122"/>
              </a:rPr>
              <a:t>长记录好，准备重点听讲或提出疑难。</a:t>
            </a:r>
            <a:endParaRPr lang="zh-CN" altLang="en-US" sz="2800" dirty="0">
              <a:solidFill>
                <a:srgbClr val="000000"/>
              </a:solidFill>
              <a:latin typeface="Gill Sans MT" panose="020B0502020104020203"/>
              <a:ea typeface="华文中宋" panose="02010600040101010101" pitchFamily="2" charset="-122"/>
            </a:endParaRPr>
          </a:p>
        </p:txBody>
      </p:sp>
      <p:sp>
        <p:nvSpPr>
          <p:cNvPr id="12292" name="WordArt 16"/>
          <p:cNvSpPr>
            <a:spLocks noChangeArrowheads="1" noChangeShapeType="1" noTextEdit="1"/>
          </p:cNvSpPr>
          <p:nvPr/>
        </p:nvSpPr>
        <p:spPr bwMode="auto">
          <a:xfrm>
            <a:off x="755196" y="5567363"/>
            <a:ext cx="7920038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大胆讨论，知其然并知其所以然！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1156</Words>
  <Application>Microsoft Office PowerPoint</Application>
  <PresentationFormat>全屏显示(4:3)</PresentationFormat>
  <Paragraphs>158</Paragraphs>
  <Slides>32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50" baseType="lpstr">
      <vt:lpstr>方正粗倩简体</vt:lpstr>
      <vt:lpstr>黑体</vt:lpstr>
      <vt:lpstr>华文行楷</vt:lpstr>
      <vt:lpstr>华文隶书</vt:lpstr>
      <vt:lpstr>华文中宋</vt:lpstr>
      <vt:lpstr>楷体_GB2312</vt:lpstr>
      <vt:lpstr>宋体</vt:lpstr>
      <vt:lpstr>微软雅黑</vt:lpstr>
      <vt:lpstr>新宋体</vt:lpstr>
      <vt:lpstr>Arial</vt:lpstr>
      <vt:lpstr>Arial Black</vt:lpstr>
      <vt:lpstr>Calibri</vt:lpstr>
      <vt:lpstr>Gill Sans MT</vt:lpstr>
      <vt:lpstr>Times New Roman</vt:lpstr>
      <vt:lpstr>Verdana</vt:lpstr>
      <vt:lpstr>Wingdings</vt:lpstr>
      <vt:lpstr>WWW.2PPT.COM
</vt:lpstr>
      <vt:lpstr>Bitmap Image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整理巩固</vt:lpstr>
      <vt:lpstr>当堂检测 </vt:lpstr>
      <vt:lpstr>PowerPoint 演示文稿</vt:lpstr>
      <vt:lpstr>课堂评价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2017-08-15T09:23:00Z</dcterms:created>
  <dcterms:modified xsi:type="dcterms:W3CDTF">2023-01-17T00:16:42Z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C443935A2B1A40A087B897CCBC03A27B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