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7" r:id="rId3"/>
    <p:sldId id="274" r:id="rId4"/>
    <p:sldId id="401" r:id="rId5"/>
    <p:sldId id="402" r:id="rId6"/>
    <p:sldId id="354" r:id="rId7"/>
    <p:sldId id="405" r:id="rId8"/>
    <p:sldId id="307" r:id="rId9"/>
    <p:sldId id="349" r:id="rId10"/>
    <p:sldId id="350" r:id="rId11"/>
    <p:sldId id="283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FF"/>
    <a:srgbClr val="FFFFFF"/>
    <a:srgbClr val="4D4D4D"/>
    <a:srgbClr val="666699"/>
    <a:srgbClr val="99FFCC"/>
    <a:srgbClr val="99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FD77CA-5B7E-4BE3-B2F1-0FE4416F260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ED7C49-D2FC-4458-8873-EF2021B4DF9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7744863-1178-4E2F-9E8F-CB92C78317CC}" type="slidenum">
              <a:rPr lang="en-US" altLang="zh-CN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819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75572FD-339E-4E0A-8E6E-A9B5FC560EC1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D7C49-D2FC-4458-8873-EF2021B4DF9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2100C-F09B-4855-AB0A-1A0654986BF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118C-785C-4A06-8E29-A3226995C414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F7C2-26FB-4314-9A84-1D623F9F777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06BB-0FEE-4021-B2C5-E1883DD3FE1F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620-7377-4FAC-9626-3129DD3EFD9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1C479-A501-4910-9E07-290318071EDA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F176-0E22-421D-BE36-97C13E3B0AC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3D32F-CA4A-45D0-8363-1994866BE4C9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3D6F3-FB2A-4BFA-A97B-6F4301668E8F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FABA-A7EB-4B02-9BDB-FEA5FA0FD65E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D5EB5-B076-42DB-811C-B2655671D70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2652-34C9-4E91-8401-17940E13074E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DD6FC-55F8-4281-B479-C0CB15C4CB3D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BF51-8207-431E-99FF-342E0DB3A6FF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3454-C555-4A9B-A5BC-30671589A8D8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09CDD-894D-4140-A041-1E928CD0FDB2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83F0-0800-42C2-951D-A6BA3ED5AEFB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95DA-4FE4-47DB-964D-211A5772F868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96AD-70F1-4AA6-8D92-BFD7BA28D7D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5CDBA-148A-4EA3-8DED-2ED88A4BBF72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719E-46EE-4FC2-9953-B2959FB4611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3B333-6D89-4366-9909-3CF75DBD799D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D415-CA2B-43F9-9B06-4E574E3039D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E51F0-4215-4341-88B9-97B54BE13A64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l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D3882C18-096D-4F07-8FB8-23A1CEC7D101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F53A3C0A-C92D-4F6C-82A7-B2443B4B47A8}" type="slidenum">
              <a:rPr lang="en-US" altLang="zh-CN"/>
              <a:t>‹#›</a:t>
            </a:fld>
            <a:endParaRPr lang="en-US"/>
          </a:p>
        </p:txBody>
      </p:sp>
      <p:pic>
        <p:nvPicPr>
          <p:cNvPr id="1031" name="图片 8" descr="数学ppt3.jp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4.jpeg"/><Relationship Id="rId5" Type="http://schemas.openxmlformats.org/officeDocument/2006/relationships/image" Target="../media/image22.jpeg"/><Relationship Id="rId10" Type="http://schemas.openxmlformats.org/officeDocument/2006/relationships/slide" Target="slide1.xml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slide" Target="slide1.xml"/><Relationship Id="rId10" Type="http://schemas.openxmlformats.org/officeDocument/2006/relationships/image" Target="../media/image6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4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jpeg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11" Type="http://schemas.openxmlformats.org/officeDocument/2006/relationships/oleObject" Target="../embeddings/oleObject2.bin"/><Relationship Id="rId5" Type="http://schemas.openxmlformats.org/officeDocument/2006/relationships/audio" Target="../media/audio1.wav"/><Relationship Id="rId15" Type="http://schemas.openxmlformats.org/officeDocument/2006/relationships/image" Target="../media/image4.jpeg"/><Relationship Id="rId10" Type="http://schemas.openxmlformats.org/officeDocument/2006/relationships/image" Target="../media/image13.jpeg"/><Relationship Id="rId4" Type="http://schemas.openxmlformats.org/officeDocument/2006/relationships/audio" Target="../media/audio2.wav"/><Relationship Id="rId9" Type="http://schemas.openxmlformats.org/officeDocument/2006/relationships/image" Target="../media/image12.jpeg"/><Relationship Id="rId1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1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560" y="0"/>
            <a:ext cx="9144000" cy="6858000"/>
          </a:xfrm>
          <a:prstGeom prst="rect">
            <a:avLst/>
          </a:prstGeom>
        </p:spPr>
      </p:pic>
      <p:sp>
        <p:nvSpPr>
          <p:cNvPr id="3075" name="标题 1"/>
          <p:cNvSpPr txBox="1">
            <a:spLocks noChangeArrowheads="1"/>
          </p:cNvSpPr>
          <p:nvPr/>
        </p:nvSpPr>
        <p:spPr bwMode="auto">
          <a:xfrm>
            <a:off x="685802" y="285293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小数乘整数</a:t>
            </a:r>
          </a:p>
          <a:p>
            <a:pPr algn="ctr" eaLnBrk="1" hangingPunct="1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（第二课时）</a:t>
            </a:r>
          </a:p>
        </p:txBody>
      </p:sp>
      <p:sp>
        <p:nvSpPr>
          <p:cNvPr id="17" name="矩形 16"/>
          <p:cNvSpPr/>
          <p:nvPr/>
        </p:nvSpPr>
        <p:spPr>
          <a:xfrm>
            <a:off x="2997492" y="497496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67337" y="1340768"/>
            <a:ext cx="48093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真广标" pitchFamily="49" charset="-122"/>
                <a:ea typeface="汉真广标" pitchFamily="49" charset="-122"/>
              </a:rPr>
              <a:t>今天我当家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三、自主练习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682625" y="1557338"/>
            <a:ext cx="7461250" cy="1798637"/>
            <a:chOff x="0" y="0"/>
            <a:chExt cx="11751" cy="2834"/>
          </a:xfrm>
        </p:grpSpPr>
        <p:pic>
          <p:nvPicPr>
            <p:cNvPr id="15364" name="Picture 5" descr="5上6年制_页面_00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81" y="0"/>
              <a:ext cx="11071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5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680" cy="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楷体_GB2312" pitchFamily="49" charset="-122"/>
                  <a:ea typeface="楷体_GB2312" pitchFamily="49" charset="-122"/>
                </a:rPr>
                <a:t>5.</a:t>
              </a:r>
              <a:endParaRPr lang="en-US" altLang="zh-CN"/>
            </a:p>
          </p:txBody>
        </p:sp>
      </p:grpSp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969963" y="3767138"/>
            <a:ext cx="1492250" cy="568325"/>
            <a:chOff x="0" y="0"/>
            <a:chExt cx="3932" cy="1499"/>
          </a:xfrm>
        </p:grpSpPr>
        <p:pic>
          <p:nvPicPr>
            <p:cNvPr id="15367" name="Picture 8" descr="5上6年制_页面_00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966" y="45"/>
              <a:ext cx="966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9" descr="5上6年制_页面_00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85" y="0"/>
              <a:ext cx="966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Picture 10" descr="5上6年制_页面_00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20" y="45"/>
              <a:ext cx="966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11" descr="5上6年制_页面_00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45"/>
              <a:ext cx="966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20" name="Picture 12" descr="5上6年制_页面_00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74788" y="4198938"/>
            <a:ext cx="412750" cy="622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611188" y="3549650"/>
            <a:ext cx="2016125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zh-CN"/>
          </a:p>
        </p:txBody>
      </p:sp>
      <p:grpSp>
        <p:nvGrpSpPr>
          <p:cNvPr id="4" name="Group 14"/>
          <p:cNvGrpSpPr/>
          <p:nvPr/>
        </p:nvGrpSpPr>
        <p:grpSpPr bwMode="auto">
          <a:xfrm>
            <a:off x="2627313" y="3525838"/>
            <a:ext cx="2014537" cy="1273175"/>
            <a:chOff x="0" y="0"/>
            <a:chExt cx="3174" cy="2003"/>
          </a:xfrm>
        </p:grpSpPr>
        <p:grpSp>
          <p:nvGrpSpPr>
            <p:cNvPr id="15374" name="Group 15"/>
            <p:cNvGrpSpPr>
              <a:grpSpLocks noChangeAspect="1"/>
            </p:cNvGrpSpPr>
            <p:nvPr/>
          </p:nvGrpSpPr>
          <p:grpSpPr bwMode="auto">
            <a:xfrm>
              <a:off x="566" y="343"/>
              <a:ext cx="2348" cy="895"/>
              <a:chOff x="0" y="0"/>
              <a:chExt cx="3932" cy="1499"/>
            </a:xfrm>
          </p:grpSpPr>
          <p:pic>
            <p:nvPicPr>
              <p:cNvPr id="15375" name="Picture 16" descr="5上6年制_页面_009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966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6" name="Picture 17" descr="5上6年制_页面_009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1985" y="0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7" name="Picture 18" descr="5上6年制_页面_009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102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8" name="Picture 19" descr="5上6年制_页面_009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379" name="Group 20"/>
            <p:cNvGrpSpPr>
              <a:grpSpLocks noChangeAspect="1"/>
            </p:cNvGrpSpPr>
            <p:nvPr/>
          </p:nvGrpSpPr>
          <p:grpSpPr bwMode="auto">
            <a:xfrm>
              <a:off x="584" y="325"/>
              <a:ext cx="2348" cy="895"/>
              <a:chOff x="0" y="0"/>
              <a:chExt cx="3932" cy="1499"/>
            </a:xfrm>
          </p:grpSpPr>
          <p:pic>
            <p:nvPicPr>
              <p:cNvPr id="15380" name="Picture 21" descr="5上6年制_页面_009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966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81" name="Picture 22" descr="5上6年制_页面_009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1985" y="0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82" name="Picture 23" descr="5上6年制_页面_009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102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83" name="Picture 24" descr="5上6年制_页面_009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384" name="Picture 25" descr="5上6年制_页面_009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359" y="1021"/>
              <a:ext cx="652" cy="982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5" name="Oval 26"/>
            <p:cNvSpPr>
              <a:spLocks noChangeArrowheads="1"/>
            </p:cNvSpPr>
            <p:nvPr/>
          </p:nvSpPr>
          <p:spPr bwMode="auto">
            <a:xfrm>
              <a:off x="0" y="0"/>
              <a:ext cx="3175" cy="19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zh-CN"/>
            </a:p>
          </p:txBody>
        </p:sp>
      </p:grpSp>
      <p:grpSp>
        <p:nvGrpSpPr>
          <p:cNvPr id="7" name="Group 27"/>
          <p:cNvGrpSpPr/>
          <p:nvPr/>
        </p:nvGrpSpPr>
        <p:grpSpPr bwMode="auto">
          <a:xfrm>
            <a:off x="611188" y="4797425"/>
            <a:ext cx="2014537" cy="1271588"/>
            <a:chOff x="0" y="0"/>
            <a:chExt cx="3174" cy="2003"/>
          </a:xfrm>
        </p:grpSpPr>
        <p:grpSp>
          <p:nvGrpSpPr>
            <p:cNvPr id="15387" name="Group 28"/>
            <p:cNvGrpSpPr>
              <a:grpSpLocks noChangeAspect="1"/>
            </p:cNvGrpSpPr>
            <p:nvPr/>
          </p:nvGrpSpPr>
          <p:grpSpPr bwMode="auto">
            <a:xfrm>
              <a:off x="566" y="343"/>
              <a:ext cx="2348" cy="895"/>
              <a:chOff x="0" y="0"/>
              <a:chExt cx="3932" cy="1499"/>
            </a:xfrm>
          </p:grpSpPr>
          <p:pic>
            <p:nvPicPr>
              <p:cNvPr id="15388" name="Picture 29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966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89" name="Picture 30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985" y="0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0" name="Picture 31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02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1" name="Picture 32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392" name="Group 33"/>
            <p:cNvGrpSpPr>
              <a:grpSpLocks noChangeAspect="1"/>
            </p:cNvGrpSpPr>
            <p:nvPr/>
          </p:nvGrpSpPr>
          <p:grpSpPr bwMode="auto">
            <a:xfrm>
              <a:off x="584" y="325"/>
              <a:ext cx="2348" cy="895"/>
              <a:chOff x="0" y="0"/>
              <a:chExt cx="3932" cy="1499"/>
            </a:xfrm>
          </p:grpSpPr>
          <p:pic>
            <p:nvPicPr>
              <p:cNvPr id="15393" name="Picture 34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966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4" name="Picture 35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985" y="0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5" name="Picture 36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02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6" name="Picture 37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397" name="Picture 38" descr="5上6年制_页面_009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1359" y="1021"/>
              <a:ext cx="652" cy="982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98" name="Oval 39"/>
            <p:cNvSpPr>
              <a:spLocks noChangeArrowheads="1"/>
            </p:cNvSpPr>
            <p:nvPr/>
          </p:nvSpPr>
          <p:spPr bwMode="auto">
            <a:xfrm>
              <a:off x="0" y="0"/>
              <a:ext cx="3175" cy="19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zh-CN"/>
            </a:p>
          </p:txBody>
        </p:sp>
      </p:grpSp>
      <p:grpSp>
        <p:nvGrpSpPr>
          <p:cNvPr id="10" name="Group 40"/>
          <p:cNvGrpSpPr/>
          <p:nvPr/>
        </p:nvGrpSpPr>
        <p:grpSpPr bwMode="auto">
          <a:xfrm>
            <a:off x="2627313" y="4797425"/>
            <a:ext cx="2014537" cy="1271588"/>
            <a:chOff x="0" y="0"/>
            <a:chExt cx="3174" cy="2003"/>
          </a:xfrm>
        </p:grpSpPr>
        <p:grpSp>
          <p:nvGrpSpPr>
            <p:cNvPr id="15400" name="Group 41"/>
            <p:cNvGrpSpPr>
              <a:grpSpLocks noChangeAspect="1"/>
            </p:cNvGrpSpPr>
            <p:nvPr/>
          </p:nvGrpSpPr>
          <p:grpSpPr bwMode="auto">
            <a:xfrm>
              <a:off x="566" y="343"/>
              <a:ext cx="2348" cy="895"/>
              <a:chOff x="0" y="0"/>
              <a:chExt cx="3932" cy="1499"/>
            </a:xfrm>
          </p:grpSpPr>
          <p:pic>
            <p:nvPicPr>
              <p:cNvPr id="15401" name="Picture 42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966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402" name="Picture 43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985" y="0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403" name="Picture 44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02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404" name="Picture 45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405" name="Group 46"/>
            <p:cNvGrpSpPr>
              <a:grpSpLocks noChangeAspect="1"/>
            </p:cNvGrpSpPr>
            <p:nvPr/>
          </p:nvGrpSpPr>
          <p:grpSpPr bwMode="auto">
            <a:xfrm>
              <a:off x="584" y="325"/>
              <a:ext cx="2348" cy="895"/>
              <a:chOff x="0" y="0"/>
              <a:chExt cx="3932" cy="1499"/>
            </a:xfrm>
          </p:grpSpPr>
          <p:pic>
            <p:nvPicPr>
              <p:cNvPr id="15406" name="Picture 47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966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407" name="Picture 48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985" y="0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408" name="Picture 49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02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409" name="Picture 50" descr="5上6年制_页面_009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0" y="45"/>
                <a:ext cx="966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410" name="Picture 51" descr="5上6年制_页面_009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1359" y="1021"/>
              <a:ext cx="652" cy="982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411" name="Oval 52"/>
            <p:cNvSpPr>
              <a:spLocks noChangeArrowheads="1"/>
            </p:cNvSpPr>
            <p:nvPr/>
          </p:nvSpPr>
          <p:spPr bwMode="auto">
            <a:xfrm>
              <a:off x="0" y="0"/>
              <a:ext cx="3175" cy="19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zh-CN"/>
            </a:p>
          </p:txBody>
        </p:sp>
      </p:grp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4932363" y="4221163"/>
            <a:ext cx="39608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÷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4+1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=4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（组）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5651500" y="4724400"/>
            <a:ext cx="3498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 1.4×4=5.6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（元）</a:t>
            </a:r>
            <a:endParaRPr lang="zh-CN" altLang="en-US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5621338" y="5229225"/>
            <a:ext cx="348773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 5.6×4=22.4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（元）</a:t>
            </a:r>
            <a:endParaRPr lang="zh-CN" altLang="en-US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5415" name="Picture 19" descr="C:\Documents and Settings\pub\Desktop\新ppt\返回首页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椭圆 56"/>
          <p:cNvSpPr/>
          <p:nvPr/>
        </p:nvSpPr>
        <p:spPr bwMode="auto">
          <a:xfrm>
            <a:off x="3927475" y="2244725"/>
            <a:ext cx="212725" cy="481013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58" name="椭圆 57"/>
          <p:cNvSpPr/>
          <p:nvPr/>
        </p:nvSpPr>
        <p:spPr bwMode="auto">
          <a:xfrm>
            <a:off x="4213225" y="2357438"/>
            <a:ext cx="1144588" cy="50006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4932363" y="3644900"/>
            <a:ext cx="3384550" cy="457200"/>
          </a:xfrm>
          <a:prstGeom prst="rect">
            <a:avLst/>
          </a:prstGeom>
          <a:noFill/>
          <a:ln>
            <a:noFill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4D4D4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1.4×3=4.2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nimBg="1"/>
      <p:bldP spid="58" grpId="0" animBg="1"/>
      <p:bldP spid="154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三、自主练习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688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6.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在下面的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   )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里填上合适的数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看谁填的最多。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92275" y="1958975"/>
            <a:ext cx="5768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0.48=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    ）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×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   ）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19325" y="4495800"/>
            <a:ext cx="356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0.48=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0.08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×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232025" y="4995863"/>
            <a:ext cx="356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0.48=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0.06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×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08213" y="2971800"/>
            <a:ext cx="3563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0.48=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0.24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×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19325" y="3487738"/>
            <a:ext cx="356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0.48=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0.16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×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219325" y="3992563"/>
            <a:ext cx="356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0.48=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0.12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×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305050" y="5419725"/>
            <a:ext cx="9589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 dirty="0" smtClean="0">
                <a:latin typeface="楷体_GB2312" pitchFamily="49" charset="-122"/>
                <a:ea typeface="楷体_GB2312" pitchFamily="49" charset="-122"/>
              </a:rPr>
              <a:t>…… </a:t>
            </a:r>
            <a:endParaRPr lang="en-US" altLang="zh-CN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6395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utoUpdateAnimBg="0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500063" y="35718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一、情境导入</a:t>
            </a:r>
          </a:p>
        </p:txBody>
      </p:sp>
      <p:pic>
        <p:nvPicPr>
          <p:cNvPr id="18435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975" y="1557338"/>
            <a:ext cx="4968875" cy="319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11188" y="1412875"/>
            <a:ext cx="7416800" cy="33845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11188" y="2420938"/>
            <a:ext cx="2160587" cy="792162"/>
          </a:xfrm>
          <a:prstGeom prst="wedgeEllipseCallout">
            <a:avLst>
              <a:gd name="adj1" fmla="val 31338"/>
              <a:gd name="adj2" fmla="val 81060"/>
            </a:avLst>
          </a:prstGeom>
          <a:solidFill>
            <a:srgbClr val="FF99CC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你会计算这两道题目吗？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042988" y="5516563"/>
            <a:ext cx="7272337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从图中，你知道了哪些数学信息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3419475" y="3040063"/>
            <a:ext cx="309562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0.55×64=</a:t>
            </a: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419475" y="2392363"/>
            <a:ext cx="309562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0.55×75=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2916238" y="2781300"/>
            <a:ext cx="5227637" cy="28082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二、合作探索</a:t>
            </a:r>
          </a:p>
        </p:txBody>
      </p:sp>
      <p:pic>
        <p:nvPicPr>
          <p:cNvPr id="5124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714500" y="1773238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0.55×75=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421063" y="1773238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41.25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1809750" y="2997200"/>
            <a:ext cx="95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0.5 5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1543050" y="34734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144713" y="3429000"/>
            <a:ext cx="646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7 5</a:t>
            </a:r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>
            <a:off x="1547813" y="393382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33" name="Text Box 10"/>
          <p:cNvSpPr txBox="1">
            <a:spLocks noChangeArrowheads="1"/>
          </p:cNvSpPr>
          <p:nvPr/>
        </p:nvSpPr>
        <p:spPr bwMode="auto">
          <a:xfrm>
            <a:off x="6818313" y="2997200"/>
            <a:ext cx="646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5 5</a:t>
            </a:r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6276975" y="35083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6840538" y="3463925"/>
            <a:ext cx="646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7 5</a:t>
            </a:r>
          </a:p>
        </p:txBody>
      </p:sp>
      <p:sp>
        <p:nvSpPr>
          <p:cNvPr id="5136" name="Line 13"/>
          <p:cNvSpPr>
            <a:spLocks noChangeShapeType="1"/>
          </p:cNvSpPr>
          <p:nvPr/>
        </p:nvSpPr>
        <p:spPr bwMode="auto">
          <a:xfrm>
            <a:off x="6254750" y="40052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37" name="Text Box 15"/>
          <p:cNvSpPr txBox="1">
            <a:spLocks noChangeArrowheads="1"/>
          </p:cNvSpPr>
          <p:nvPr/>
        </p:nvSpPr>
        <p:spPr bwMode="auto">
          <a:xfrm>
            <a:off x="6537325" y="4005263"/>
            <a:ext cx="95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2 7 5</a:t>
            </a:r>
          </a:p>
        </p:txBody>
      </p:sp>
      <p:sp>
        <p:nvSpPr>
          <p:cNvPr id="5138" name="Text Box 15"/>
          <p:cNvSpPr txBox="1">
            <a:spLocks noChangeArrowheads="1"/>
          </p:cNvSpPr>
          <p:nvPr/>
        </p:nvSpPr>
        <p:spPr bwMode="auto">
          <a:xfrm>
            <a:off x="6175375" y="4508500"/>
            <a:ext cx="95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3 7 5</a:t>
            </a:r>
          </a:p>
        </p:txBody>
      </p:sp>
      <p:sp>
        <p:nvSpPr>
          <p:cNvPr id="5139" name="Line 13"/>
          <p:cNvSpPr>
            <a:spLocks noChangeShapeType="1"/>
          </p:cNvSpPr>
          <p:nvPr/>
        </p:nvSpPr>
        <p:spPr bwMode="auto">
          <a:xfrm>
            <a:off x="6259513" y="501332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40" name="Text Box 15"/>
          <p:cNvSpPr txBox="1">
            <a:spLocks noChangeArrowheads="1"/>
          </p:cNvSpPr>
          <p:nvPr/>
        </p:nvSpPr>
        <p:spPr bwMode="auto">
          <a:xfrm>
            <a:off x="6029325" y="4975225"/>
            <a:ext cx="1566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4 1 2 5</a:t>
            </a:r>
          </a:p>
        </p:txBody>
      </p:sp>
      <p:sp>
        <p:nvSpPr>
          <p:cNvPr id="5141" name="Text Box 15"/>
          <p:cNvSpPr txBox="1">
            <a:spLocks noChangeArrowheads="1"/>
          </p:cNvSpPr>
          <p:nvPr/>
        </p:nvSpPr>
        <p:spPr bwMode="auto">
          <a:xfrm>
            <a:off x="1792288" y="3933825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2 7 5</a:t>
            </a:r>
          </a:p>
        </p:txBody>
      </p:sp>
      <p:sp>
        <p:nvSpPr>
          <p:cNvPr id="5142" name="Text Box 15"/>
          <p:cNvSpPr txBox="1">
            <a:spLocks noChangeArrowheads="1"/>
          </p:cNvSpPr>
          <p:nvPr/>
        </p:nvSpPr>
        <p:spPr bwMode="auto">
          <a:xfrm>
            <a:off x="1457325" y="4398963"/>
            <a:ext cx="95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3 7 5</a:t>
            </a:r>
          </a:p>
        </p:txBody>
      </p:sp>
      <p:sp>
        <p:nvSpPr>
          <p:cNvPr id="5143" name="Line 13"/>
          <p:cNvSpPr>
            <a:spLocks noChangeShapeType="1"/>
          </p:cNvSpPr>
          <p:nvPr/>
        </p:nvSpPr>
        <p:spPr bwMode="auto">
          <a:xfrm>
            <a:off x="1525588" y="4903788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3" name="Group 12"/>
          <p:cNvGrpSpPr/>
          <p:nvPr/>
        </p:nvGrpSpPr>
        <p:grpSpPr bwMode="auto">
          <a:xfrm>
            <a:off x="3121025" y="2852738"/>
            <a:ext cx="3179763" cy="590550"/>
            <a:chOff x="0" y="0"/>
            <a:chExt cx="5460" cy="930"/>
          </a:xfrm>
        </p:grpSpPr>
        <p:pic>
          <p:nvPicPr>
            <p:cNvPr id="5145" name="Picture 13" descr="5上6年制_页面_007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0" y="0"/>
              <a:ext cx="5460" cy="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6" name="Text Box 14"/>
            <p:cNvSpPr txBox="1">
              <a:spLocks noChangeArrowheads="1"/>
            </p:cNvSpPr>
            <p:nvPr/>
          </p:nvSpPr>
          <p:spPr bwMode="auto">
            <a:xfrm>
              <a:off x="245" y="0"/>
              <a:ext cx="5103" cy="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扩大到原来的</a:t>
              </a:r>
              <a:r>
                <a:rPr lang="en-US" altLang="zh-CN" b="1" dirty="0">
                  <a:latin typeface="楷体_GB2312" pitchFamily="49" charset="-122"/>
                  <a:ea typeface="楷体_GB2312" pitchFamily="49" charset="-122"/>
                </a:rPr>
                <a:t>100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倍</a:t>
              </a:r>
            </a:p>
          </p:txBody>
        </p:sp>
      </p:grpSp>
      <p:grpSp>
        <p:nvGrpSpPr>
          <p:cNvPr id="5147" name="Group 27"/>
          <p:cNvGrpSpPr/>
          <p:nvPr/>
        </p:nvGrpSpPr>
        <p:grpSpPr bwMode="auto">
          <a:xfrm>
            <a:off x="2987675" y="4645025"/>
            <a:ext cx="3168650" cy="728663"/>
            <a:chOff x="1701" y="2926"/>
            <a:chExt cx="2029" cy="459"/>
          </a:xfrm>
        </p:grpSpPr>
        <p:pic>
          <p:nvPicPr>
            <p:cNvPr id="5148" name="Picture 16" descr="5上6年制_页面_007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1701" y="2993"/>
              <a:ext cx="2029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49" name="Group 29"/>
            <p:cNvGrpSpPr/>
            <p:nvPr/>
          </p:nvGrpSpPr>
          <p:grpSpPr bwMode="auto">
            <a:xfrm>
              <a:off x="2045" y="2926"/>
              <a:ext cx="1287" cy="355"/>
              <a:chOff x="2045" y="2926"/>
              <a:chExt cx="1287" cy="355"/>
            </a:xfrm>
          </p:grpSpPr>
          <p:sp>
            <p:nvSpPr>
              <p:cNvPr id="5150" name="Text Box 17"/>
              <p:cNvSpPr txBox="1">
                <a:spLocks noChangeArrowheads="1"/>
              </p:cNvSpPr>
              <p:nvPr/>
            </p:nvSpPr>
            <p:spPr bwMode="auto">
              <a:xfrm>
                <a:off x="2045" y="3041"/>
                <a:ext cx="1102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zh-CN" altLang="en-US" b="1">
                    <a:latin typeface="楷体_GB2312" pitchFamily="49" charset="-122"/>
                    <a:ea typeface="楷体_GB2312" pitchFamily="49" charset="-122"/>
                  </a:rPr>
                  <a:t>缩小到原来的</a:t>
                </a:r>
              </a:p>
            </p:txBody>
          </p:sp>
          <p:graphicFrame>
            <p:nvGraphicFramePr>
              <p:cNvPr id="5151" name="Object 18"/>
              <p:cNvGraphicFramePr>
                <a:graphicFrameLocks noChangeAspect="1"/>
              </p:cNvGraphicFramePr>
              <p:nvPr/>
            </p:nvGraphicFramePr>
            <p:xfrm>
              <a:off x="3024" y="2926"/>
              <a:ext cx="308" cy="3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9" r:id="rId9" imgW="280670" imgH="395605" progId="Equation.3">
                      <p:embed/>
                    </p:oleObj>
                  </mc:Choice>
                  <mc:Fallback>
                    <p:oleObj r:id="rId9" imgW="280670" imgH="395605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4" y="2926"/>
                            <a:ext cx="308" cy="35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152" name="Text Box 15"/>
          <p:cNvSpPr txBox="1">
            <a:spLocks noChangeArrowheads="1"/>
          </p:cNvSpPr>
          <p:nvPr/>
        </p:nvSpPr>
        <p:spPr bwMode="auto">
          <a:xfrm>
            <a:off x="1276350" y="4822825"/>
            <a:ext cx="1566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4 1 2 5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1882775" y="4681538"/>
            <a:ext cx="414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animBg="1"/>
      <p:bldP spid="29" grpId="0" bldLvl="0" autoUpdateAnimBg="0"/>
      <p:bldP spid="26" grpId="0"/>
      <p:bldP spid="5129" grpId="0"/>
      <p:bldP spid="5130" grpId="0"/>
      <p:bldP spid="5131" grpId="0"/>
      <p:bldP spid="5132" grpId="0" animBg="1"/>
      <p:bldP spid="5133" grpId="0"/>
      <p:bldP spid="5134" grpId="0"/>
      <p:bldP spid="5135" grpId="0"/>
      <p:bldP spid="5136" grpId="0" animBg="1"/>
      <p:bldP spid="5137" grpId="0"/>
      <p:bldP spid="5138" grpId="0"/>
      <p:bldP spid="5139" grpId="0" animBg="1"/>
      <p:bldP spid="5140" grpId="0"/>
      <p:bldP spid="5141" grpId="0"/>
      <p:bldP spid="5142" grpId="0"/>
      <p:bldP spid="5143" grpId="0" animBg="1"/>
      <p:bldP spid="5152" grpId="0"/>
      <p:bldP spid="7190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二、合作探索</a:t>
            </a:r>
          </a:p>
        </p:txBody>
      </p:sp>
      <p:pic>
        <p:nvPicPr>
          <p:cNvPr id="7175" name="Picture 7" descr="5上6年制_页面_00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3000" y="3216275"/>
            <a:ext cx="21082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365875" y="4729163"/>
            <a:ext cx="1466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宋体" panose="02010600030101010101" pitchFamily="2" charset="-122"/>
              </a:rPr>
              <a:t>3 5 2 0</a:t>
            </a: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5969000" y="3144838"/>
            <a:ext cx="2106613" cy="1619250"/>
            <a:chOff x="0" y="0"/>
            <a:chExt cx="3318" cy="2551"/>
          </a:xfrm>
        </p:grpSpPr>
        <p:pic>
          <p:nvPicPr>
            <p:cNvPr id="7174" name="Picture 10" descr="5上6年制_页面_007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0" y="547"/>
              <a:ext cx="3319" cy="2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 descr="5上6年制_页面_007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1864" y="0"/>
              <a:ext cx="1432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2"/>
          <p:cNvGrpSpPr/>
          <p:nvPr/>
        </p:nvGrpSpPr>
        <p:grpSpPr bwMode="auto">
          <a:xfrm>
            <a:off x="3148013" y="3000375"/>
            <a:ext cx="3467100" cy="590550"/>
            <a:chOff x="0" y="0"/>
            <a:chExt cx="5460" cy="930"/>
          </a:xfrm>
        </p:grpSpPr>
        <p:pic>
          <p:nvPicPr>
            <p:cNvPr id="7177" name="Picture 13" descr="5上6年制_页面_007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0" y="0"/>
              <a:ext cx="5460" cy="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8" name="Text Box 14"/>
            <p:cNvSpPr txBox="1">
              <a:spLocks noChangeArrowheads="1"/>
            </p:cNvSpPr>
            <p:nvPr/>
          </p:nvSpPr>
          <p:spPr bwMode="auto">
            <a:xfrm>
              <a:off x="244" y="1"/>
              <a:ext cx="5103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扩大到原来的</a:t>
              </a:r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100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倍</a:t>
              </a: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3159125" y="4406900"/>
            <a:ext cx="3314700" cy="728663"/>
            <a:chOff x="0" y="60"/>
            <a:chExt cx="5218" cy="1147"/>
          </a:xfrm>
        </p:grpSpPr>
        <p:pic>
          <p:nvPicPr>
            <p:cNvPr id="7180" name="Picture 16" descr="5上6年制_页面_007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0" y="227"/>
              <a:ext cx="5218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1" name="Text Box 17"/>
            <p:cNvSpPr txBox="1">
              <a:spLocks noChangeArrowheads="1"/>
            </p:cNvSpPr>
            <p:nvPr/>
          </p:nvSpPr>
          <p:spPr bwMode="auto">
            <a:xfrm>
              <a:off x="884" y="347"/>
              <a:ext cx="2835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缩小到原来的</a:t>
              </a:r>
            </a:p>
          </p:txBody>
        </p:sp>
        <p:graphicFrame>
          <p:nvGraphicFramePr>
            <p:cNvPr id="7182" name="Object 18"/>
            <p:cNvGraphicFramePr>
              <a:graphicFrameLocks noChangeAspect="1"/>
            </p:cNvGraphicFramePr>
            <p:nvPr/>
          </p:nvGraphicFramePr>
          <p:xfrm>
            <a:off x="3402" y="60"/>
            <a:ext cx="793" cy="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0" r:id="rId11" imgW="280670" imgH="395605" progId="Equation.3">
                    <p:embed/>
                  </p:oleObj>
                </mc:Choice>
                <mc:Fallback>
                  <p:oleObj r:id="rId11" imgW="280670" imgH="395605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" y="60"/>
                          <a:ext cx="793" cy="8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9"/>
          <p:cNvGrpSpPr/>
          <p:nvPr/>
        </p:nvGrpSpPr>
        <p:grpSpPr bwMode="auto">
          <a:xfrm>
            <a:off x="1154113" y="4086225"/>
            <a:ext cx="2106612" cy="1201738"/>
            <a:chOff x="0" y="0"/>
            <a:chExt cx="3318" cy="1894"/>
          </a:xfrm>
        </p:grpSpPr>
        <p:sp>
          <p:nvSpPr>
            <p:cNvPr id="7184" name="Text Box 20"/>
            <p:cNvSpPr txBox="1">
              <a:spLocks noChangeArrowheads="1"/>
            </p:cNvSpPr>
            <p:nvPr/>
          </p:nvSpPr>
          <p:spPr bwMode="auto">
            <a:xfrm>
              <a:off x="588" y="1174"/>
              <a:ext cx="2312" cy="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2400" b="1">
                  <a:latin typeface="宋体" panose="02010600030101010101" pitchFamily="2" charset="-122"/>
                </a:rPr>
                <a:t>3 5 2 0</a:t>
              </a:r>
              <a:endParaRPr lang="en-US" altLang="zh-CN" b="1"/>
            </a:p>
          </p:txBody>
        </p:sp>
        <p:pic>
          <p:nvPicPr>
            <p:cNvPr id="7185" name="Picture 21" descr="5上6年制_页面_007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0" y="0"/>
              <a:ext cx="3319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2089150" y="4659313"/>
            <a:ext cx="414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608263" y="4945063"/>
            <a:ext cx="21590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3175000" y="2928938"/>
            <a:ext cx="4968875" cy="23749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b="1">
              <a:solidFill>
                <a:srgbClr val="FF0000"/>
              </a:solidFill>
            </a:endParaRPr>
          </a:p>
        </p:txBody>
      </p:sp>
      <p:pic>
        <p:nvPicPr>
          <p:cNvPr id="7189" name="Picture 19" descr="C:\Documents and Settings\pub\Desktop\新ppt\返回首页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714500" y="1773238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0.55×64=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421063" y="1773238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35.2</a:t>
            </a: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1187450" y="5589588"/>
            <a:ext cx="2447925" cy="431800"/>
          </a:xfrm>
          <a:prstGeom prst="wedgeRectCallout">
            <a:avLst>
              <a:gd name="adj1" fmla="val 9403"/>
              <a:gd name="adj2" fmla="val -138236"/>
            </a:avLst>
          </a:prstGeom>
          <a:solidFill>
            <a:srgbClr val="3366FF">
              <a:alpha val="0"/>
            </a:srgbClr>
          </a:solidFill>
          <a:ln w="19050">
            <a:solidFill>
              <a:srgbClr val="FF0000"/>
            </a:solidFill>
            <a:prstDash val="sysDot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zh-CN" altLang="en-US" sz="2000" b="1">
                <a:ea typeface="楷体_GB2312" pitchFamily="49" charset="-122"/>
              </a:rPr>
              <a:t>这里的</a:t>
            </a:r>
            <a:r>
              <a:rPr lang="en-US" altLang="zh-CN" sz="2000" b="1">
                <a:ea typeface="楷体_GB2312" pitchFamily="49" charset="-122"/>
              </a:rPr>
              <a:t>0</a:t>
            </a:r>
            <a:r>
              <a:rPr lang="zh-CN" altLang="en-US" sz="2000" b="1">
                <a:ea typeface="楷体_GB2312" pitchFamily="49" charset="-122"/>
              </a:rPr>
              <a:t>怎样处理？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ldLvl="0" animBg="1" autoUpdateAnimBg="0"/>
      <p:bldP spid="7190" grpId="0" bldLvl="0" autoUpdateAnimBg="0"/>
      <p:bldP spid="7191" grpId="0" animBg="1"/>
      <p:bldP spid="7192" grpId="0" bldLvl="0" animBg="1" autoUpdateAnimBg="0"/>
      <p:bldP spid="29" grpId="0" bldLvl="0" autoUpdateAnimBg="0"/>
      <p:bldP spid="26" grpId="0"/>
      <p:bldP spid="71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20713" y="1341438"/>
            <a:ext cx="508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你能给下面各题的积点上小数点吗？</a:t>
            </a:r>
          </a:p>
        </p:txBody>
      </p:sp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68313" y="476250"/>
            <a:ext cx="3024187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试一试</a:t>
            </a:r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1177925" y="21209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  2.5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965200" y="23796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1419225" y="238442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1 3</a:t>
            </a:r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827088" y="2781300"/>
            <a:ext cx="1295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5" name="Text Box 15"/>
          <p:cNvSpPr txBox="1">
            <a:spLocks noChangeArrowheads="1"/>
          </p:cNvSpPr>
          <p:nvPr/>
        </p:nvSpPr>
        <p:spPr bwMode="auto">
          <a:xfrm>
            <a:off x="1166813" y="270986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  7 5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788988" y="2971800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   2 5</a:t>
            </a:r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>
            <a:off x="827088" y="3357563"/>
            <a:ext cx="1295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585788" y="3284538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   3 2 5</a:t>
            </a:r>
          </a:p>
        </p:txBody>
      </p:sp>
      <p:sp>
        <p:nvSpPr>
          <p:cNvPr id="9229" name="Text Box 10"/>
          <p:cNvSpPr txBox="1">
            <a:spLocks noChangeArrowheads="1"/>
          </p:cNvSpPr>
          <p:nvPr/>
        </p:nvSpPr>
        <p:spPr bwMode="auto">
          <a:xfrm>
            <a:off x="3135313" y="20732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0.3 6</a:t>
            </a:r>
          </a:p>
        </p:txBody>
      </p:sp>
      <p:sp>
        <p:nvSpPr>
          <p:cNvPr id="9230" name="Text Box 11"/>
          <p:cNvSpPr txBox="1">
            <a:spLocks noChangeArrowheads="1"/>
          </p:cNvSpPr>
          <p:nvPr/>
        </p:nvSpPr>
        <p:spPr bwMode="auto">
          <a:xfrm>
            <a:off x="2762250" y="23606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9231" name="Text Box 12"/>
          <p:cNvSpPr txBox="1">
            <a:spLocks noChangeArrowheads="1"/>
          </p:cNvSpPr>
          <p:nvPr/>
        </p:nvSpPr>
        <p:spPr bwMode="auto">
          <a:xfrm>
            <a:off x="3378200" y="23495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4 7</a:t>
            </a:r>
          </a:p>
        </p:txBody>
      </p:sp>
      <p:sp>
        <p:nvSpPr>
          <p:cNvPr id="9232" name="Line 13"/>
          <p:cNvSpPr>
            <a:spLocks noChangeShapeType="1"/>
          </p:cNvSpPr>
          <p:nvPr/>
        </p:nvSpPr>
        <p:spPr bwMode="auto">
          <a:xfrm>
            <a:off x="2763838" y="27352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33" name="Text Box 15"/>
          <p:cNvSpPr txBox="1">
            <a:spLocks noChangeArrowheads="1"/>
          </p:cNvSpPr>
          <p:nvPr/>
        </p:nvSpPr>
        <p:spPr bwMode="auto">
          <a:xfrm>
            <a:off x="3116263" y="267176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2 5 2</a:t>
            </a:r>
          </a:p>
        </p:txBody>
      </p:sp>
      <p:sp>
        <p:nvSpPr>
          <p:cNvPr id="9234" name="Text Box 15"/>
          <p:cNvSpPr txBox="1">
            <a:spLocks noChangeArrowheads="1"/>
          </p:cNvSpPr>
          <p:nvPr/>
        </p:nvSpPr>
        <p:spPr bwMode="auto">
          <a:xfrm>
            <a:off x="2836863" y="29337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1 4 4</a:t>
            </a:r>
          </a:p>
        </p:txBody>
      </p:sp>
      <p:sp>
        <p:nvSpPr>
          <p:cNvPr id="9235" name="Line 13"/>
          <p:cNvSpPr>
            <a:spLocks noChangeShapeType="1"/>
          </p:cNvSpPr>
          <p:nvPr/>
        </p:nvSpPr>
        <p:spPr bwMode="auto">
          <a:xfrm>
            <a:off x="2692400" y="33448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36" name="Text Box 15"/>
          <p:cNvSpPr txBox="1">
            <a:spLocks noChangeArrowheads="1"/>
          </p:cNvSpPr>
          <p:nvPr/>
        </p:nvSpPr>
        <p:spPr bwMode="auto">
          <a:xfrm>
            <a:off x="2581275" y="3281363"/>
            <a:ext cx="156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1 6 9 2</a:t>
            </a:r>
          </a:p>
        </p:txBody>
      </p:sp>
      <p:sp>
        <p:nvSpPr>
          <p:cNvPr id="9237" name="Text Box 10"/>
          <p:cNvSpPr txBox="1">
            <a:spLocks noChangeArrowheads="1"/>
          </p:cNvSpPr>
          <p:nvPr/>
        </p:nvSpPr>
        <p:spPr bwMode="auto">
          <a:xfrm>
            <a:off x="4941888" y="20605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2.4 8</a:t>
            </a:r>
          </a:p>
        </p:txBody>
      </p:sp>
      <p:sp>
        <p:nvSpPr>
          <p:cNvPr id="9238" name="Text Box 11"/>
          <p:cNvSpPr txBox="1">
            <a:spLocks noChangeArrowheads="1"/>
          </p:cNvSpPr>
          <p:nvPr/>
        </p:nvSpPr>
        <p:spPr bwMode="auto">
          <a:xfrm>
            <a:off x="4356100" y="23796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9239" name="Text Box 12"/>
          <p:cNvSpPr txBox="1">
            <a:spLocks noChangeArrowheads="1"/>
          </p:cNvSpPr>
          <p:nvPr/>
        </p:nvSpPr>
        <p:spPr bwMode="auto">
          <a:xfrm>
            <a:off x="5222875" y="2335213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3 5</a:t>
            </a:r>
          </a:p>
        </p:txBody>
      </p:sp>
      <p:sp>
        <p:nvSpPr>
          <p:cNvPr id="9240" name="Line 13"/>
          <p:cNvSpPr>
            <a:spLocks noChangeShapeType="1"/>
          </p:cNvSpPr>
          <p:nvPr/>
        </p:nvSpPr>
        <p:spPr bwMode="auto">
          <a:xfrm>
            <a:off x="4516438" y="274161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41" name="Text Box 15"/>
          <p:cNvSpPr txBox="1">
            <a:spLocks noChangeArrowheads="1"/>
          </p:cNvSpPr>
          <p:nvPr/>
        </p:nvSpPr>
        <p:spPr bwMode="auto">
          <a:xfrm>
            <a:off x="4716463" y="266541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1 2 4 0</a:t>
            </a:r>
          </a:p>
        </p:txBody>
      </p:sp>
      <p:sp>
        <p:nvSpPr>
          <p:cNvPr id="9242" name="Text Box 15"/>
          <p:cNvSpPr txBox="1">
            <a:spLocks noChangeArrowheads="1"/>
          </p:cNvSpPr>
          <p:nvPr/>
        </p:nvSpPr>
        <p:spPr bwMode="auto">
          <a:xfrm>
            <a:off x="4732338" y="29591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7 4 4</a:t>
            </a:r>
          </a:p>
        </p:txBody>
      </p:sp>
      <p:sp>
        <p:nvSpPr>
          <p:cNvPr id="9243" name="Line 13"/>
          <p:cNvSpPr>
            <a:spLocks noChangeShapeType="1"/>
          </p:cNvSpPr>
          <p:nvPr/>
        </p:nvSpPr>
        <p:spPr bwMode="auto">
          <a:xfrm>
            <a:off x="4635500" y="335597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44" name="Text Box 15"/>
          <p:cNvSpPr txBox="1">
            <a:spLocks noChangeArrowheads="1"/>
          </p:cNvSpPr>
          <p:nvPr/>
        </p:nvSpPr>
        <p:spPr bwMode="auto">
          <a:xfrm>
            <a:off x="4508500" y="3275013"/>
            <a:ext cx="156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8 6 8 0</a:t>
            </a:r>
          </a:p>
        </p:txBody>
      </p:sp>
      <p:sp>
        <p:nvSpPr>
          <p:cNvPr id="9245" name="Text Box 10"/>
          <p:cNvSpPr txBox="1">
            <a:spLocks noChangeArrowheads="1"/>
          </p:cNvSpPr>
          <p:nvPr/>
        </p:nvSpPr>
        <p:spPr bwMode="auto">
          <a:xfrm>
            <a:off x="6557963" y="216852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0.4 5</a:t>
            </a:r>
          </a:p>
        </p:txBody>
      </p:sp>
      <p:sp>
        <p:nvSpPr>
          <p:cNvPr id="9246" name="Text Box 11"/>
          <p:cNvSpPr txBox="1">
            <a:spLocks noChangeArrowheads="1"/>
          </p:cNvSpPr>
          <p:nvPr/>
        </p:nvSpPr>
        <p:spPr bwMode="auto">
          <a:xfrm>
            <a:off x="6249988" y="26447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9247" name="Text Box 12"/>
          <p:cNvSpPr txBox="1">
            <a:spLocks noChangeArrowheads="1"/>
          </p:cNvSpPr>
          <p:nvPr/>
        </p:nvSpPr>
        <p:spPr bwMode="auto">
          <a:xfrm>
            <a:off x="6929438" y="26003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 2</a:t>
            </a:r>
          </a:p>
        </p:txBody>
      </p:sp>
      <p:sp>
        <p:nvSpPr>
          <p:cNvPr id="9248" name="Line 13"/>
          <p:cNvSpPr>
            <a:spLocks noChangeShapeType="1"/>
          </p:cNvSpPr>
          <p:nvPr/>
        </p:nvSpPr>
        <p:spPr bwMode="auto">
          <a:xfrm>
            <a:off x="6229350" y="310515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49" name="Text Box 15"/>
          <p:cNvSpPr txBox="1">
            <a:spLocks noChangeArrowheads="1"/>
          </p:cNvSpPr>
          <p:nvPr/>
        </p:nvSpPr>
        <p:spPr bwMode="auto">
          <a:xfrm>
            <a:off x="6816725" y="3068638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latin typeface="宋体" panose="02010600030101010101" pitchFamily="2" charset="-122"/>
              </a:rPr>
              <a:t>9 0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1544638" y="3271838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3243263" y="3260725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5173663" y="3248025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 flipV="1">
            <a:off x="6659563" y="3238500"/>
            <a:ext cx="31273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627688" y="3384550"/>
            <a:ext cx="101600" cy="238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84213" y="4365625"/>
            <a:ext cx="447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想一想：怎样计算小数乘整数？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 flipV="1">
            <a:off x="6557963" y="3103563"/>
            <a:ext cx="312737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7164388" y="3163888"/>
            <a:ext cx="101600" cy="238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8" name="AutoShape 42"/>
          <p:cNvSpPr>
            <a:spLocks noChangeArrowheads="1"/>
          </p:cNvSpPr>
          <p:nvPr/>
        </p:nvSpPr>
        <p:spPr bwMode="auto">
          <a:xfrm>
            <a:off x="5437188" y="4073525"/>
            <a:ext cx="2447925" cy="2379663"/>
          </a:xfrm>
          <a:prstGeom prst="foldedCorner">
            <a:avLst>
              <a:gd name="adj" fmla="val 12500"/>
            </a:avLst>
          </a:prstGeom>
          <a:solidFill>
            <a:srgbClr val="FF6600">
              <a:alpha val="27000"/>
            </a:srgbClr>
          </a:solidFill>
          <a:ln>
            <a:noFill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2225">
                <a:solidFill>
                  <a:srgbClr val="0000FF"/>
                </a:solidFill>
                <a:prstDash val="lgDashDotDot"/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000" b="1" dirty="0">
                <a:ea typeface="楷体_GB2312" pitchFamily="49" charset="-122"/>
              </a:rPr>
              <a:t>法则歌</a:t>
            </a:r>
          </a:p>
          <a:p>
            <a:pPr>
              <a:lnSpc>
                <a:spcPct val="135000"/>
              </a:lnSpc>
            </a:pPr>
            <a:r>
              <a:rPr lang="zh-CN" altLang="en-US" sz="2000" b="1" dirty="0">
                <a:ea typeface="楷体_GB2312" pitchFamily="49" charset="-122"/>
              </a:rPr>
              <a:t>小数乘，整数见，</a:t>
            </a:r>
          </a:p>
          <a:p>
            <a:pPr>
              <a:lnSpc>
                <a:spcPct val="135000"/>
              </a:lnSpc>
            </a:pPr>
            <a:r>
              <a:rPr lang="zh-CN" altLang="en-US" sz="2000" b="1" dirty="0">
                <a:ea typeface="楷体_GB2312" pitchFamily="49" charset="-122"/>
              </a:rPr>
              <a:t>积定位，最关键。</a:t>
            </a:r>
          </a:p>
          <a:p>
            <a:pPr>
              <a:lnSpc>
                <a:spcPct val="135000"/>
              </a:lnSpc>
            </a:pPr>
            <a:r>
              <a:rPr lang="zh-CN" altLang="en-US" sz="2000" b="1" dirty="0">
                <a:ea typeface="楷体_GB2312" pitchFamily="49" charset="-122"/>
              </a:rPr>
              <a:t>末尾零，别出现，</a:t>
            </a:r>
          </a:p>
          <a:p>
            <a:pPr>
              <a:lnSpc>
                <a:spcPct val="135000"/>
              </a:lnSpc>
            </a:pPr>
            <a:r>
              <a:rPr lang="zh-CN" altLang="en-US" sz="2000" b="1" dirty="0">
                <a:ea typeface="楷体_GB2312" pitchFamily="49" charset="-122"/>
              </a:rPr>
              <a:t>位不够，用零占。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 bldLvl="0" autoUpdateAnimBg="0"/>
      <p:bldP spid="2" grpId="0" bldLvl="0" autoUpdateAnimBg="0"/>
      <p:bldP spid="3" grpId="0" bldLvl="0" autoUpdateAnimBg="0"/>
      <p:bldP spid="4" grpId="0" bldLvl="0" autoUpdateAnimBg="0"/>
      <p:bldP spid="7191" grpId="0" animBg="1"/>
      <p:bldP spid="9255" grpId="0"/>
      <p:bldP spid="9255" grpId="1"/>
      <p:bldP spid="5" grpId="0" bldLvl="0" autoUpdateAnimBg="0"/>
      <p:bldP spid="6" grpId="0" animBg="1"/>
      <p:bldP spid="92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5"/>
          <p:cNvSpPr txBox="1">
            <a:spLocks noChangeArrowheads="1"/>
          </p:cNvSpPr>
          <p:nvPr/>
        </p:nvSpPr>
        <p:spPr bwMode="auto">
          <a:xfrm>
            <a:off x="4859338" y="4362450"/>
            <a:ext cx="2306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 3 3 6 0</a:t>
            </a:r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00063" y="357188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三、自主练习</a:t>
            </a:r>
          </a:p>
        </p:txBody>
      </p:sp>
      <p:pic>
        <p:nvPicPr>
          <p:cNvPr id="10244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39750" y="1387475"/>
            <a:ext cx="165576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计算。</a:t>
            </a: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2112963" y="2060575"/>
            <a:ext cx="1081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宋体" panose="02010600030101010101" pitchFamily="2" charset="-122"/>
              </a:rPr>
              <a:t>  3 5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1666875" y="26654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2120900" y="2655888"/>
            <a:ext cx="1081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宋体" panose="02010600030101010101" pitchFamily="2" charset="-122"/>
              </a:rPr>
              <a:t>0.2 7</a:t>
            </a:r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>
            <a:off x="1908175" y="3284538"/>
            <a:ext cx="1295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1979613" y="3213100"/>
            <a:ext cx="1260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 2 4 5</a:t>
            </a:r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1941513" y="4364038"/>
            <a:ext cx="1295400" cy="15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1331913" y="4364038"/>
            <a:ext cx="2214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   9 4 5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1441450" y="3773488"/>
            <a:ext cx="1566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    7 0</a:t>
            </a:r>
          </a:p>
        </p:txBody>
      </p:sp>
      <p:sp>
        <p:nvSpPr>
          <p:cNvPr id="10254" name="Text Box 10"/>
          <p:cNvSpPr txBox="1">
            <a:spLocks noChangeArrowheads="1"/>
          </p:cNvSpPr>
          <p:nvPr/>
        </p:nvSpPr>
        <p:spPr bwMode="auto">
          <a:xfrm>
            <a:off x="5364163" y="2132013"/>
            <a:ext cx="143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宋体" panose="02010600030101010101" pitchFamily="2" charset="-122"/>
              </a:rPr>
              <a:t>  1.0 5</a:t>
            </a:r>
          </a:p>
        </p:txBody>
      </p:sp>
      <p:sp>
        <p:nvSpPr>
          <p:cNvPr id="10255" name="Text Box 11"/>
          <p:cNvSpPr txBox="1">
            <a:spLocks noChangeArrowheads="1"/>
          </p:cNvSpPr>
          <p:nvPr/>
        </p:nvSpPr>
        <p:spPr bwMode="auto">
          <a:xfrm>
            <a:off x="5129213" y="2665413"/>
            <a:ext cx="541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10256" name="Text Box 12"/>
          <p:cNvSpPr txBox="1">
            <a:spLocks noChangeArrowheads="1"/>
          </p:cNvSpPr>
          <p:nvPr/>
        </p:nvSpPr>
        <p:spPr bwMode="auto">
          <a:xfrm>
            <a:off x="6051550" y="2727325"/>
            <a:ext cx="722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宋体" panose="02010600030101010101" pitchFamily="2" charset="-122"/>
              </a:rPr>
              <a:t>3 2</a:t>
            </a:r>
          </a:p>
        </p:txBody>
      </p:sp>
      <p:sp>
        <p:nvSpPr>
          <p:cNvPr id="10257" name="Line 13"/>
          <p:cNvSpPr>
            <a:spLocks noChangeShapeType="1"/>
          </p:cNvSpPr>
          <p:nvPr/>
        </p:nvSpPr>
        <p:spPr bwMode="auto">
          <a:xfrm>
            <a:off x="5435600" y="3317875"/>
            <a:ext cx="1295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258" name="Text Box 15"/>
          <p:cNvSpPr txBox="1">
            <a:spLocks noChangeArrowheads="1"/>
          </p:cNvSpPr>
          <p:nvPr/>
        </p:nvSpPr>
        <p:spPr bwMode="auto">
          <a:xfrm>
            <a:off x="5484813" y="3270250"/>
            <a:ext cx="1260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 2 1 0</a:t>
            </a:r>
          </a:p>
        </p:txBody>
      </p:sp>
      <p:sp>
        <p:nvSpPr>
          <p:cNvPr id="10259" name="Line 13"/>
          <p:cNvSpPr>
            <a:spLocks noChangeShapeType="1"/>
          </p:cNvSpPr>
          <p:nvPr/>
        </p:nvSpPr>
        <p:spPr bwMode="auto">
          <a:xfrm>
            <a:off x="5437188" y="4364038"/>
            <a:ext cx="1295400" cy="15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260" name="Text Box 15"/>
          <p:cNvSpPr txBox="1">
            <a:spLocks noChangeArrowheads="1"/>
          </p:cNvSpPr>
          <p:nvPr/>
        </p:nvSpPr>
        <p:spPr bwMode="auto">
          <a:xfrm>
            <a:off x="4597400" y="3786188"/>
            <a:ext cx="2513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    3 1 5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2339975" y="4338638"/>
            <a:ext cx="414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5970588" y="4233863"/>
            <a:ext cx="414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588125" y="4508500"/>
            <a:ext cx="2159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50" grpId="0"/>
      <p:bldP spid="10251" grpId="0" animBg="1"/>
      <p:bldP spid="10252" grpId="0"/>
      <p:bldP spid="10253" grpId="0"/>
      <p:bldP spid="10258" grpId="0"/>
      <p:bldP spid="10259" grpId="0" animBg="1"/>
      <p:bldP spid="10260" grpId="0"/>
      <p:bldP spid="7190" grpId="0" bldLvl="0" autoUpdateAnimBg="0"/>
      <p:bldP spid="2" grpId="0" bldLvl="0" autoUpdateAnimBg="0"/>
      <p:bldP spid="71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00063" y="357188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三、自主练习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4213" y="3213100"/>
            <a:ext cx="54006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你有什么发现？</a:t>
            </a:r>
          </a:p>
        </p:txBody>
      </p:sp>
      <p:pic>
        <p:nvPicPr>
          <p:cNvPr id="1126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539750" y="1293813"/>
            <a:ext cx="165576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口算。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684213" y="1773238"/>
            <a:ext cx="24495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0.37×10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＝  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0.37×100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＝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0.37×1000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843213" y="1773238"/>
            <a:ext cx="187166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25×4</a:t>
            </a:r>
            <a:r>
              <a:rPr lang="zh-CN" altLang="en-US" sz="2000" b="1" dirty="0"/>
              <a:t>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2.5×4</a:t>
            </a:r>
            <a:r>
              <a:rPr lang="zh-CN" altLang="en-US" sz="2000" b="1" dirty="0"/>
              <a:t>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0.25×4</a:t>
            </a:r>
            <a:r>
              <a:rPr lang="zh-CN" altLang="en-US" sz="2000" b="1" dirty="0"/>
              <a:t>＝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4572000" y="1773238"/>
            <a:ext cx="187166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5×12</a:t>
            </a:r>
            <a:r>
              <a:rPr lang="zh-CN" altLang="en-US" sz="2000" b="1" dirty="0"/>
              <a:t>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5×1.2</a:t>
            </a:r>
            <a:r>
              <a:rPr lang="zh-CN" altLang="en-US" sz="2000" b="1" dirty="0"/>
              <a:t>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5×0.12</a:t>
            </a:r>
            <a:r>
              <a:rPr lang="zh-CN" altLang="en-US" sz="2000" b="1" dirty="0"/>
              <a:t>＝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516688" y="1773238"/>
            <a:ext cx="187166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13×30</a:t>
            </a:r>
            <a:r>
              <a:rPr lang="zh-CN" altLang="en-US" sz="2000" b="1" dirty="0"/>
              <a:t>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1.3×30</a:t>
            </a:r>
            <a:r>
              <a:rPr lang="zh-CN" altLang="en-US" sz="2000" b="1" dirty="0"/>
              <a:t>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0.13×30</a:t>
            </a:r>
            <a:r>
              <a:rPr lang="zh-CN" altLang="en-US" sz="2000" b="1" dirty="0"/>
              <a:t>＝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1974850" y="180657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3.7</a:t>
            </a: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2122488" y="22733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1276" name="Text Box 9"/>
          <p:cNvSpPr txBox="1">
            <a:spLocks noChangeArrowheads="1"/>
          </p:cNvSpPr>
          <p:nvPr/>
        </p:nvSpPr>
        <p:spPr bwMode="auto">
          <a:xfrm>
            <a:off x="2195513" y="27813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370</a:t>
            </a:r>
          </a:p>
        </p:txBody>
      </p:sp>
      <p:sp>
        <p:nvSpPr>
          <p:cNvPr id="11277" name="Text Box 9"/>
          <p:cNvSpPr txBox="1">
            <a:spLocks noChangeArrowheads="1"/>
          </p:cNvSpPr>
          <p:nvPr/>
        </p:nvSpPr>
        <p:spPr bwMode="auto">
          <a:xfrm>
            <a:off x="3781425" y="1773238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1278" name="Text Box 9"/>
          <p:cNvSpPr txBox="1">
            <a:spLocks noChangeArrowheads="1"/>
          </p:cNvSpPr>
          <p:nvPr/>
        </p:nvSpPr>
        <p:spPr bwMode="auto">
          <a:xfrm>
            <a:off x="3878263" y="22733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79" name="Text Box 9"/>
          <p:cNvSpPr txBox="1">
            <a:spLocks noChangeArrowheads="1"/>
          </p:cNvSpPr>
          <p:nvPr/>
        </p:nvSpPr>
        <p:spPr bwMode="auto">
          <a:xfrm>
            <a:off x="4022725" y="277812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80" name="Text Box 9"/>
          <p:cNvSpPr txBox="1">
            <a:spLocks noChangeArrowheads="1"/>
          </p:cNvSpPr>
          <p:nvPr/>
        </p:nvSpPr>
        <p:spPr bwMode="auto">
          <a:xfrm>
            <a:off x="5559425" y="1785938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1281" name="Text Box 9"/>
          <p:cNvSpPr txBox="1">
            <a:spLocks noChangeArrowheads="1"/>
          </p:cNvSpPr>
          <p:nvPr/>
        </p:nvSpPr>
        <p:spPr bwMode="auto">
          <a:xfrm>
            <a:off x="5622925" y="227647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282" name="Text Box 9"/>
          <p:cNvSpPr txBox="1">
            <a:spLocks noChangeArrowheads="1"/>
          </p:cNvSpPr>
          <p:nvPr/>
        </p:nvSpPr>
        <p:spPr bwMode="auto">
          <a:xfrm>
            <a:off x="5735638" y="277812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0.6</a:t>
            </a:r>
          </a:p>
        </p:txBody>
      </p:sp>
      <p:sp>
        <p:nvSpPr>
          <p:cNvPr id="11283" name="Text Box 9"/>
          <p:cNvSpPr txBox="1">
            <a:spLocks noChangeArrowheads="1"/>
          </p:cNvSpPr>
          <p:nvPr/>
        </p:nvSpPr>
        <p:spPr bwMode="auto">
          <a:xfrm>
            <a:off x="7621588" y="1773238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390</a:t>
            </a:r>
          </a:p>
        </p:txBody>
      </p:sp>
      <p:sp>
        <p:nvSpPr>
          <p:cNvPr id="11284" name="Text Box 9"/>
          <p:cNvSpPr txBox="1">
            <a:spLocks noChangeArrowheads="1"/>
          </p:cNvSpPr>
          <p:nvPr/>
        </p:nvSpPr>
        <p:spPr bwMode="auto">
          <a:xfrm>
            <a:off x="7702550" y="226377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1285" name="Text Box 9"/>
          <p:cNvSpPr txBox="1">
            <a:spLocks noChangeArrowheads="1"/>
          </p:cNvSpPr>
          <p:nvPr/>
        </p:nvSpPr>
        <p:spPr bwMode="auto">
          <a:xfrm>
            <a:off x="7812088" y="277812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000" b="1">
                <a:solidFill>
                  <a:srgbClr val="FF0000"/>
                </a:solidFill>
              </a:rPr>
              <a:t>3.9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709613" y="4070350"/>
            <a:ext cx="7678737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一个因数不变，另一个因数扩大到原来的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倍、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倍、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1000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倍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/>
                <a:ea typeface="楷体_GB2312" pitchFamily="49" charset="-122"/>
              </a:rPr>
              <a:t>……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积也扩大到原来的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倍、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倍、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1000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倍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/>
                <a:ea typeface="楷体_GB2312" pitchFamily="49" charset="-122"/>
              </a:rPr>
              <a:t>……</a:t>
            </a:r>
            <a:endParaRPr 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1316" name="Group 52"/>
          <p:cNvGrpSpPr/>
          <p:nvPr/>
        </p:nvGrpSpPr>
        <p:grpSpPr bwMode="auto">
          <a:xfrm>
            <a:off x="827088" y="4941888"/>
            <a:ext cx="7921625" cy="1081087"/>
            <a:chOff x="521" y="3116"/>
            <a:chExt cx="4990" cy="681"/>
          </a:xfrm>
        </p:grpSpPr>
        <p:sp>
          <p:nvSpPr>
            <p:cNvPr id="3" name="Text Box 6"/>
            <p:cNvSpPr txBox="1">
              <a:spLocks noChangeArrowheads="1"/>
            </p:cNvSpPr>
            <p:nvPr/>
          </p:nvSpPr>
          <p:spPr bwMode="auto">
            <a:xfrm>
              <a:off x="521" y="3171"/>
              <a:ext cx="4990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3366FF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000" b="1" dirty="0">
                  <a:latin typeface="楷体_GB2312" pitchFamily="49" charset="-122"/>
                  <a:ea typeface="楷体_GB2312" pitchFamily="49" charset="-122"/>
                </a:rPr>
                <a:t>    </a:t>
              </a:r>
              <a:r>
                <a:rPr lang="zh-CN" altLang="en-US" sz="2000" b="1" dirty="0">
                  <a:latin typeface="楷体_GB2312" pitchFamily="49" charset="-122"/>
                  <a:ea typeface="楷体_GB2312" pitchFamily="49" charset="-122"/>
                </a:rPr>
                <a:t>一个因数不变，另一个因数缩小到原来的   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、  、   </a:t>
              </a:r>
              <a:r>
                <a:rPr lang="en-US" altLang="zh-CN" sz="2000" b="1" dirty="0">
                  <a:solidFill>
                    <a:srgbClr val="FF0000"/>
                  </a:solidFill>
                  <a:latin typeface="Arial" panose="020B0604020202020204"/>
                  <a:ea typeface="楷体_GB2312" pitchFamily="49" charset="-122"/>
                </a:rPr>
                <a:t>……</a:t>
              </a:r>
              <a:r>
                <a:rPr lang="zh-CN" altLang="en-US" sz="2000" b="1" dirty="0">
                  <a:latin typeface="楷体_GB2312" pitchFamily="49" charset="-122"/>
                  <a:ea typeface="楷体_GB2312" pitchFamily="49" charset="-122"/>
                </a:rPr>
                <a:t>积也缩小到原来的   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、  、</a:t>
              </a:r>
              <a:r>
                <a:rPr lang="zh-CN" altLang="en-US" sz="2000" b="1" dirty="0">
                  <a:latin typeface="楷体_GB2312" pitchFamily="49" charset="-122"/>
                  <a:ea typeface="楷体_GB2312" pitchFamily="49" charset="-122"/>
                </a:rPr>
                <a:t>   </a:t>
              </a:r>
              <a:r>
                <a:rPr lang="en-US" altLang="zh-CN" sz="2000" b="1" dirty="0">
                  <a:solidFill>
                    <a:srgbClr val="FF0000"/>
                  </a:solidFill>
                  <a:latin typeface="Arial" panose="020B0604020202020204"/>
                  <a:ea typeface="楷体_GB2312" pitchFamily="49" charset="-122"/>
                </a:rPr>
                <a:t>……</a:t>
              </a:r>
              <a:endParaRPr lang="en-US" sz="20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grpSp>
          <p:nvGrpSpPr>
            <p:cNvPr id="11289" name="Group 25"/>
            <p:cNvGrpSpPr/>
            <p:nvPr/>
          </p:nvGrpSpPr>
          <p:grpSpPr bwMode="auto">
            <a:xfrm>
              <a:off x="4420" y="3116"/>
              <a:ext cx="494" cy="456"/>
              <a:chOff x="612" y="3838"/>
              <a:chExt cx="499" cy="456"/>
            </a:xfrm>
          </p:grpSpPr>
          <p:sp>
            <p:nvSpPr>
              <p:cNvPr id="11290" name="Text Box 9"/>
              <p:cNvSpPr txBox="1">
                <a:spLocks noChangeArrowheads="1"/>
              </p:cNvSpPr>
              <p:nvPr/>
            </p:nvSpPr>
            <p:spPr bwMode="auto">
              <a:xfrm>
                <a:off x="612" y="3990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11291" name="Line 27"/>
              <p:cNvSpPr>
                <a:spLocks noChangeShapeType="1"/>
              </p:cNvSpPr>
              <p:nvPr/>
            </p:nvSpPr>
            <p:spPr bwMode="auto">
              <a:xfrm flipV="1">
                <a:off x="663" y="4095"/>
                <a:ext cx="272" cy="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ffectLst>
                <a:outerShdw dist="107763" dir="135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292" name="Text Box 9"/>
              <p:cNvSpPr txBox="1">
                <a:spLocks noChangeArrowheads="1"/>
              </p:cNvSpPr>
              <p:nvPr/>
            </p:nvSpPr>
            <p:spPr bwMode="auto">
              <a:xfrm>
                <a:off x="703" y="3838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1293" name="Group 29"/>
            <p:cNvGrpSpPr/>
            <p:nvPr/>
          </p:nvGrpSpPr>
          <p:grpSpPr bwMode="auto">
            <a:xfrm>
              <a:off x="4099" y="3134"/>
              <a:ext cx="449" cy="464"/>
              <a:chOff x="5307" y="2718"/>
              <a:chExt cx="453" cy="464"/>
            </a:xfrm>
          </p:grpSpPr>
          <p:grpSp>
            <p:nvGrpSpPr>
              <p:cNvPr id="11294" name="Group 30"/>
              <p:cNvGrpSpPr/>
              <p:nvPr/>
            </p:nvGrpSpPr>
            <p:grpSpPr bwMode="auto">
              <a:xfrm>
                <a:off x="5307" y="2878"/>
                <a:ext cx="408" cy="304"/>
                <a:chOff x="3924" y="882"/>
                <a:chExt cx="408" cy="304"/>
              </a:xfrm>
            </p:grpSpPr>
            <p:sp>
              <p:nvSpPr>
                <p:cNvPr id="11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24" y="882"/>
                  <a:ext cx="408" cy="3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60000"/>
                    </a:lnSpc>
                  </a:pPr>
                  <a:r>
                    <a:rPr lang="en-US" altLang="zh-CN" sz="1600" b="1">
                      <a:solidFill>
                        <a:srgbClr val="FF0000"/>
                      </a:solidFill>
                    </a:rPr>
                    <a:t>100</a:t>
                  </a:r>
                </a:p>
              </p:txBody>
            </p:sp>
            <p:sp>
              <p:nvSpPr>
                <p:cNvPr id="1129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945" y="973"/>
                  <a:ext cx="226" cy="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1297" name="Text Box 9"/>
              <p:cNvSpPr txBox="1">
                <a:spLocks noChangeArrowheads="1"/>
              </p:cNvSpPr>
              <p:nvPr/>
            </p:nvSpPr>
            <p:spPr bwMode="auto">
              <a:xfrm>
                <a:off x="5352" y="2718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1298" name="Group 34"/>
            <p:cNvGrpSpPr/>
            <p:nvPr/>
          </p:nvGrpSpPr>
          <p:grpSpPr bwMode="auto">
            <a:xfrm>
              <a:off x="3787" y="3116"/>
              <a:ext cx="428" cy="456"/>
              <a:chOff x="4921" y="2053"/>
              <a:chExt cx="432" cy="456"/>
            </a:xfrm>
          </p:grpSpPr>
          <p:sp>
            <p:nvSpPr>
              <p:cNvPr id="11299" name="Text Box 9"/>
              <p:cNvSpPr txBox="1">
                <a:spLocks noChangeArrowheads="1"/>
              </p:cNvSpPr>
              <p:nvPr/>
            </p:nvSpPr>
            <p:spPr bwMode="auto">
              <a:xfrm>
                <a:off x="4922" y="2205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11300" name="Line 36"/>
              <p:cNvSpPr>
                <a:spLocks noChangeShapeType="1"/>
              </p:cNvSpPr>
              <p:nvPr/>
            </p:nvSpPr>
            <p:spPr bwMode="auto">
              <a:xfrm flipV="1">
                <a:off x="4921" y="2312"/>
                <a:ext cx="226" cy="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ffectLst>
                <a:outerShdw dist="107763" dir="135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301" name="Text Box 9"/>
              <p:cNvSpPr txBox="1">
                <a:spLocks noChangeArrowheads="1"/>
              </p:cNvSpPr>
              <p:nvPr/>
            </p:nvSpPr>
            <p:spPr bwMode="auto">
              <a:xfrm>
                <a:off x="4945" y="2053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1302" name="Group 38"/>
            <p:cNvGrpSpPr/>
            <p:nvPr/>
          </p:nvGrpSpPr>
          <p:grpSpPr bwMode="auto">
            <a:xfrm>
              <a:off x="1565" y="3294"/>
              <a:ext cx="428" cy="456"/>
              <a:chOff x="4921" y="2053"/>
              <a:chExt cx="432" cy="456"/>
            </a:xfrm>
          </p:grpSpPr>
          <p:sp>
            <p:nvSpPr>
              <p:cNvPr id="11303" name="Text Box 9"/>
              <p:cNvSpPr txBox="1">
                <a:spLocks noChangeArrowheads="1"/>
              </p:cNvSpPr>
              <p:nvPr/>
            </p:nvSpPr>
            <p:spPr bwMode="auto">
              <a:xfrm>
                <a:off x="4922" y="2205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11304" name="Line 40"/>
              <p:cNvSpPr>
                <a:spLocks noChangeShapeType="1"/>
              </p:cNvSpPr>
              <p:nvPr/>
            </p:nvSpPr>
            <p:spPr bwMode="auto">
              <a:xfrm flipV="1">
                <a:off x="4921" y="2312"/>
                <a:ext cx="226" cy="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ffectLst>
                <a:outerShdw dist="107763" dir="135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305" name="Text Box 9"/>
              <p:cNvSpPr txBox="1">
                <a:spLocks noChangeArrowheads="1"/>
              </p:cNvSpPr>
              <p:nvPr/>
            </p:nvSpPr>
            <p:spPr bwMode="auto">
              <a:xfrm>
                <a:off x="4945" y="2053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1306" name="Group 42"/>
            <p:cNvGrpSpPr/>
            <p:nvPr/>
          </p:nvGrpSpPr>
          <p:grpSpPr bwMode="auto">
            <a:xfrm>
              <a:off x="1837" y="3320"/>
              <a:ext cx="449" cy="464"/>
              <a:chOff x="5307" y="2718"/>
              <a:chExt cx="453" cy="464"/>
            </a:xfrm>
          </p:grpSpPr>
          <p:grpSp>
            <p:nvGrpSpPr>
              <p:cNvPr id="11307" name="Group 43"/>
              <p:cNvGrpSpPr/>
              <p:nvPr/>
            </p:nvGrpSpPr>
            <p:grpSpPr bwMode="auto">
              <a:xfrm>
                <a:off x="5307" y="2878"/>
                <a:ext cx="408" cy="304"/>
                <a:chOff x="3924" y="882"/>
                <a:chExt cx="408" cy="304"/>
              </a:xfrm>
            </p:grpSpPr>
            <p:sp>
              <p:nvSpPr>
                <p:cNvPr id="1130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24" y="882"/>
                  <a:ext cx="408" cy="3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60000"/>
                    </a:lnSpc>
                  </a:pPr>
                  <a:r>
                    <a:rPr lang="en-US" altLang="zh-CN" sz="1600" b="1">
                      <a:solidFill>
                        <a:srgbClr val="FF0000"/>
                      </a:solidFill>
                    </a:rPr>
                    <a:t>100</a:t>
                  </a:r>
                </a:p>
              </p:txBody>
            </p:sp>
            <p:sp>
              <p:nvSpPr>
                <p:cNvPr id="1130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945" y="973"/>
                  <a:ext cx="226" cy="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1310" name="Text Box 9"/>
              <p:cNvSpPr txBox="1">
                <a:spLocks noChangeArrowheads="1"/>
              </p:cNvSpPr>
              <p:nvPr/>
            </p:nvSpPr>
            <p:spPr bwMode="auto">
              <a:xfrm>
                <a:off x="5352" y="2718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1311" name="Group 47"/>
            <p:cNvGrpSpPr/>
            <p:nvPr/>
          </p:nvGrpSpPr>
          <p:grpSpPr bwMode="auto">
            <a:xfrm>
              <a:off x="2154" y="3341"/>
              <a:ext cx="494" cy="456"/>
              <a:chOff x="612" y="3838"/>
              <a:chExt cx="499" cy="456"/>
            </a:xfrm>
          </p:grpSpPr>
          <p:sp>
            <p:nvSpPr>
              <p:cNvPr id="11312" name="Text Box 9"/>
              <p:cNvSpPr txBox="1">
                <a:spLocks noChangeArrowheads="1"/>
              </p:cNvSpPr>
              <p:nvPr/>
            </p:nvSpPr>
            <p:spPr bwMode="auto">
              <a:xfrm>
                <a:off x="612" y="3990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11313" name="Line 49"/>
              <p:cNvSpPr>
                <a:spLocks noChangeShapeType="1"/>
              </p:cNvSpPr>
              <p:nvPr/>
            </p:nvSpPr>
            <p:spPr bwMode="auto">
              <a:xfrm flipV="1">
                <a:off x="663" y="4095"/>
                <a:ext cx="272" cy="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ffectLst>
                <a:outerShdw dist="107763" dir="135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314" name="Text Box 9"/>
              <p:cNvSpPr txBox="1">
                <a:spLocks noChangeArrowheads="1"/>
              </p:cNvSpPr>
              <p:nvPr/>
            </p:nvSpPr>
            <p:spPr bwMode="auto">
              <a:xfrm>
                <a:off x="703" y="3838"/>
                <a:ext cx="40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16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684213" y="4005263"/>
            <a:ext cx="8208962" cy="2160587"/>
          </a:xfrm>
          <a:prstGeom prst="rect">
            <a:avLst/>
          </a:prstGeom>
          <a:noFill/>
          <a:ln w="19050">
            <a:solidFill>
              <a:schemeClr val="hlink"/>
            </a:solidFill>
            <a:prstDash val="sysDot"/>
            <a:miter lim="800000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4D4D4D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nimBg="1" autoUpdateAnimBg="0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  <p:bldP spid="11283" grpId="0"/>
      <p:bldP spid="11284" grpId="0"/>
      <p:bldP spid="11285" grpId="0"/>
      <p:bldP spid="2" grpId="0"/>
      <p:bldP spid="113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三、自主练习</a:t>
            </a:r>
          </a:p>
        </p:txBody>
      </p:sp>
      <p:pic>
        <p:nvPicPr>
          <p:cNvPr id="12291" name="Picture 3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8488" y="5084763"/>
            <a:ext cx="528637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/>
          <p:nvPr/>
        </p:nvGrpSpPr>
        <p:grpSpPr bwMode="auto">
          <a:xfrm>
            <a:off x="684213" y="1341438"/>
            <a:ext cx="6469062" cy="2736850"/>
            <a:chOff x="0" y="0"/>
            <a:chExt cx="10188" cy="4309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8505" cy="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3.</a:t>
              </a: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火眼金睛辨对错。</a:t>
              </a:r>
            </a:p>
          </p:txBody>
        </p:sp>
        <p:grpSp>
          <p:nvGrpSpPr>
            <p:cNvPr id="12294" name="Group 6"/>
            <p:cNvGrpSpPr>
              <a:grpSpLocks noChangeAspect="1"/>
            </p:cNvGrpSpPr>
            <p:nvPr/>
          </p:nvGrpSpPr>
          <p:grpSpPr bwMode="auto">
            <a:xfrm>
              <a:off x="680" y="1021"/>
              <a:ext cx="9508" cy="3288"/>
              <a:chOff x="0" y="0"/>
              <a:chExt cx="9508" cy="3288"/>
            </a:xfrm>
          </p:grpSpPr>
          <p:pic>
            <p:nvPicPr>
              <p:cNvPr id="12295" name="Picture 7" descr="5上6年制_页面_008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0" y="454"/>
                <a:ext cx="2744" cy="2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6" name="Picture 8" descr="5上6年制_页面_008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3742" y="0"/>
                <a:ext cx="5766" cy="3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52863" y="414972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(√)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 flipV="1">
            <a:off x="6084888" y="4149725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(×)</a:t>
            </a:r>
            <a:endParaRPr lang="en-US" altLang="zh-CN" sz="2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 flipV="1">
            <a:off x="1692275" y="4149725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(×)</a:t>
            </a:r>
            <a:endParaRPr lang="en-US" altLang="zh-CN" sz="2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649413" y="3252788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0000"/>
                </a:solidFill>
              </a:rPr>
              <a:t>·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389688" y="3203575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011863" y="324326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0000"/>
                </a:solidFill>
              </a:rPr>
              <a:t>·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130925" y="3413125"/>
            <a:ext cx="169863" cy="161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6783388" y="3303588"/>
            <a:ext cx="238125" cy="238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305" name="Picture 19" descr="C:\Documents and Settings\pub\Desktop\新ppt\返回首页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6" name="AutoShape 18"/>
          <p:cNvSpPr>
            <a:spLocks noChangeArrowheads="1"/>
          </p:cNvSpPr>
          <p:nvPr/>
        </p:nvSpPr>
        <p:spPr bwMode="auto">
          <a:xfrm rot="-3518038">
            <a:off x="7668419" y="4436269"/>
            <a:ext cx="936625" cy="1081087"/>
          </a:xfrm>
          <a:prstGeom prst="cloudCallout">
            <a:avLst>
              <a:gd name="adj1" fmla="val -69481"/>
              <a:gd name="adj2" fmla="val -27042"/>
            </a:avLst>
          </a:prstGeom>
          <a:noFill/>
          <a:ln w="9525">
            <a:solidFill>
              <a:srgbClr val="FF9900"/>
            </a:solidFill>
            <a:rou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4D4D4D"/>
                </a:solidFill>
              </a14:hiddenFill>
            </a:ext>
          </a:extLst>
        </p:spPr>
        <p:txBody>
          <a:bodyPr vert="eaVert"/>
          <a:lstStyle/>
          <a:p>
            <a:r>
              <a:rPr lang="en-US" altLang="zh-CN" sz="240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bldLvl="0" autoUpdateAnimBg="0"/>
      <p:bldP spid="13322" grpId="0" bldLvl="0" autoUpdateAnimBg="0"/>
      <p:bldP spid="13323" grpId="0" bldLvl="0" autoUpdateAnimBg="0"/>
      <p:bldP spid="13324" grpId="0" bldLvl="0" autoUpdateAnimBg="0"/>
      <p:bldP spid="13325" grpId="0" bldLvl="0" autoUpdateAnimBg="0"/>
      <p:bldP spid="13326" grpId="0" bldLvl="0" autoUpdateAnimBg="0"/>
      <p:bldP spid="13327" grpId="0" animBg="1"/>
      <p:bldP spid="133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三、自主练习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16013" y="3717925"/>
            <a:ext cx="54006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你能提出什么问题？会解答吗？</a:t>
            </a:r>
            <a:endParaRPr lang="zh-CN" alt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116013" y="4292600"/>
            <a:ext cx="40497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①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从家到学校有多远？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116013" y="4868863"/>
            <a:ext cx="41767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②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跑道一周长多少米？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148263" y="4292600"/>
            <a:ext cx="31686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0.45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×800=360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（米）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48263" y="4941888"/>
            <a:ext cx="290988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0.36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×550=198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（米）</a:t>
            </a:r>
          </a:p>
        </p:txBody>
      </p:sp>
      <p:pic>
        <p:nvPicPr>
          <p:cNvPr id="1434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太阳形 12"/>
          <p:cNvSpPr/>
          <p:nvPr/>
        </p:nvSpPr>
        <p:spPr bwMode="auto">
          <a:xfrm>
            <a:off x="3570288" y="3286125"/>
            <a:ext cx="215900" cy="868363"/>
          </a:xfrm>
          <a:prstGeom prst="sun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14" name="椭圆 13"/>
          <p:cNvSpPr>
            <a:spLocks noChangeArrowheads="1"/>
          </p:cNvSpPr>
          <p:nvPr/>
        </p:nvSpPr>
        <p:spPr bwMode="auto">
          <a:xfrm flipH="1" flipV="1">
            <a:off x="3576638" y="3575050"/>
            <a:ext cx="184150" cy="481013"/>
          </a:xfrm>
          <a:prstGeom prst="ellipse">
            <a:avLst/>
          </a:prstGeom>
          <a:noFill/>
          <a:ln>
            <a:noFill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rot="10800000">
            <a:spAutoFit/>
          </a:bodyPr>
          <a:lstStyle/>
          <a:p>
            <a:pPr>
              <a:defRPr/>
            </a:pPr>
            <a:endParaRPr lang="zh-CN" altLang="en-US"/>
          </a:p>
        </p:txBody>
      </p:sp>
      <p:pic>
        <p:nvPicPr>
          <p:cNvPr id="10253" name="Picture 5" descr="5上6年制_页面_0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11638" y="1196975"/>
            <a:ext cx="40417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6"/>
          <p:cNvGrpSpPr/>
          <p:nvPr/>
        </p:nvGrpSpPr>
        <p:grpSpPr bwMode="auto">
          <a:xfrm>
            <a:off x="785813" y="1222375"/>
            <a:ext cx="3209925" cy="2519363"/>
            <a:chOff x="785813" y="1725918"/>
            <a:chExt cx="3209925" cy="2519363"/>
          </a:xfrm>
        </p:grpSpPr>
        <p:pic>
          <p:nvPicPr>
            <p:cNvPr id="14349" name="Picture 5" descr="5上6年制_页面_00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142683" y="1725918"/>
              <a:ext cx="2853055" cy="251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Text Box 6"/>
            <p:cNvSpPr txBox="1">
              <a:spLocks noChangeArrowheads="1"/>
            </p:cNvSpPr>
            <p:nvPr/>
          </p:nvSpPr>
          <p:spPr bwMode="auto">
            <a:xfrm>
              <a:off x="785813" y="1785938"/>
              <a:ext cx="431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4.</a:t>
              </a:r>
              <a:endParaRPr lang="en-US" altLang="zh-CN" dirty="0"/>
            </a:p>
          </p:txBody>
        </p:sp>
      </p:grp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16013" y="5491163"/>
            <a:ext cx="71278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你的步长是多少？找一段你熟悉的路测一测。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394" grpId="0" animBg="1"/>
      <p:bldP spid="1639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135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135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全屏显示(4:3)</PresentationFormat>
  <Paragraphs>163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汉真广标</vt:lpstr>
      <vt:lpstr>黑体</vt:lpstr>
      <vt:lpstr>楷体_GB2312</vt:lpstr>
      <vt:lpstr>宋体</vt:lpstr>
      <vt:lpstr>微软雅黑</vt:lpstr>
      <vt:lpstr>Arial</vt:lpstr>
      <vt:lpstr>Calibri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2021-12-30T07:17:58Z</dcterms:created>
  <dcterms:modified xsi:type="dcterms:W3CDTF">2023-01-17T00:17:01Z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1A48F51CEACD4D34B481C33D481849C4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