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464" r:id="rId2"/>
    <p:sldId id="465" r:id="rId3"/>
    <p:sldId id="466" r:id="rId4"/>
    <p:sldId id="467" r:id="rId5"/>
    <p:sldId id="468" r:id="rId6"/>
    <p:sldId id="469" r:id="rId7"/>
    <p:sldId id="470" r:id="rId8"/>
    <p:sldId id="471" r:id="rId9"/>
    <p:sldId id="472" r:id="rId10"/>
    <p:sldId id="473" r:id="rId11"/>
    <p:sldId id="474" r:id="rId12"/>
    <p:sldId id="475" r:id="rId13"/>
    <p:sldId id="476" r:id="rId14"/>
    <p:sldId id="477" r:id="rId15"/>
    <p:sldId id="478" r:id="rId16"/>
    <p:sldId id="479" r:id="rId17"/>
    <p:sldId id="480" r:id="rId18"/>
    <p:sldId id="481" r:id="rId19"/>
    <p:sldId id="482" r:id="rId20"/>
    <p:sldId id="483" r:id="rId21"/>
    <p:sldId id="484" r:id="rId22"/>
    <p:sldId id="485" r:id="rId23"/>
    <p:sldId id="486" r:id="rId24"/>
    <p:sldId id="487" r:id="rId25"/>
    <p:sldId id="488" r:id="rId26"/>
    <p:sldId id="489" r:id="rId27"/>
  </p:sldIdLst>
  <p:sldSz cx="9144000" cy="5184775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41">
          <p15:clr>
            <a:srgbClr val="A4A3A4"/>
          </p15:clr>
        </p15:guide>
        <p15:guide id="2" pos="28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 varScale="1">
        <p:scale>
          <a:sx n="107" d="100"/>
          <a:sy n="107" d="100"/>
        </p:scale>
        <p:origin x="-84" y="-672"/>
      </p:cViewPr>
      <p:guideLst>
        <p:guide orient="horz" pos="1541"/>
        <p:guide pos="289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panose="020B0604020202020204" pitchFamily="34" charset="0"/>
              <a:buNone/>
              <a:defRPr sz="1200" noProof="1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Arial" panose="020B0604020202020204" pitchFamily="34" charset="0"/>
              <a:buNone/>
              <a:defRPr sz="1200" noProof="1">
                <a:latin typeface="Calibri" panose="020F0502020204030204" pitchFamily="34" charset="0"/>
                <a:ea typeface="宋体" panose="02010600030101010101" pitchFamily="2" charset="-122"/>
                <a:cs typeface="+mn-ea"/>
              </a:defRPr>
            </a:lvl1pPr>
          </a:lstStyle>
          <a:p>
            <a:pPr>
              <a:defRPr/>
            </a:pPr>
            <a:fld id="{F93CED21-75F0-45B6-A3E6-AB2217BD325D}" type="datetimeFigureOut">
              <a:rPr lang="zh-CN" altLang="en-US"/>
              <a:t>2023-01-17</a:t>
            </a:fld>
            <a:endParaRPr lang="zh-CN" altLang="en-US">
              <a:latin typeface="Calibri" panose="020F0502020204030204" pitchFamily="34" charset="0"/>
              <a:cs typeface="+mn-cs"/>
            </a:endParaRPr>
          </a:p>
        </p:txBody>
      </p:sp>
      <p:sp>
        <p:nvSpPr>
          <p:cNvPr id="29700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708025" y="1143000"/>
            <a:ext cx="544195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panose="020B0604020202020204" pitchFamily="34" charset="0"/>
              <a:buNone/>
              <a:defRPr sz="1200" noProof="1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9330A28-C70B-4A98-8EDB-1974188EF92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708025" y="1143000"/>
            <a:ext cx="5441950" cy="3086100"/>
          </a:xfrm>
          <a:ln>
            <a:miter lim="800000"/>
          </a:ln>
        </p:spPr>
      </p:sp>
      <p:sp>
        <p:nvSpPr>
          <p:cNvPr id="30723" name="文本占位符 2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708025" y="1143000"/>
            <a:ext cx="5441950" cy="3086100"/>
          </a:xfrm>
          <a:ln>
            <a:miter lim="800000"/>
          </a:ln>
        </p:spPr>
      </p:sp>
      <p:sp>
        <p:nvSpPr>
          <p:cNvPr id="39939" name="文本占位符 2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708025" y="1143000"/>
            <a:ext cx="5441950" cy="3086100"/>
          </a:xfrm>
          <a:ln>
            <a:miter lim="800000"/>
          </a:ln>
        </p:spPr>
      </p:sp>
      <p:sp>
        <p:nvSpPr>
          <p:cNvPr id="40963" name="文本占位符 2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708025" y="1143000"/>
            <a:ext cx="5441950" cy="3086100"/>
          </a:xfrm>
          <a:ln>
            <a:miter lim="800000"/>
          </a:ln>
        </p:spPr>
      </p:sp>
      <p:sp>
        <p:nvSpPr>
          <p:cNvPr id="41987" name="文本占位符 2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708025" y="1143000"/>
            <a:ext cx="5441950" cy="3086100"/>
          </a:xfrm>
          <a:ln>
            <a:miter lim="800000"/>
          </a:ln>
        </p:spPr>
      </p:sp>
      <p:sp>
        <p:nvSpPr>
          <p:cNvPr id="43011" name="文本占位符 2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708025" y="1143000"/>
            <a:ext cx="5441950" cy="3086100"/>
          </a:xfrm>
          <a:ln>
            <a:miter lim="800000"/>
          </a:ln>
        </p:spPr>
      </p:sp>
      <p:sp>
        <p:nvSpPr>
          <p:cNvPr id="31747" name="文本占位符 2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BE995E6B-845E-4DBF-9527-BC7DC444298E}" type="slidenum">
              <a:rPr lang="en-US" altLang="zh-CN" smtClean="0"/>
              <a:t>6</a:t>
            </a:fld>
            <a:endParaRPr lang="en-US" altLang="zh-CN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708025" y="1143000"/>
            <a:ext cx="5441950" cy="3086100"/>
          </a:xfrm>
          <a:ln>
            <a:miter lim="800000"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9D7F9C45-0D46-499D-B50C-B5D6F53C2CC8}" type="slidenum">
              <a:rPr lang="en-US" altLang="zh-CN" smtClean="0"/>
              <a:t>7</a:t>
            </a:fld>
            <a:endParaRPr lang="en-US" altLang="zh-CN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708025" y="1143000"/>
            <a:ext cx="5441950" cy="3086100"/>
          </a:xfrm>
          <a:ln>
            <a:miter lim="800000"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D37F9520-2E0E-4AAC-91A1-3EB7755579CF}" type="slidenum">
              <a:rPr lang="en-US" altLang="zh-CN" smtClean="0"/>
              <a:t>8</a:t>
            </a:fld>
            <a:endParaRPr lang="en-US" altLang="zh-CN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708025" y="1143000"/>
            <a:ext cx="5441950" cy="3086100"/>
          </a:xfrm>
          <a:ln>
            <a:miter lim="800000"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EBC15B53-B200-498A-849A-917ABFCEFF82}" type="slidenum">
              <a:rPr lang="en-US" altLang="zh-CN" smtClean="0"/>
              <a:t>9</a:t>
            </a:fld>
            <a:endParaRPr lang="en-US" altLang="zh-CN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708025" y="1143000"/>
            <a:ext cx="5441950" cy="3086100"/>
          </a:xfrm>
          <a:ln>
            <a:miter lim="800000"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9D91B45E-5447-4937-BA86-FE1435DDB35C}" type="slidenum">
              <a:rPr lang="en-US" altLang="zh-CN" smtClean="0"/>
              <a:t>10</a:t>
            </a:fld>
            <a:endParaRPr lang="en-US" altLang="zh-CN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708025" y="1143000"/>
            <a:ext cx="5441950" cy="3086100"/>
          </a:xfrm>
          <a:ln>
            <a:miter lim="800000"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04B6FA11-FC53-475D-A601-7499704B56D1}" type="slidenum">
              <a:rPr lang="en-US" altLang="zh-CN" smtClean="0"/>
              <a:t>11</a:t>
            </a:fld>
            <a:endParaRPr lang="en-US" altLang="zh-CN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708025" y="1143000"/>
            <a:ext cx="5441950" cy="3086100"/>
          </a:xfrm>
          <a:ln>
            <a:miter lim="800000"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4B360ABD-28C3-4176-9629-6AFB931A04F8}" type="slidenum">
              <a:rPr lang="en-US" altLang="zh-CN" smtClean="0"/>
              <a:t>12</a:t>
            </a:fld>
            <a:endParaRPr lang="en-US" altLang="zh-CN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708025" y="1143000"/>
            <a:ext cx="5441950" cy="3086100"/>
          </a:xfrm>
          <a:ln>
            <a:miter lim="800000"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10641"/>
            <a:ext cx="7772400" cy="1111366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38039"/>
            <a:ext cx="6400800" cy="13249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5143B-F0F5-4D1F-BC2F-FB0D39BF798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AF825-21ED-442A-881B-38E51CC6E13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29343"/>
            <a:ext cx="5486400" cy="42846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3269"/>
            <a:ext cx="5486400" cy="31108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57809"/>
            <a:ext cx="5486400" cy="6084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EC499-3C03-4E8C-A0FA-3239B4B2A78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2AB2C-F6E0-44B0-A8FE-D6C7FCC83D8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6C60C-B9CF-4780-86FF-B5A38C7090F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B15A6-E501-4425-AB34-BFB2DE86598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7634"/>
            <a:ext cx="2057400" cy="4423861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7634"/>
            <a:ext cx="6019800" cy="4423861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77474-C5B6-4F47-86AD-891CE761887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70D42-E963-4FE8-AB10-1E32C72B15F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5D00D-037D-4357-A04D-618BB2A1036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3C589-D8A5-4926-A06C-939C2C06FEC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56457-B454-40D5-A40A-3802944D0BC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9F373-F0B6-4CDA-AD14-B50120D9A41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D6956-2345-4161-B6EB-5D7010143E6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E6558-B045-41F6-81B4-5F2038AC0AC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48520-6C07-443B-BF5C-76BF7C1AC23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A83BA-2865-4672-B182-4367E3FDCBD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4E50D-4B8E-433C-A145-35270F2F8AF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BD5C0-330A-4EA9-BDF4-0E69AFB32BC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4675A-5133-48E7-8A91-43913BD85B8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92803-B210-47D5-A16C-95F7340AB93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0F214-F683-42C8-AF9E-EA5A80802DB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97B65-61F4-4C69-A7BA-9B7513CE4C8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1F19E-4A2C-4C4B-9490-BCBB14D2246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67923-0C7C-4684-A20A-B851E7E5CA7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5B98B-850C-492B-BFFA-B5259787EF3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733F9-C9E5-474D-9D07-DBEEE2C8C4B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07633"/>
            <a:ext cx="8229600" cy="4423861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buFontTx/>
              <a:buNone/>
              <a:defRPr sz="1400" noProof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buFontTx/>
              <a:buNone/>
              <a:defRPr sz="1400" noProof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735636ED-A37A-46D8-9F6A-9C4EAE28669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4C962-D6DD-4E99-BE91-003A969D14D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3FE76-7ACD-4A9A-891B-2AD76E49E49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31698"/>
            <a:ext cx="7772400" cy="102975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97531"/>
            <a:ext cx="7772400" cy="113416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CBA1A-F2A4-4D26-B5A9-01D41AF192E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0A00C-6A2B-49BD-8068-CCFE0F72A6A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9781"/>
            <a:ext cx="4038600" cy="3421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9781"/>
            <a:ext cx="4038600" cy="3421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954B5-0EEC-4F30-8F39-B192653FBD0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E2734-7671-44F6-AFE2-FD8D083739F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60574"/>
            <a:ext cx="4040188" cy="4836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44246"/>
            <a:ext cx="4040188" cy="29872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0" y="1160574"/>
            <a:ext cx="4041775" cy="4836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0" y="1644246"/>
            <a:ext cx="4041775" cy="29872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5FC3F-CFF5-4607-BDED-286972231A1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75087-CDFB-4ABE-BE5F-DA036FDAA4E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138B8-74C4-44CE-8FD1-5FDB3F05C45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885C5-67F1-48E1-8CC9-1B62C5104A5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1BAC7-7A4F-4529-A462-9A350304293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E4248-2ACA-4624-8819-8708C2F0851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06433"/>
            <a:ext cx="3008313" cy="87853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6431"/>
            <a:ext cx="5111750" cy="44250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084963"/>
            <a:ext cx="3008313" cy="35465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E36C7-7D39-493C-906B-0D15D7F18A8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55B5B-010E-46BD-8081-CB93BA009A9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8313" y="215900"/>
            <a:ext cx="8229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209677"/>
            <a:ext cx="8229600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805363"/>
            <a:ext cx="21336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buFont typeface="Arial" panose="020B0604020202020204" pitchFamily="34" charset="0"/>
              <a:buNone/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4B064CF-5B9A-43F3-AE27-D820C77581D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805363"/>
            <a:ext cx="28956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buFont typeface="Arial" panose="020B0604020202020204" pitchFamily="34" charset="0"/>
              <a:buNone/>
              <a:defRPr sz="1200" noProof="1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805363"/>
            <a:ext cx="2133600" cy="2762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9BB3398-1C6F-4B24-BC08-E8849FD36ED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13.xml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2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1"/>
          <p:cNvSpPr>
            <a:spLocks noGrp="1" noChangeArrowheads="1"/>
          </p:cNvSpPr>
          <p:nvPr>
            <p:ph type="ctrTitle"/>
          </p:nvPr>
        </p:nvSpPr>
        <p:spPr>
          <a:xfrm>
            <a:off x="1043755" y="288228"/>
            <a:ext cx="1922462" cy="385763"/>
          </a:xfrm>
        </p:spPr>
        <p:txBody>
          <a:bodyPr/>
          <a:lstStyle/>
          <a:p>
            <a:pPr eaLnBrk="1" hangingPunct="1"/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六年级上册</a:t>
            </a:r>
          </a:p>
        </p:txBody>
      </p:sp>
      <p:sp>
        <p:nvSpPr>
          <p:cNvPr id="3075" name="副标题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656322"/>
            <a:ext cx="9144000" cy="1224085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百分数的应用（一）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3888479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可选过程 3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2291" name="副标题 2"/>
          <p:cNvSpPr txBox="1">
            <a:spLocks noChangeArrowheads="1"/>
          </p:cNvSpPr>
          <p:nvPr/>
        </p:nvSpPr>
        <p:spPr bwMode="auto">
          <a:xfrm>
            <a:off x="539750" y="915990"/>
            <a:ext cx="10937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875" tIns="40938" rIns="81875" bIns="40938"/>
          <a:lstStyle>
            <a:lvl1pPr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探究三：</a:t>
            </a: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1922463" y="1012825"/>
            <a:ext cx="46720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水的体积比冰的体积少百分之几？</a:t>
            </a:r>
          </a:p>
        </p:txBody>
      </p:sp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>
            <a:off x="1489075" y="1414463"/>
            <a:ext cx="5538788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2"/>
          <p:cNvSpPr txBox="1">
            <a:spLocks noChangeArrowheads="1"/>
          </p:cNvSpPr>
          <p:nvPr/>
        </p:nvSpPr>
        <p:spPr bwMode="auto">
          <a:xfrm>
            <a:off x="1860554" y="3625850"/>
            <a:ext cx="19288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水的体积</a:t>
            </a:r>
          </a:p>
        </p:txBody>
      </p:sp>
      <p:sp>
        <p:nvSpPr>
          <p:cNvPr id="31749" name="Text Box 2"/>
          <p:cNvSpPr txBox="1">
            <a:spLocks noChangeArrowheads="1"/>
          </p:cNvSpPr>
          <p:nvPr/>
        </p:nvSpPr>
        <p:spPr bwMode="auto">
          <a:xfrm>
            <a:off x="1860554" y="4352925"/>
            <a:ext cx="19288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冰的体积</a:t>
            </a:r>
          </a:p>
        </p:txBody>
      </p:sp>
      <p:grpSp>
        <p:nvGrpSpPr>
          <p:cNvPr id="2" name="组合 16"/>
          <p:cNvGrpSpPr/>
          <p:nvPr/>
        </p:nvGrpSpPr>
        <p:grpSpPr bwMode="auto">
          <a:xfrm>
            <a:off x="3071813" y="3576638"/>
            <a:ext cx="2571750" cy="131762"/>
            <a:chOff x="3071802" y="5011925"/>
            <a:chExt cx="1000134" cy="133175"/>
          </a:xfrm>
        </p:grpSpPr>
        <p:cxnSp>
          <p:nvCxnSpPr>
            <p:cNvPr id="12311" name="直接连接符 17"/>
            <p:cNvCxnSpPr>
              <a:cxnSpLocks noChangeShapeType="1"/>
            </p:cNvCxnSpPr>
            <p:nvPr/>
          </p:nvCxnSpPr>
          <p:spPr bwMode="auto">
            <a:xfrm>
              <a:off x="3071802" y="5143512"/>
              <a:ext cx="1000132" cy="1588"/>
            </a:xfrm>
            <a:prstGeom prst="line">
              <a:avLst/>
            </a:prstGeom>
            <a:noFill/>
            <a:ln w="25400">
              <a:solidFill>
                <a:srgbClr val="080808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12" name="直接连接符 18"/>
            <p:cNvCxnSpPr>
              <a:cxnSpLocks noChangeShapeType="1"/>
            </p:cNvCxnSpPr>
            <p:nvPr/>
          </p:nvCxnSpPr>
          <p:spPr bwMode="auto">
            <a:xfrm rot="16200000" flipV="1">
              <a:off x="3010805" y="5082513"/>
              <a:ext cx="121996" cy="2"/>
            </a:xfrm>
            <a:prstGeom prst="line">
              <a:avLst/>
            </a:prstGeom>
            <a:noFill/>
            <a:ln w="25400">
              <a:solidFill>
                <a:srgbClr val="080808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13" name="直接连接符 19"/>
            <p:cNvCxnSpPr>
              <a:cxnSpLocks noChangeShapeType="1"/>
            </p:cNvCxnSpPr>
            <p:nvPr/>
          </p:nvCxnSpPr>
          <p:spPr bwMode="auto">
            <a:xfrm rot="16200000" flipV="1">
              <a:off x="4010937" y="5072922"/>
              <a:ext cx="121996" cy="2"/>
            </a:xfrm>
            <a:prstGeom prst="line">
              <a:avLst/>
            </a:prstGeom>
            <a:noFill/>
            <a:ln w="25400">
              <a:solidFill>
                <a:srgbClr val="080808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组合 20"/>
          <p:cNvGrpSpPr/>
          <p:nvPr/>
        </p:nvGrpSpPr>
        <p:grpSpPr bwMode="auto">
          <a:xfrm>
            <a:off x="3143250" y="4351340"/>
            <a:ext cx="3143250" cy="142875"/>
            <a:chOff x="3071802" y="5011925"/>
            <a:chExt cx="1000134" cy="133175"/>
          </a:xfrm>
        </p:grpSpPr>
        <p:cxnSp>
          <p:nvCxnSpPr>
            <p:cNvPr id="12308" name="直接连接符 21"/>
            <p:cNvCxnSpPr>
              <a:cxnSpLocks noChangeShapeType="1"/>
            </p:cNvCxnSpPr>
            <p:nvPr/>
          </p:nvCxnSpPr>
          <p:spPr bwMode="auto">
            <a:xfrm>
              <a:off x="3071802" y="5143512"/>
              <a:ext cx="1000132" cy="1588"/>
            </a:xfrm>
            <a:prstGeom prst="line">
              <a:avLst/>
            </a:prstGeom>
            <a:noFill/>
            <a:ln w="25400">
              <a:solidFill>
                <a:srgbClr val="080808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9" name="直接连接符 22"/>
            <p:cNvCxnSpPr>
              <a:cxnSpLocks noChangeShapeType="1"/>
            </p:cNvCxnSpPr>
            <p:nvPr/>
          </p:nvCxnSpPr>
          <p:spPr bwMode="auto">
            <a:xfrm rot="16200000" flipV="1">
              <a:off x="3010805" y="5082513"/>
              <a:ext cx="121996" cy="2"/>
            </a:xfrm>
            <a:prstGeom prst="line">
              <a:avLst/>
            </a:prstGeom>
            <a:noFill/>
            <a:ln w="25400">
              <a:solidFill>
                <a:srgbClr val="080808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10" name="直接连接符 23"/>
            <p:cNvCxnSpPr>
              <a:cxnSpLocks noChangeShapeType="1"/>
            </p:cNvCxnSpPr>
            <p:nvPr/>
          </p:nvCxnSpPr>
          <p:spPr bwMode="auto">
            <a:xfrm rot="16200000" flipV="1">
              <a:off x="4010937" y="5072922"/>
              <a:ext cx="121996" cy="2"/>
            </a:xfrm>
            <a:prstGeom prst="line">
              <a:avLst/>
            </a:prstGeom>
            <a:noFill/>
            <a:ln w="25400">
              <a:solidFill>
                <a:srgbClr val="080808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1752" name="左大括号 24"/>
          <p:cNvSpPr/>
          <p:nvPr/>
        </p:nvSpPr>
        <p:spPr bwMode="auto">
          <a:xfrm rot="16200000">
            <a:off x="4251329" y="2600326"/>
            <a:ext cx="212725" cy="2571750"/>
          </a:xfrm>
          <a:prstGeom prst="leftBrace">
            <a:avLst>
              <a:gd name="adj1" fmla="val 27929"/>
              <a:gd name="adj2" fmla="val 50000"/>
            </a:avLst>
          </a:prstGeom>
          <a:noFill/>
          <a:ln w="25400">
            <a:solidFill>
              <a:srgbClr val="080808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753" name="左大括号 25"/>
          <p:cNvSpPr/>
          <p:nvPr/>
        </p:nvSpPr>
        <p:spPr bwMode="auto">
          <a:xfrm rot="16200000">
            <a:off x="4643441" y="3065463"/>
            <a:ext cx="142875" cy="3143250"/>
          </a:xfrm>
          <a:prstGeom prst="leftBrace">
            <a:avLst>
              <a:gd name="adj1" fmla="val 27704"/>
              <a:gd name="adj2" fmla="val 50000"/>
            </a:avLst>
          </a:prstGeom>
          <a:noFill/>
          <a:ln w="25400">
            <a:solidFill>
              <a:srgbClr val="080808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754" name="矩形 26"/>
          <p:cNvSpPr>
            <a:spLocks noChangeArrowheads="1"/>
          </p:cNvSpPr>
          <p:nvPr/>
        </p:nvSpPr>
        <p:spPr bwMode="auto">
          <a:xfrm>
            <a:off x="3929067" y="3851275"/>
            <a:ext cx="8755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45cm</a:t>
            </a:r>
            <a:r>
              <a:rPr lang="en-US" altLang="zh-CN" baseline="3000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baseline="30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755" name="矩形 27"/>
          <p:cNvSpPr>
            <a:spLocks noChangeArrowheads="1"/>
          </p:cNvSpPr>
          <p:nvPr/>
        </p:nvSpPr>
        <p:spPr bwMode="auto">
          <a:xfrm>
            <a:off x="4214817" y="4637088"/>
            <a:ext cx="8755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50cm</a:t>
            </a:r>
            <a:r>
              <a:rPr lang="en-US" altLang="zh-CN" baseline="3000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baseline="30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1756" name="直接连接符 28"/>
          <p:cNvCxnSpPr>
            <a:cxnSpLocks noChangeShapeType="1"/>
          </p:cNvCxnSpPr>
          <p:nvPr/>
        </p:nvCxnSpPr>
        <p:spPr bwMode="auto">
          <a:xfrm rot="5400000">
            <a:off x="5145090" y="3994152"/>
            <a:ext cx="998538" cy="1587"/>
          </a:xfrm>
          <a:prstGeom prst="line">
            <a:avLst/>
          </a:prstGeom>
          <a:noFill/>
          <a:ln w="25400">
            <a:solidFill>
              <a:srgbClr val="080808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7" name="左大括号 29"/>
          <p:cNvSpPr/>
          <p:nvPr/>
        </p:nvSpPr>
        <p:spPr bwMode="auto">
          <a:xfrm rot="5400000" flipH="1">
            <a:off x="5857878" y="3565527"/>
            <a:ext cx="214312" cy="642937"/>
          </a:xfrm>
          <a:prstGeom prst="leftBrace">
            <a:avLst>
              <a:gd name="adj1" fmla="val 27764"/>
              <a:gd name="adj2" fmla="val 50000"/>
            </a:avLst>
          </a:prstGeom>
          <a:noFill/>
          <a:ln w="25400">
            <a:solidFill>
              <a:srgbClr val="080808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758" name="矩形 30"/>
          <p:cNvSpPr>
            <a:spLocks noChangeArrowheads="1"/>
          </p:cNvSpPr>
          <p:nvPr/>
        </p:nvSpPr>
        <p:spPr bwMode="auto">
          <a:xfrm>
            <a:off x="5572126" y="3922713"/>
            <a:ext cx="13131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减少了？</a:t>
            </a:r>
            <a:r>
              <a:rPr lang="en-US" altLang="zh-CN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baseline="30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31"/>
          <p:cNvGrpSpPr/>
          <p:nvPr/>
        </p:nvGrpSpPr>
        <p:grpSpPr bwMode="auto">
          <a:xfrm>
            <a:off x="5643567" y="3565527"/>
            <a:ext cx="642937" cy="142875"/>
            <a:chOff x="3071802" y="5011925"/>
            <a:chExt cx="1000134" cy="133175"/>
          </a:xfrm>
        </p:grpSpPr>
        <p:cxnSp>
          <p:nvCxnSpPr>
            <p:cNvPr id="12306" name="直接连接符 32"/>
            <p:cNvCxnSpPr>
              <a:cxnSpLocks noChangeShapeType="1"/>
            </p:cNvCxnSpPr>
            <p:nvPr/>
          </p:nvCxnSpPr>
          <p:spPr bwMode="auto">
            <a:xfrm>
              <a:off x="3071802" y="5143512"/>
              <a:ext cx="1000132" cy="1588"/>
            </a:xfrm>
            <a:prstGeom prst="line">
              <a:avLst/>
            </a:prstGeom>
            <a:noFill/>
            <a:ln w="25400">
              <a:solidFill>
                <a:srgbClr val="080808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7" name="直接连接符 34"/>
            <p:cNvCxnSpPr>
              <a:cxnSpLocks noChangeShapeType="1"/>
            </p:cNvCxnSpPr>
            <p:nvPr/>
          </p:nvCxnSpPr>
          <p:spPr bwMode="auto">
            <a:xfrm rot="16200000" flipV="1">
              <a:off x="4010937" y="5072922"/>
              <a:ext cx="121996" cy="2"/>
            </a:xfrm>
            <a:prstGeom prst="line">
              <a:avLst/>
            </a:prstGeom>
            <a:noFill/>
            <a:ln w="25400">
              <a:solidFill>
                <a:srgbClr val="080808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49" grpId="0"/>
      <p:bldP spid="31752" grpId="0" bldLvl="0" animBg="1"/>
      <p:bldP spid="31753" grpId="0" bldLvl="0" animBg="1"/>
      <p:bldP spid="31754" grpId="0"/>
      <p:bldP spid="31755" grpId="0"/>
      <p:bldP spid="31757" grpId="0" bldLvl="0" animBg="1"/>
      <p:bldP spid="317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可选过程 3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3315" name="副标题 2"/>
          <p:cNvSpPr txBox="1">
            <a:spLocks noChangeArrowheads="1"/>
          </p:cNvSpPr>
          <p:nvPr/>
        </p:nvSpPr>
        <p:spPr bwMode="auto">
          <a:xfrm>
            <a:off x="539750" y="915990"/>
            <a:ext cx="10937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875" tIns="40938" rIns="81875" bIns="40938"/>
          <a:lstStyle>
            <a:lvl1pPr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探究三：</a:t>
            </a:r>
          </a:p>
        </p:txBody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1724025" y="998538"/>
            <a:ext cx="82438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水的体积比冰的体积少百分之几？</a:t>
            </a:r>
          </a:p>
        </p:txBody>
      </p: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>
            <a:off x="2006604" y="1447800"/>
            <a:ext cx="50006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2855913" y="3282950"/>
            <a:ext cx="4000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en-US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－</a:t>
            </a:r>
            <a:r>
              <a:rPr lang="en-US" altLang="zh-CN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</a:t>
            </a:r>
            <a:r>
              <a:rPr lang="zh-CN" altLang="en-US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÷50</a:t>
            </a:r>
            <a:endParaRPr lang="zh-CN" altLang="en-US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2784475" y="3711575"/>
            <a:ext cx="4000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=5÷50</a:t>
            </a: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2784475" y="4151313"/>
            <a:ext cx="4000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=10%</a:t>
            </a:r>
          </a:p>
        </p:txBody>
      </p:sp>
      <p:sp>
        <p:nvSpPr>
          <p:cNvPr id="49" name="矩形 48"/>
          <p:cNvSpPr>
            <a:spLocks noChangeArrowheads="1"/>
          </p:cNvSpPr>
          <p:nvPr/>
        </p:nvSpPr>
        <p:spPr bwMode="auto">
          <a:xfrm>
            <a:off x="2286001" y="4541838"/>
            <a:ext cx="36599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答：水的体积比冰的体积少</a:t>
            </a:r>
            <a:r>
              <a:rPr lang="en-US" altLang="zh-CN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10%</a:t>
            </a:r>
            <a:r>
              <a:rPr lang="zh-CN" altLang="en-US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可选过程 3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4339" name="副标题 2"/>
          <p:cNvSpPr txBox="1">
            <a:spLocks noChangeArrowheads="1"/>
          </p:cNvSpPr>
          <p:nvPr/>
        </p:nvSpPr>
        <p:spPr bwMode="auto">
          <a:xfrm>
            <a:off x="539750" y="915990"/>
            <a:ext cx="10937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875" tIns="40938" rIns="81875" bIns="40938"/>
          <a:lstStyle>
            <a:lvl1pPr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探究三：</a:t>
            </a:r>
          </a:p>
        </p:txBody>
      </p:sp>
      <p:sp>
        <p:nvSpPr>
          <p:cNvPr id="36866" name="Rectangle 3"/>
          <p:cNvSpPr>
            <a:spLocks noGrp="1" noRot="1" noChangeArrowheads="1"/>
          </p:cNvSpPr>
          <p:nvPr>
            <p:ph type="subTitle" idx="4294967295"/>
          </p:nvPr>
        </p:nvSpPr>
        <p:spPr>
          <a:xfrm>
            <a:off x="1160463" y="2894013"/>
            <a:ext cx="7999412" cy="785812"/>
          </a:xfrm>
        </p:spPr>
        <p:txBody>
          <a:bodyPr/>
          <a:lstStyle/>
          <a:p>
            <a:pPr eaLnBrk="1" hangingPunct="1">
              <a:buSzPct val="70000"/>
              <a:buFont typeface="Wingdings" panose="05000000000000000000" pitchFamily="2" charset="2"/>
              <a:buChar char="•"/>
            </a:pPr>
            <a:r>
              <a:rPr lang="zh-CN" altLang="en-US" sz="1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（一个数－另一个数）</a:t>
            </a:r>
            <a:r>
              <a:rPr lang="en-US" altLang="zh-CN" sz="1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÷</a:t>
            </a:r>
            <a:r>
              <a:rPr lang="zh-CN" altLang="en-US" sz="1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另一个数</a:t>
            </a:r>
            <a:r>
              <a:rPr lang="en-US" altLang="zh-CN" sz="1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×100%</a:t>
            </a:r>
            <a:endParaRPr lang="zh-CN" altLang="en-US" sz="180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41" name="矩形 2"/>
          <p:cNvSpPr>
            <a:spLocks noChangeArrowheads="1"/>
          </p:cNvSpPr>
          <p:nvPr/>
        </p:nvSpPr>
        <p:spPr bwMode="auto">
          <a:xfrm>
            <a:off x="1631954" y="1866900"/>
            <a:ext cx="52629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求一个数比另一个数多（或少）百分之几的方法：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可选过程 1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知识运用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574676" y="712788"/>
            <a:ext cx="2854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促销电水壶。</a:t>
            </a: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2894013" y="3627438"/>
            <a:ext cx="228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＜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48"/>
          <p:cNvSpPr>
            <a:spLocks noChangeArrowheads="1"/>
          </p:cNvSpPr>
          <p:nvPr/>
        </p:nvSpPr>
        <p:spPr bwMode="auto">
          <a:xfrm>
            <a:off x="2386013" y="4281488"/>
            <a:ext cx="26372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答：</a:t>
            </a:r>
            <a:r>
              <a:rPr lang="en-US" altLang="zh-CN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水壶价格降得多。</a:t>
            </a:r>
          </a:p>
        </p:txBody>
      </p:sp>
      <p:sp>
        <p:nvSpPr>
          <p:cNvPr id="15366" name="Text Box 2"/>
          <p:cNvSpPr txBox="1">
            <a:spLocks noChangeArrowheads="1"/>
          </p:cNvSpPr>
          <p:nvPr/>
        </p:nvSpPr>
        <p:spPr bwMode="auto">
          <a:xfrm>
            <a:off x="1631950" y="2863850"/>
            <a:ext cx="68214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哪种电水壶价格降得多？</a:t>
            </a:r>
          </a:p>
        </p:txBody>
      </p:sp>
      <p:pic>
        <p:nvPicPr>
          <p:cNvPr id="15367" name="Picture 2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857254" y="1212851"/>
            <a:ext cx="7358063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可选过程 1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知识运用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574676" y="641350"/>
            <a:ext cx="2854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促销电水壶。</a:t>
            </a:r>
          </a:p>
        </p:txBody>
      </p:sp>
      <p:sp>
        <p:nvSpPr>
          <p:cNvPr id="16388" name="Text Box 2"/>
          <p:cNvSpPr txBox="1">
            <a:spLocks noChangeArrowheads="1"/>
          </p:cNvSpPr>
          <p:nvPr/>
        </p:nvSpPr>
        <p:spPr bwMode="auto">
          <a:xfrm>
            <a:off x="428625" y="2759075"/>
            <a:ext cx="82438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CN" altLang="en-US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哪种电水壶的价格降低的百分比多？</a:t>
            </a: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857254" y="1141415"/>
            <a:ext cx="66643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493713" y="3211513"/>
            <a:ext cx="228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种水壶：</a:t>
            </a: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1714504" y="3208338"/>
            <a:ext cx="36433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32÷</a:t>
            </a:r>
            <a:r>
              <a:rPr lang="zh-CN" altLang="en-US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</a:t>
            </a:r>
            <a:r>
              <a:rPr lang="zh-CN" altLang="en-US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en-US" altLang="zh-CN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96</a:t>
            </a:r>
            <a:r>
              <a:rPr lang="zh-CN" altLang="en-US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1643063" y="3757613"/>
            <a:ext cx="36433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=32÷128</a:t>
            </a: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1643063" y="4184650"/>
            <a:ext cx="36433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=25%</a:t>
            </a: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4211638" y="3140075"/>
            <a:ext cx="228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种水壶：</a:t>
            </a: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5359404" y="3136900"/>
            <a:ext cx="36433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50÷</a:t>
            </a:r>
            <a:r>
              <a:rPr lang="zh-CN" altLang="en-US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160</a:t>
            </a:r>
            <a:r>
              <a:rPr lang="zh-CN" altLang="en-US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en-US" altLang="zh-CN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en-US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5216529" y="3541713"/>
            <a:ext cx="36433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=50÷210</a:t>
            </a: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5216529" y="4041775"/>
            <a:ext cx="36433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=23.8%</a:t>
            </a: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1617663" y="4613275"/>
            <a:ext cx="4386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答：</a:t>
            </a:r>
            <a:r>
              <a:rPr lang="en-US" altLang="zh-CN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种电水壶的价格降低的百分比多。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可选过程 1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随堂检测</a:t>
            </a:r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696917" y="1006474"/>
            <a:ext cx="81438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1、红星乡计划造林9公顷，实际造林12公顷，实际造林比原计划多百分之几？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（1）画图表示实际造林比原计划多百分之几。</a:t>
            </a:r>
          </a:p>
        </p:txBody>
      </p:sp>
      <p:sp>
        <p:nvSpPr>
          <p:cNvPr id="28676" name="Text Box 2"/>
          <p:cNvSpPr txBox="1">
            <a:spLocks noChangeArrowheads="1"/>
          </p:cNvSpPr>
          <p:nvPr/>
        </p:nvSpPr>
        <p:spPr bwMode="auto">
          <a:xfrm>
            <a:off x="2147888" y="2836863"/>
            <a:ext cx="19288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原计划</a:t>
            </a:r>
          </a:p>
        </p:txBody>
      </p:sp>
      <p:sp>
        <p:nvSpPr>
          <p:cNvPr id="28677" name="Text Box 2"/>
          <p:cNvSpPr txBox="1">
            <a:spLocks noChangeArrowheads="1"/>
          </p:cNvSpPr>
          <p:nvPr/>
        </p:nvSpPr>
        <p:spPr bwMode="auto">
          <a:xfrm>
            <a:off x="2219329" y="3563938"/>
            <a:ext cx="19288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实际</a:t>
            </a:r>
          </a:p>
        </p:txBody>
      </p:sp>
      <p:grpSp>
        <p:nvGrpSpPr>
          <p:cNvPr id="12" name="组合 21"/>
          <p:cNvGrpSpPr/>
          <p:nvPr/>
        </p:nvGrpSpPr>
        <p:grpSpPr bwMode="auto">
          <a:xfrm>
            <a:off x="3071813" y="2859088"/>
            <a:ext cx="2571750" cy="131762"/>
            <a:chOff x="3071802" y="5011925"/>
            <a:chExt cx="1000134" cy="133175"/>
          </a:xfrm>
        </p:grpSpPr>
        <p:cxnSp>
          <p:nvCxnSpPr>
            <p:cNvPr id="17426" name="直接连接符 7"/>
            <p:cNvCxnSpPr>
              <a:cxnSpLocks noChangeShapeType="1"/>
            </p:cNvCxnSpPr>
            <p:nvPr/>
          </p:nvCxnSpPr>
          <p:spPr bwMode="auto">
            <a:xfrm>
              <a:off x="3071802" y="5143512"/>
              <a:ext cx="1000132" cy="1588"/>
            </a:xfrm>
            <a:prstGeom prst="line">
              <a:avLst/>
            </a:prstGeom>
            <a:noFill/>
            <a:ln w="25400">
              <a:solidFill>
                <a:srgbClr val="080808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27" name="直接连接符 11"/>
            <p:cNvCxnSpPr>
              <a:cxnSpLocks noChangeShapeType="1"/>
            </p:cNvCxnSpPr>
            <p:nvPr/>
          </p:nvCxnSpPr>
          <p:spPr bwMode="auto">
            <a:xfrm rot="16200000" flipV="1">
              <a:off x="3010805" y="5082513"/>
              <a:ext cx="121996" cy="2"/>
            </a:xfrm>
            <a:prstGeom prst="line">
              <a:avLst/>
            </a:prstGeom>
            <a:noFill/>
            <a:ln w="25400">
              <a:solidFill>
                <a:srgbClr val="080808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28" name="直接连接符 19"/>
            <p:cNvCxnSpPr>
              <a:cxnSpLocks noChangeShapeType="1"/>
            </p:cNvCxnSpPr>
            <p:nvPr/>
          </p:nvCxnSpPr>
          <p:spPr bwMode="auto">
            <a:xfrm rot="16200000" flipV="1">
              <a:off x="4010937" y="5072922"/>
              <a:ext cx="121996" cy="2"/>
            </a:xfrm>
            <a:prstGeom prst="line">
              <a:avLst/>
            </a:prstGeom>
            <a:noFill/>
            <a:ln w="25400">
              <a:solidFill>
                <a:srgbClr val="080808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" name="组合 22"/>
          <p:cNvGrpSpPr/>
          <p:nvPr/>
        </p:nvGrpSpPr>
        <p:grpSpPr bwMode="auto">
          <a:xfrm>
            <a:off x="3143250" y="3633790"/>
            <a:ext cx="3143250" cy="142875"/>
            <a:chOff x="3071802" y="5011925"/>
            <a:chExt cx="1000134" cy="133175"/>
          </a:xfrm>
        </p:grpSpPr>
        <p:cxnSp>
          <p:nvCxnSpPr>
            <p:cNvPr id="17423" name="直接连接符 23"/>
            <p:cNvCxnSpPr>
              <a:cxnSpLocks noChangeShapeType="1"/>
            </p:cNvCxnSpPr>
            <p:nvPr/>
          </p:nvCxnSpPr>
          <p:spPr bwMode="auto">
            <a:xfrm>
              <a:off x="3071802" y="5143512"/>
              <a:ext cx="1000132" cy="1588"/>
            </a:xfrm>
            <a:prstGeom prst="line">
              <a:avLst/>
            </a:prstGeom>
            <a:noFill/>
            <a:ln w="25400">
              <a:solidFill>
                <a:srgbClr val="080808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24" name="直接连接符 24"/>
            <p:cNvCxnSpPr>
              <a:cxnSpLocks noChangeShapeType="1"/>
            </p:cNvCxnSpPr>
            <p:nvPr/>
          </p:nvCxnSpPr>
          <p:spPr bwMode="auto">
            <a:xfrm rot="16200000" flipV="1">
              <a:off x="3010805" y="5082513"/>
              <a:ext cx="121996" cy="2"/>
            </a:xfrm>
            <a:prstGeom prst="line">
              <a:avLst/>
            </a:prstGeom>
            <a:noFill/>
            <a:ln w="25400">
              <a:solidFill>
                <a:srgbClr val="080808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25" name="直接连接符 25"/>
            <p:cNvCxnSpPr>
              <a:cxnSpLocks noChangeShapeType="1"/>
            </p:cNvCxnSpPr>
            <p:nvPr/>
          </p:nvCxnSpPr>
          <p:spPr bwMode="auto">
            <a:xfrm rot="16200000" flipV="1">
              <a:off x="4010937" y="5072922"/>
              <a:ext cx="121996" cy="2"/>
            </a:xfrm>
            <a:prstGeom prst="line">
              <a:avLst/>
            </a:prstGeom>
            <a:noFill/>
            <a:ln w="25400">
              <a:solidFill>
                <a:srgbClr val="080808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8680" name="左大括号 30"/>
          <p:cNvSpPr/>
          <p:nvPr/>
        </p:nvSpPr>
        <p:spPr bwMode="auto">
          <a:xfrm rot="16200000">
            <a:off x="4251329" y="1882776"/>
            <a:ext cx="212725" cy="2571750"/>
          </a:xfrm>
          <a:prstGeom prst="leftBrace">
            <a:avLst>
              <a:gd name="adj1" fmla="val 27929"/>
              <a:gd name="adj2" fmla="val 50000"/>
            </a:avLst>
          </a:prstGeom>
          <a:noFill/>
          <a:ln w="25400">
            <a:solidFill>
              <a:srgbClr val="080808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81" name="左大括号 31"/>
          <p:cNvSpPr/>
          <p:nvPr/>
        </p:nvSpPr>
        <p:spPr bwMode="auto">
          <a:xfrm rot="16200000">
            <a:off x="4643441" y="2347913"/>
            <a:ext cx="142875" cy="3143250"/>
          </a:xfrm>
          <a:prstGeom prst="leftBrace">
            <a:avLst>
              <a:gd name="adj1" fmla="val 27704"/>
              <a:gd name="adj2" fmla="val 50000"/>
            </a:avLst>
          </a:prstGeom>
          <a:noFill/>
          <a:ln w="25400">
            <a:solidFill>
              <a:srgbClr val="080808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82" name="矩形 32"/>
          <p:cNvSpPr>
            <a:spLocks noChangeArrowheads="1"/>
          </p:cNvSpPr>
          <p:nvPr/>
        </p:nvSpPr>
        <p:spPr bwMode="auto">
          <a:xfrm>
            <a:off x="4000503" y="3276600"/>
            <a:ext cx="7809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公顷</a:t>
            </a:r>
            <a:endParaRPr lang="zh-CN" altLang="en-US" baseline="30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83" name="矩形 33"/>
          <p:cNvSpPr>
            <a:spLocks noChangeArrowheads="1"/>
          </p:cNvSpPr>
          <p:nvPr/>
        </p:nvSpPr>
        <p:spPr bwMode="auto">
          <a:xfrm>
            <a:off x="4214816" y="3990975"/>
            <a:ext cx="9156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公顷</a:t>
            </a:r>
            <a:endParaRPr lang="zh-CN" altLang="en-US" baseline="30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8684" name="直接连接符 35"/>
          <p:cNvCxnSpPr>
            <a:cxnSpLocks noChangeShapeType="1"/>
          </p:cNvCxnSpPr>
          <p:nvPr/>
        </p:nvCxnSpPr>
        <p:spPr bwMode="auto">
          <a:xfrm rot="5400000">
            <a:off x="5145090" y="3276602"/>
            <a:ext cx="998538" cy="1587"/>
          </a:xfrm>
          <a:prstGeom prst="line">
            <a:avLst/>
          </a:prstGeom>
          <a:noFill/>
          <a:ln w="25400">
            <a:solidFill>
              <a:srgbClr val="080808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5" name="左大括号 37"/>
          <p:cNvSpPr/>
          <p:nvPr/>
        </p:nvSpPr>
        <p:spPr bwMode="auto">
          <a:xfrm rot="16200000" flipH="1">
            <a:off x="5892010" y="3239294"/>
            <a:ext cx="142875" cy="642938"/>
          </a:xfrm>
          <a:prstGeom prst="leftBrace">
            <a:avLst>
              <a:gd name="adj1" fmla="val 27771"/>
              <a:gd name="adj2" fmla="val 50000"/>
            </a:avLst>
          </a:prstGeom>
          <a:noFill/>
          <a:ln w="25400">
            <a:solidFill>
              <a:srgbClr val="080808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86" name="矩形 38"/>
          <p:cNvSpPr>
            <a:spLocks noChangeArrowheads="1"/>
          </p:cNvSpPr>
          <p:nvPr/>
        </p:nvSpPr>
        <p:spPr bwMode="auto">
          <a:xfrm>
            <a:off x="5715001" y="3028950"/>
            <a:ext cx="13131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增加了？</a:t>
            </a:r>
            <a:r>
              <a:rPr lang="en-US" altLang="zh-CN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baseline="30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77" grpId="0"/>
      <p:bldP spid="28680" grpId="0" bldLvl="0" animBg="1"/>
      <p:bldP spid="28681" grpId="0" bldLvl="0" animBg="1"/>
      <p:bldP spid="28682" grpId="0"/>
      <p:bldP spid="28683" grpId="0"/>
      <p:bldP spid="28685" grpId="0" bldLvl="0" animBg="1"/>
      <p:bldP spid="2868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可选过程 1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随堂检测</a:t>
            </a:r>
          </a:p>
        </p:txBody>
      </p:sp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696917" y="1006474"/>
            <a:ext cx="81438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1、红星乡计划造林9公顷，实际造林12公顷，实际造林比原计划多百分之几？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（2）列式计算</a:t>
            </a: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1828800" y="2894013"/>
            <a:ext cx="40957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（12-9）÷9≈0.333=33.3%</a:t>
            </a:r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1828800" y="3803650"/>
            <a:ext cx="40957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答：实际造林比原计划多33.3%。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可选过程 1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随堂检测</a:t>
            </a: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696917" y="1006474"/>
            <a:ext cx="81438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1、红星乡计划造林9公顷，实际造林12公顷，实际造林比原计划多百分之几？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（3）原计划造林比实际造林少百分之几？</a:t>
            </a: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1828800" y="2894013"/>
            <a:ext cx="40957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（12-9）÷12=0.25=25%</a:t>
            </a:r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1828800" y="3803650"/>
            <a:ext cx="40957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答：原计划造林比实际造林少25%。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可选过程 1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随堂检测</a:t>
            </a: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587375" y="1038227"/>
            <a:ext cx="6650038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2、某市2009——2011年的进口额和出口额统计如下表。</a:t>
            </a:r>
          </a:p>
          <a:p>
            <a:pPr eaLnBrk="1" hangingPunct="1">
              <a:lnSpc>
                <a:spcPct val="150000"/>
              </a:lnSpc>
            </a:pP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（1）2010年的进口额比前一年增加了百分之几？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2097088" y="3630613"/>
            <a:ext cx="43799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（101-85）÷85=0.1125=11.25%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1892300" y="4365625"/>
            <a:ext cx="4986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答：2010年的进口额比前一年增加了11.25%。</a:t>
            </a:r>
          </a:p>
        </p:txBody>
      </p:sp>
      <p:pic>
        <p:nvPicPr>
          <p:cNvPr id="20486" name="图片 -21474826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76413" y="1592263"/>
            <a:ext cx="4773612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可选过程 1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随堂检测</a:t>
            </a:r>
          </a:p>
        </p:txBody>
      </p:sp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587375" y="1038227"/>
            <a:ext cx="6650038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2、某市2009——2011年的进口额和出口额统计如下表。</a:t>
            </a:r>
          </a:p>
          <a:p>
            <a:pPr eaLnBrk="1" hangingPunct="1">
              <a:lnSpc>
                <a:spcPct val="150000"/>
              </a:lnSpc>
            </a:pP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（2）2011年的进口额比前一年增加了百分之几？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2097088" y="3630613"/>
            <a:ext cx="43799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（113-101）×101=0.119=11.9%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1892300" y="4365625"/>
            <a:ext cx="4986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答：2011年的进口额比前一年增加了11.9%。</a:t>
            </a:r>
          </a:p>
        </p:txBody>
      </p:sp>
      <p:pic>
        <p:nvPicPr>
          <p:cNvPr id="21510" name="图片 -21474826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76413" y="1592263"/>
            <a:ext cx="4773612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可选过程 3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buFont typeface="Arial" panose="020B0604020202020204" pitchFamily="34" charset="0"/>
              <a:buNone/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</a:p>
        </p:txBody>
      </p:sp>
      <p:sp>
        <p:nvSpPr>
          <p:cNvPr id="7" name="副标题 2"/>
          <p:cNvSpPr txBox="1">
            <a:spLocks noChangeArrowheads="1"/>
          </p:cNvSpPr>
          <p:nvPr/>
        </p:nvSpPr>
        <p:spPr bwMode="auto">
          <a:xfrm>
            <a:off x="1631950" y="4051302"/>
            <a:ext cx="64230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875" tIns="40938" rIns="81875" bIns="40938"/>
          <a:lstStyle>
            <a:lvl1pPr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你从中能读出哪些数学信息？</a:t>
            </a: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1054104" y="1101725"/>
            <a:ext cx="46720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冰的体积比原来水的体积增加了百分之几？</a:t>
            </a:r>
          </a:p>
        </p:txBody>
      </p:sp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1489075" y="1558927"/>
            <a:ext cx="5538788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974729" y="993775"/>
            <a:ext cx="70135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3、光明村今年每百户拥有彩电121台，比去年增加66台，今年每百户拥有的彩电量比去年增长了百分之几？</a:t>
            </a:r>
          </a:p>
        </p:txBody>
      </p:sp>
      <p:sp>
        <p:nvSpPr>
          <p:cNvPr id="3" name="流程图: 可选过程 2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随堂检测</a:t>
            </a: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436813" y="2408238"/>
            <a:ext cx="48434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66÷（121-66）=1.2=120%</a:t>
            </a: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2436813" y="3317875"/>
            <a:ext cx="5181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答：今年每百户拥有的彩电量比去年增长了120%。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4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974729" y="993775"/>
            <a:ext cx="70135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4、放假了淘气要去姥姥家。现在用的时间比原来减少了多少时？减少了百分之几？</a:t>
            </a:r>
          </a:p>
        </p:txBody>
      </p:sp>
      <p:sp>
        <p:nvSpPr>
          <p:cNvPr id="3" name="流程图: 可选过程 2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随堂检测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38538" y="3209926"/>
            <a:ext cx="44704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24-18=6（时）</a:t>
            </a:r>
          </a:p>
        </p:txBody>
      </p:sp>
      <p:pic>
        <p:nvPicPr>
          <p:cNvPr id="23557" name="图片 -21474826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31950" y="1916113"/>
            <a:ext cx="5926138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556000" y="3819525"/>
            <a:ext cx="44704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6÷24=25%</a:t>
            </a: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927229" y="4327527"/>
            <a:ext cx="585787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</a:t>
            </a:r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现在用的时间比原来减少了6时，减少了25%。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2" grpId="0" build="allAtOnce"/>
      <p:bldP spid="4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1247775" y="1003301"/>
            <a:ext cx="665003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5、看图回答下面的问题。</a:t>
            </a:r>
          </a:p>
          <a:p>
            <a:pPr eaLnBrk="1" hangingPunct="1">
              <a:lnSpc>
                <a:spcPct val="150000"/>
              </a:lnSpc>
            </a:pP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（1）参加篮球队的人数比参加围棋组的人数多百分之几？</a:t>
            </a:r>
          </a:p>
        </p:txBody>
      </p:sp>
      <p:sp>
        <p:nvSpPr>
          <p:cNvPr id="2" name="流程图: 可选过程 1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随堂检测</a:t>
            </a:r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5246689" y="1973263"/>
            <a:ext cx="37036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（12-10）÷10=20%</a:t>
            </a: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5051425" y="2646362"/>
            <a:ext cx="33480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答：参加篮球队的人数比参加围棋组的人数多20%。</a:t>
            </a:r>
          </a:p>
        </p:txBody>
      </p:sp>
      <p:pic>
        <p:nvPicPr>
          <p:cNvPr id="24582" name="图片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2788" y="1600202"/>
            <a:ext cx="42672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1247775" y="1003301"/>
            <a:ext cx="665003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5、看图回答下面的问题。</a:t>
            </a:r>
          </a:p>
          <a:p>
            <a:pPr eaLnBrk="1" hangingPunct="1">
              <a:lnSpc>
                <a:spcPct val="150000"/>
              </a:lnSpc>
            </a:pP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（2）参加科技队的人数比参加合唱队的人数少百分之几？</a:t>
            </a:r>
          </a:p>
        </p:txBody>
      </p:sp>
      <p:sp>
        <p:nvSpPr>
          <p:cNvPr id="2" name="流程图: 可选过程 1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随堂检测</a:t>
            </a:r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5246689" y="1973263"/>
            <a:ext cx="37036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（40-25）÷40=37.5%</a:t>
            </a: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5051425" y="2646362"/>
            <a:ext cx="33480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答：参加科技队的人数比参加合唱队的人数少37.5%。</a:t>
            </a:r>
          </a:p>
        </p:txBody>
      </p:sp>
      <p:pic>
        <p:nvPicPr>
          <p:cNvPr id="25606" name="图片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2788" y="1600202"/>
            <a:ext cx="42672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可选过程 1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随堂检测</a:t>
            </a:r>
          </a:p>
        </p:txBody>
      </p:sp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1247775" y="1003300"/>
            <a:ext cx="66500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、服装店以每套80元的价格购进了200套服装，后来以每套110元的零售价出售。零售价比进价提高了百分之几？</a:t>
            </a:r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2720979" y="2408238"/>
            <a:ext cx="46640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（110-80）÷80=37.5%</a:t>
            </a: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2720975" y="3357563"/>
            <a:ext cx="40957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答：零售价比进价提高了37.5%。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可选过程 1"/>
          <p:cNvSpPr/>
          <p:nvPr/>
        </p:nvSpPr>
        <p:spPr>
          <a:xfrm>
            <a:off x="290279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本课小结</a:t>
            </a: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1547813" y="1296990"/>
            <a:ext cx="1090612" cy="733425"/>
            <a:chOff x="2257426" y="1609441"/>
            <a:chExt cx="1358900" cy="734510"/>
          </a:xfrm>
        </p:grpSpPr>
        <p:cxnSp>
          <p:nvCxnSpPr>
            <p:cNvPr id="4" name="MH_Other_1"/>
            <p:cNvCxnSpPr/>
            <p:nvPr>
              <p:custDataLst>
                <p:tags r:id="rId8"/>
              </p:custDataLst>
            </p:nvPr>
          </p:nvCxnSpPr>
          <p:spPr>
            <a:xfrm>
              <a:off x="2257426" y="1617390"/>
              <a:ext cx="1008791" cy="726561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MH_Other_2"/>
            <p:cNvSpPr/>
            <p:nvPr>
              <p:custDataLst>
                <p:tags r:id="rId9"/>
              </p:custDataLst>
            </p:nvPr>
          </p:nvSpPr>
          <p:spPr>
            <a:xfrm>
              <a:off x="2374129" y="1609441"/>
              <a:ext cx="1242197" cy="426079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08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zh-CN" sz="2400" b="1" noProof="1">
                  <a:solidFill>
                    <a:srgbClr val="FFFFFF"/>
                  </a:solidFill>
                  <a:latin typeface="Agency FB" panose="020B0503020202020204" pitchFamily="34" charset="0"/>
                  <a:ea typeface="黑体" panose="02010609060101010101" pitchFamily="2" charset="-122"/>
                </a:rPr>
                <a:t>01</a:t>
              </a:r>
              <a:endParaRPr lang="zh-CN" altLang="en-US" sz="2400" b="1" noProof="1">
                <a:solidFill>
                  <a:srgbClr val="FFFFFF"/>
                </a:solidFill>
                <a:latin typeface="Agency FB" panose="020B0503020202020204" pitchFamily="34" charset="0"/>
                <a:ea typeface="黑体" panose="02010609060101010101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 bwMode="auto">
          <a:xfrm>
            <a:off x="1547813" y="2439990"/>
            <a:ext cx="1090612" cy="733425"/>
            <a:chOff x="2257426" y="2743610"/>
            <a:chExt cx="1358900" cy="733310"/>
          </a:xfrm>
        </p:grpSpPr>
        <p:cxnSp>
          <p:nvCxnSpPr>
            <p:cNvPr id="8" name="MH_Other_3"/>
            <p:cNvCxnSpPr/>
            <p:nvPr>
              <p:custDataLst>
                <p:tags r:id="rId6"/>
              </p:custDataLst>
            </p:nvPr>
          </p:nvCxnSpPr>
          <p:spPr>
            <a:xfrm>
              <a:off x="2257426" y="2751546"/>
              <a:ext cx="1008791" cy="725374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MH_Other_4"/>
            <p:cNvSpPr/>
            <p:nvPr>
              <p:custDataLst>
                <p:tags r:id="rId7"/>
              </p:custDataLst>
            </p:nvPr>
          </p:nvSpPr>
          <p:spPr>
            <a:xfrm>
              <a:off x="2374129" y="2743610"/>
              <a:ext cx="1242197" cy="425383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08000"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zh-CN" sz="2000" b="1" noProof="1">
                  <a:solidFill>
                    <a:srgbClr val="FFFFFF"/>
                  </a:solidFill>
                  <a:latin typeface="Agency FB" panose="020B0503020202020204" pitchFamily="34" charset="0"/>
                  <a:ea typeface="黑体" panose="02010609060101010101" pitchFamily="2" charset="-122"/>
                </a:rPr>
                <a:t>02</a:t>
              </a:r>
              <a:endParaRPr lang="zh-CN" altLang="en-US" sz="2000" b="1" noProof="1">
                <a:solidFill>
                  <a:srgbClr val="FFFFFF"/>
                </a:solidFill>
                <a:latin typeface="Agency FB" panose="020B0503020202020204" pitchFamily="34" charset="0"/>
                <a:ea typeface="黑体" panose="02010609060101010101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 bwMode="auto">
          <a:xfrm>
            <a:off x="1547813" y="3617915"/>
            <a:ext cx="1090612" cy="733425"/>
            <a:chOff x="2257426" y="3877780"/>
            <a:chExt cx="1358900" cy="733309"/>
          </a:xfrm>
        </p:grpSpPr>
        <p:cxnSp>
          <p:nvCxnSpPr>
            <p:cNvPr id="12" name="MH_Other_5"/>
            <p:cNvCxnSpPr/>
            <p:nvPr>
              <p:custDataLst>
                <p:tags r:id="rId4"/>
              </p:custDataLst>
            </p:nvPr>
          </p:nvCxnSpPr>
          <p:spPr>
            <a:xfrm>
              <a:off x="2257426" y="3885716"/>
              <a:ext cx="1008791" cy="725373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MH_Other_6"/>
            <p:cNvSpPr/>
            <p:nvPr>
              <p:custDataLst>
                <p:tags r:id="rId5"/>
              </p:custDataLst>
            </p:nvPr>
          </p:nvSpPr>
          <p:spPr>
            <a:xfrm>
              <a:off x="2374129" y="3877780"/>
              <a:ext cx="1242197" cy="425383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08000"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zh-CN" sz="2000" b="1" noProof="1">
                  <a:solidFill>
                    <a:srgbClr val="FFFFFF"/>
                  </a:solidFill>
                  <a:latin typeface="Agency FB" panose="020B0503020202020204" pitchFamily="34" charset="0"/>
                  <a:ea typeface="黑体" panose="02010609060101010101" pitchFamily="2" charset="-122"/>
                </a:rPr>
                <a:t>03</a:t>
              </a:r>
              <a:endParaRPr lang="zh-CN" altLang="en-US" sz="2000" b="1" noProof="1">
                <a:solidFill>
                  <a:srgbClr val="FFFFFF"/>
                </a:solidFill>
                <a:latin typeface="Agency FB" panose="020B0503020202020204" pitchFamily="34" charset="0"/>
                <a:ea typeface="黑体" panose="02010609060101010101" pitchFamily="2" charset="-122"/>
              </a:endParaRPr>
            </a:p>
          </p:txBody>
        </p:sp>
      </p:grpSp>
      <p:sp>
        <p:nvSpPr>
          <p:cNvPr id="15" name="MH_SubTitle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38429" y="1219202"/>
            <a:ext cx="5872163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画图的方法可以帮助我们理解题意，找出题里的数量关系。</a:t>
            </a:r>
          </a:p>
        </p:txBody>
      </p:sp>
      <p:sp>
        <p:nvSpPr>
          <p:cNvPr id="16" name="MH_SubTitle_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700338" y="2439988"/>
            <a:ext cx="581025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zh-CN" altLang="en-US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求一个数比另一个数多（或少）百分之几的方法：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（一个数－另一个数）÷另一个数×100%</a:t>
            </a:r>
          </a:p>
        </p:txBody>
      </p:sp>
      <p:sp>
        <p:nvSpPr>
          <p:cNvPr id="17" name="MH_SubTitle_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00338" y="3625852"/>
            <a:ext cx="56800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zh-CN" altLang="en-US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求一个数比另一个数多（或少）百分之几关键要找准标准量。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57" name="矩形 17"/>
          <p:cNvSpPr>
            <a:spLocks noChangeArrowheads="1"/>
          </p:cNvSpPr>
          <p:nvPr/>
        </p:nvSpPr>
        <p:spPr bwMode="auto">
          <a:xfrm>
            <a:off x="3122458" y="576264"/>
            <a:ext cx="295465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百分数的应用（一）</a:t>
            </a:r>
          </a:p>
          <a:p>
            <a:pPr algn="ctr"/>
            <a:endParaRPr lang="zh-CN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可选过程 1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作业布置</a:t>
            </a:r>
          </a:p>
        </p:txBody>
      </p:sp>
      <p:sp>
        <p:nvSpPr>
          <p:cNvPr id="28675" name="副标题 2"/>
          <p:cNvSpPr txBox="1">
            <a:spLocks noChangeArrowheads="1"/>
          </p:cNvSpPr>
          <p:nvPr/>
        </p:nvSpPr>
        <p:spPr bwMode="auto">
          <a:xfrm>
            <a:off x="971550" y="1152526"/>
            <a:ext cx="72009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875" tIns="40938" rIns="81875" bIns="40938"/>
          <a:lstStyle>
            <a:lvl1pPr marL="3175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1、课本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89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</a:p>
        </p:txBody>
      </p:sp>
      <p:sp>
        <p:nvSpPr>
          <p:cNvPr id="28676" name="副标题 2"/>
          <p:cNvSpPr txBox="1">
            <a:spLocks noChangeArrowheads="1"/>
          </p:cNvSpPr>
          <p:nvPr/>
        </p:nvSpPr>
        <p:spPr bwMode="auto">
          <a:xfrm>
            <a:off x="971550" y="1871664"/>
            <a:ext cx="720090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875" tIns="40938" rIns="81875" bIns="40938"/>
          <a:lstStyle>
            <a:lvl1pPr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2、预习课本第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90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91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页。</a:t>
            </a:r>
          </a:p>
          <a:p>
            <a:pPr eaLnBrk="1" hangingPunct="1">
              <a:lnSpc>
                <a:spcPct val="150000"/>
              </a:lnSpc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3、讨论：说说解答比一个数增加百分之几的数是多少的方法。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可选过程 1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buFont typeface="Arial" panose="020B0604020202020204" pitchFamily="34" charset="0"/>
              <a:buNone/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本节目标</a:t>
            </a:r>
          </a:p>
        </p:txBody>
      </p:sp>
      <p:sp>
        <p:nvSpPr>
          <p:cNvPr id="5123" name="文本框 2"/>
          <p:cNvSpPr txBox="1">
            <a:spLocks noChangeArrowheads="1"/>
          </p:cNvSpPr>
          <p:nvPr/>
        </p:nvSpPr>
        <p:spPr bwMode="auto">
          <a:xfrm>
            <a:off x="850904" y="1573213"/>
            <a:ext cx="744061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1．在具体情境中理解“增加百分之几”或“减少百分之几”的意义，加深对百分数意义的理解。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2．能计算出实际问题中“增加百分之几”或“减少百分之几”，提高运用数学解决实际问题的能力，体会百分数与现实生活的密切联系。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可选过程 1"/>
          <p:cNvSpPr/>
          <p:nvPr/>
        </p:nvSpPr>
        <p:spPr>
          <a:xfrm>
            <a:off x="290195" y="203200"/>
            <a:ext cx="1629410" cy="431165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buFont typeface="Arial" panose="020B0604020202020204" pitchFamily="34" charset="0"/>
              <a:buNone/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自主学习反馈</a:t>
            </a:r>
          </a:p>
        </p:txBody>
      </p:sp>
      <p:sp>
        <p:nvSpPr>
          <p:cNvPr id="6147" name="副标题 2"/>
          <p:cNvSpPr txBox="1">
            <a:spLocks noChangeArrowheads="1"/>
          </p:cNvSpPr>
          <p:nvPr/>
        </p:nvSpPr>
        <p:spPr bwMode="auto">
          <a:xfrm>
            <a:off x="703267" y="2027239"/>
            <a:ext cx="77374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875" tIns="40938" rIns="81875" bIns="40938"/>
          <a:lstStyle>
            <a:lvl1pPr marL="307975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１、讨论：你对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增加百分之几”或“减少百分之几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的理解。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可选过程 2"/>
          <p:cNvSpPr/>
          <p:nvPr/>
        </p:nvSpPr>
        <p:spPr>
          <a:xfrm>
            <a:off x="290195" y="203200"/>
            <a:ext cx="1629410" cy="431165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buFont typeface="Arial" panose="020B0604020202020204" pitchFamily="34" charset="0"/>
              <a:buNone/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自主学习反馈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896938" y="1352551"/>
            <a:ext cx="74104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的百分之几；                                    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的百分之几。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比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少百分之几；                                   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比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多百分之几。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08" name="Text Box 8"/>
          <p:cNvSpPr txBox="1">
            <a:spLocks noChangeArrowheads="1"/>
          </p:cNvSpPr>
          <p:nvPr/>
        </p:nvSpPr>
        <p:spPr bwMode="auto">
          <a:xfrm>
            <a:off x="1287467" y="1924050"/>
            <a:ext cx="2879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4÷5=80 %</a:t>
            </a:r>
          </a:p>
        </p:txBody>
      </p:sp>
      <p:sp>
        <p:nvSpPr>
          <p:cNvPr id="153610" name="Text Box 10"/>
          <p:cNvSpPr txBox="1">
            <a:spLocks noChangeArrowheads="1"/>
          </p:cNvSpPr>
          <p:nvPr/>
        </p:nvSpPr>
        <p:spPr bwMode="auto">
          <a:xfrm>
            <a:off x="5656263" y="1927225"/>
            <a:ext cx="14061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5÷4=125%</a:t>
            </a:r>
          </a:p>
        </p:txBody>
      </p:sp>
      <p:sp>
        <p:nvSpPr>
          <p:cNvPr id="153611" name="Text Box 11"/>
          <p:cNvSpPr txBox="1">
            <a:spLocks noChangeArrowheads="1"/>
          </p:cNvSpPr>
          <p:nvPr/>
        </p:nvSpPr>
        <p:spPr bwMode="auto">
          <a:xfrm>
            <a:off x="930278" y="3209925"/>
            <a:ext cx="19672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5-4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÷5=20%</a:t>
            </a:r>
          </a:p>
        </p:txBody>
      </p:sp>
      <p:sp>
        <p:nvSpPr>
          <p:cNvPr id="153613" name="Text Box 13"/>
          <p:cNvSpPr txBox="1">
            <a:spLocks noChangeArrowheads="1"/>
          </p:cNvSpPr>
          <p:nvPr/>
        </p:nvSpPr>
        <p:spPr bwMode="auto">
          <a:xfrm>
            <a:off x="5189541" y="3198813"/>
            <a:ext cx="19672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5-4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÷4=25%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8" grpId="0"/>
      <p:bldP spid="153610" grpId="0"/>
      <p:bldP spid="153611" grpId="0"/>
      <p:bldP spid="1536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可选过程 3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8195" name="副标题 2"/>
          <p:cNvSpPr txBox="1">
            <a:spLocks noChangeArrowheads="1"/>
          </p:cNvSpPr>
          <p:nvPr/>
        </p:nvSpPr>
        <p:spPr bwMode="auto">
          <a:xfrm>
            <a:off x="539750" y="915990"/>
            <a:ext cx="10937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875" tIns="40938" rIns="81875" bIns="40938"/>
          <a:lstStyle>
            <a:lvl1pPr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探究一：</a:t>
            </a: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1922463" y="1012825"/>
            <a:ext cx="46720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冰的体积比原来水的体积增加了百分之几？</a:t>
            </a:r>
          </a:p>
        </p:txBody>
      </p:sp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>
            <a:off x="1489075" y="1558927"/>
            <a:ext cx="5538788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1931988" y="3768725"/>
            <a:ext cx="19288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水的体积</a:t>
            </a:r>
          </a:p>
        </p:txBody>
      </p:sp>
      <p:sp>
        <p:nvSpPr>
          <p:cNvPr id="27653" name="矩形 4"/>
          <p:cNvSpPr>
            <a:spLocks noChangeArrowheads="1"/>
          </p:cNvSpPr>
          <p:nvPr/>
        </p:nvSpPr>
        <p:spPr bwMode="auto">
          <a:xfrm>
            <a:off x="3071817" y="3897314"/>
            <a:ext cx="3000375" cy="285750"/>
          </a:xfrm>
          <a:prstGeom prst="rect">
            <a:avLst/>
          </a:prstGeom>
          <a:solidFill>
            <a:srgbClr val="FFC000"/>
          </a:solidFill>
          <a:ln w="25400">
            <a:solidFill>
              <a:srgbClr val="080808"/>
            </a:solidFill>
            <a:round/>
          </a:ln>
        </p:spPr>
        <p:txBody>
          <a:bodyPr wrap="none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54" name="Text Box 2"/>
          <p:cNvSpPr txBox="1">
            <a:spLocks noChangeArrowheads="1"/>
          </p:cNvSpPr>
          <p:nvPr/>
        </p:nvSpPr>
        <p:spPr bwMode="auto">
          <a:xfrm>
            <a:off x="1931988" y="4495800"/>
            <a:ext cx="19288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冰的体积</a:t>
            </a:r>
          </a:p>
        </p:txBody>
      </p:sp>
      <p:sp>
        <p:nvSpPr>
          <p:cNvPr id="27655" name="矩形 6"/>
          <p:cNvSpPr>
            <a:spLocks noChangeArrowheads="1"/>
          </p:cNvSpPr>
          <p:nvPr/>
        </p:nvSpPr>
        <p:spPr bwMode="auto">
          <a:xfrm>
            <a:off x="3071817" y="4567238"/>
            <a:ext cx="3286125" cy="285750"/>
          </a:xfrm>
          <a:prstGeom prst="rect">
            <a:avLst/>
          </a:prstGeom>
          <a:solidFill>
            <a:srgbClr val="FFC000"/>
          </a:solidFill>
          <a:ln w="25400">
            <a:solidFill>
              <a:srgbClr val="080808"/>
            </a:solidFill>
            <a:round/>
          </a:ln>
        </p:spPr>
        <p:txBody>
          <a:bodyPr wrap="none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6061075" y="4568825"/>
            <a:ext cx="285750" cy="28575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buFontTx/>
              <a:buNone/>
              <a:defRPr/>
            </a:pPr>
            <a:endParaRPr kumimoji="1"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57" name="Text Box 2"/>
          <p:cNvSpPr txBox="1">
            <a:spLocks noChangeArrowheads="1"/>
          </p:cNvSpPr>
          <p:nvPr/>
        </p:nvSpPr>
        <p:spPr bwMode="auto">
          <a:xfrm>
            <a:off x="5214938" y="4186238"/>
            <a:ext cx="19288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增加部分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3" grpId="0" bldLvl="0" animBg="1"/>
      <p:bldP spid="27654" grpId="0"/>
      <p:bldP spid="27655" grpId="0" bldLvl="0" animBg="1"/>
      <p:bldP spid="8" grpId="0" bldLvl="0" animBg="1"/>
      <p:bldP spid="276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可选过程 3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9219" name="副标题 2"/>
          <p:cNvSpPr txBox="1">
            <a:spLocks noChangeArrowheads="1"/>
          </p:cNvSpPr>
          <p:nvPr/>
        </p:nvSpPr>
        <p:spPr bwMode="auto">
          <a:xfrm>
            <a:off x="539750" y="915990"/>
            <a:ext cx="10937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875" tIns="40938" rIns="81875" bIns="40938"/>
          <a:lstStyle>
            <a:lvl1pPr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探究一：</a:t>
            </a: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1922463" y="1012825"/>
            <a:ext cx="46720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冰的体积比原来水的体积增加了百分之几？</a:t>
            </a:r>
          </a:p>
        </p:txBody>
      </p:sp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>
            <a:off x="1489075" y="1485902"/>
            <a:ext cx="5538788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2"/>
          <p:cNvSpPr txBox="1">
            <a:spLocks noChangeArrowheads="1"/>
          </p:cNvSpPr>
          <p:nvPr/>
        </p:nvSpPr>
        <p:spPr bwMode="auto">
          <a:xfrm>
            <a:off x="2003429" y="3625850"/>
            <a:ext cx="19288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水的体积</a:t>
            </a:r>
          </a:p>
        </p:txBody>
      </p:sp>
      <p:sp>
        <p:nvSpPr>
          <p:cNvPr id="28677" name="Text Box 2"/>
          <p:cNvSpPr txBox="1">
            <a:spLocks noChangeArrowheads="1"/>
          </p:cNvSpPr>
          <p:nvPr/>
        </p:nvSpPr>
        <p:spPr bwMode="auto">
          <a:xfrm>
            <a:off x="2003429" y="4352925"/>
            <a:ext cx="19288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冰的体积</a:t>
            </a:r>
          </a:p>
        </p:txBody>
      </p:sp>
      <p:grpSp>
        <p:nvGrpSpPr>
          <p:cNvPr id="2" name="组合 21"/>
          <p:cNvGrpSpPr/>
          <p:nvPr/>
        </p:nvGrpSpPr>
        <p:grpSpPr bwMode="auto">
          <a:xfrm>
            <a:off x="3287713" y="3648077"/>
            <a:ext cx="2571750" cy="131763"/>
            <a:chOff x="3071802" y="5011925"/>
            <a:chExt cx="1000134" cy="133175"/>
          </a:xfrm>
        </p:grpSpPr>
        <p:cxnSp>
          <p:nvCxnSpPr>
            <p:cNvPr id="9236" name="直接连接符 7"/>
            <p:cNvCxnSpPr>
              <a:cxnSpLocks noChangeShapeType="1"/>
            </p:cNvCxnSpPr>
            <p:nvPr/>
          </p:nvCxnSpPr>
          <p:spPr bwMode="auto">
            <a:xfrm>
              <a:off x="3071802" y="5143512"/>
              <a:ext cx="1000132" cy="1588"/>
            </a:xfrm>
            <a:prstGeom prst="line">
              <a:avLst/>
            </a:prstGeom>
            <a:noFill/>
            <a:ln w="25400">
              <a:solidFill>
                <a:srgbClr val="080808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37" name="直接连接符 11"/>
            <p:cNvCxnSpPr>
              <a:cxnSpLocks noChangeShapeType="1"/>
            </p:cNvCxnSpPr>
            <p:nvPr/>
          </p:nvCxnSpPr>
          <p:spPr bwMode="auto">
            <a:xfrm rot="16200000" flipV="1">
              <a:off x="3010805" y="5082513"/>
              <a:ext cx="121996" cy="2"/>
            </a:xfrm>
            <a:prstGeom prst="line">
              <a:avLst/>
            </a:prstGeom>
            <a:noFill/>
            <a:ln w="25400">
              <a:solidFill>
                <a:srgbClr val="080808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38" name="直接连接符 19"/>
            <p:cNvCxnSpPr>
              <a:cxnSpLocks noChangeShapeType="1"/>
            </p:cNvCxnSpPr>
            <p:nvPr/>
          </p:nvCxnSpPr>
          <p:spPr bwMode="auto">
            <a:xfrm rot="16200000" flipV="1">
              <a:off x="4010937" y="5072922"/>
              <a:ext cx="121996" cy="2"/>
            </a:xfrm>
            <a:prstGeom prst="line">
              <a:avLst/>
            </a:prstGeom>
            <a:noFill/>
            <a:ln w="25400">
              <a:solidFill>
                <a:srgbClr val="080808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组合 22"/>
          <p:cNvGrpSpPr/>
          <p:nvPr/>
        </p:nvGrpSpPr>
        <p:grpSpPr bwMode="auto">
          <a:xfrm>
            <a:off x="3359150" y="4422777"/>
            <a:ext cx="3143250" cy="142875"/>
            <a:chOff x="3071802" y="5011925"/>
            <a:chExt cx="1000134" cy="133175"/>
          </a:xfrm>
        </p:grpSpPr>
        <p:cxnSp>
          <p:nvCxnSpPr>
            <p:cNvPr id="9233" name="直接连接符 23"/>
            <p:cNvCxnSpPr>
              <a:cxnSpLocks noChangeShapeType="1"/>
            </p:cNvCxnSpPr>
            <p:nvPr/>
          </p:nvCxnSpPr>
          <p:spPr bwMode="auto">
            <a:xfrm>
              <a:off x="3071802" y="5143512"/>
              <a:ext cx="1000132" cy="1588"/>
            </a:xfrm>
            <a:prstGeom prst="line">
              <a:avLst/>
            </a:prstGeom>
            <a:noFill/>
            <a:ln w="25400">
              <a:solidFill>
                <a:srgbClr val="080808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34" name="直接连接符 24"/>
            <p:cNvCxnSpPr>
              <a:cxnSpLocks noChangeShapeType="1"/>
            </p:cNvCxnSpPr>
            <p:nvPr/>
          </p:nvCxnSpPr>
          <p:spPr bwMode="auto">
            <a:xfrm rot="16200000" flipV="1">
              <a:off x="3010805" y="5082513"/>
              <a:ext cx="121996" cy="2"/>
            </a:xfrm>
            <a:prstGeom prst="line">
              <a:avLst/>
            </a:prstGeom>
            <a:noFill/>
            <a:ln w="25400">
              <a:solidFill>
                <a:srgbClr val="080808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35" name="直接连接符 25"/>
            <p:cNvCxnSpPr>
              <a:cxnSpLocks noChangeShapeType="1"/>
            </p:cNvCxnSpPr>
            <p:nvPr/>
          </p:nvCxnSpPr>
          <p:spPr bwMode="auto">
            <a:xfrm rot="16200000" flipV="1">
              <a:off x="4010937" y="5072922"/>
              <a:ext cx="121996" cy="2"/>
            </a:xfrm>
            <a:prstGeom prst="line">
              <a:avLst/>
            </a:prstGeom>
            <a:noFill/>
            <a:ln w="25400">
              <a:solidFill>
                <a:srgbClr val="080808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8680" name="左大括号 30"/>
          <p:cNvSpPr/>
          <p:nvPr/>
        </p:nvSpPr>
        <p:spPr bwMode="auto">
          <a:xfrm rot="16200000">
            <a:off x="4464845" y="2672557"/>
            <a:ext cx="214313" cy="2571750"/>
          </a:xfrm>
          <a:prstGeom prst="leftBrace">
            <a:avLst>
              <a:gd name="adj1" fmla="val 27722"/>
              <a:gd name="adj2" fmla="val 50000"/>
            </a:avLst>
          </a:prstGeom>
          <a:noFill/>
          <a:ln w="25400">
            <a:solidFill>
              <a:srgbClr val="080808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81" name="左大括号 31"/>
          <p:cNvSpPr/>
          <p:nvPr/>
        </p:nvSpPr>
        <p:spPr bwMode="auto">
          <a:xfrm rot="16200000">
            <a:off x="4859340" y="3136901"/>
            <a:ext cx="142875" cy="3143250"/>
          </a:xfrm>
          <a:prstGeom prst="leftBrace">
            <a:avLst>
              <a:gd name="adj1" fmla="val 27704"/>
              <a:gd name="adj2" fmla="val 50000"/>
            </a:avLst>
          </a:prstGeom>
          <a:noFill/>
          <a:ln w="25400">
            <a:solidFill>
              <a:srgbClr val="080808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82" name="矩形 32"/>
          <p:cNvSpPr>
            <a:spLocks noChangeArrowheads="1"/>
          </p:cNvSpPr>
          <p:nvPr/>
        </p:nvSpPr>
        <p:spPr bwMode="auto">
          <a:xfrm>
            <a:off x="4144967" y="3922713"/>
            <a:ext cx="8755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45cm</a:t>
            </a:r>
            <a:r>
              <a:rPr lang="en-US" altLang="zh-CN" baseline="3000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baseline="30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83" name="矩形 33"/>
          <p:cNvSpPr>
            <a:spLocks noChangeArrowheads="1"/>
          </p:cNvSpPr>
          <p:nvPr/>
        </p:nvSpPr>
        <p:spPr bwMode="auto">
          <a:xfrm>
            <a:off x="4430717" y="4708525"/>
            <a:ext cx="8755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50cm</a:t>
            </a:r>
            <a:r>
              <a:rPr lang="en-US" altLang="zh-CN" baseline="3000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baseline="30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8684" name="直接连接符 35"/>
          <p:cNvCxnSpPr>
            <a:cxnSpLocks noChangeShapeType="1"/>
          </p:cNvCxnSpPr>
          <p:nvPr/>
        </p:nvCxnSpPr>
        <p:spPr bwMode="auto">
          <a:xfrm rot="5400000">
            <a:off x="5360990" y="4065590"/>
            <a:ext cx="998537" cy="1587"/>
          </a:xfrm>
          <a:prstGeom prst="line">
            <a:avLst/>
          </a:prstGeom>
          <a:noFill/>
          <a:ln w="25400">
            <a:solidFill>
              <a:srgbClr val="080808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5" name="左大括号 37"/>
          <p:cNvSpPr/>
          <p:nvPr/>
        </p:nvSpPr>
        <p:spPr bwMode="auto">
          <a:xfrm rot="16200000" flipH="1">
            <a:off x="6107910" y="4029869"/>
            <a:ext cx="142875" cy="642938"/>
          </a:xfrm>
          <a:prstGeom prst="leftBrace">
            <a:avLst>
              <a:gd name="adj1" fmla="val 27771"/>
              <a:gd name="adj2" fmla="val 50000"/>
            </a:avLst>
          </a:prstGeom>
          <a:noFill/>
          <a:ln w="25400">
            <a:solidFill>
              <a:srgbClr val="080808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86" name="矩形 38"/>
          <p:cNvSpPr>
            <a:spLocks noChangeArrowheads="1"/>
          </p:cNvSpPr>
          <p:nvPr/>
        </p:nvSpPr>
        <p:spPr bwMode="auto">
          <a:xfrm>
            <a:off x="5930901" y="3817938"/>
            <a:ext cx="13131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增加了？</a:t>
            </a:r>
            <a:r>
              <a:rPr lang="en-US" altLang="zh-CN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baseline="30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77" grpId="0"/>
      <p:bldP spid="28680" grpId="0" bldLvl="0" animBg="1"/>
      <p:bldP spid="28681" grpId="0" bldLvl="0" animBg="1"/>
      <p:bldP spid="28682" grpId="0"/>
      <p:bldP spid="28683" grpId="0"/>
      <p:bldP spid="28685" grpId="0" bldLvl="0" animBg="1"/>
      <p:bldP spid="286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可选过程 3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0243" name="副标题 2"/>
          <p:cNvSpPr txBox="1">
            <a:spLocks noChangeArrowheads="1"/>
          </p:cNvSpPr>
          <p:nvPr/>
        </p:nvSpPr>
        <p:spPr bwMode="auto">
          <a:xfrm>
            <a:off x="539750" y="915990"/>
            <a:ext cx="10937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875" tIns="40938" rIns="81875" bIns="40938"/>
          <a:lstStyle>
            <a:lvl1pPr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探究二：</a:t>
            </a:r>
          </a:p>
        </p:txBody>
      </p:sp>
      <p:sp>
        <p:nvSpPr>
          <p:cNvPr id="10244" name="Text Box 2"/>
          <p:cNvSpPr txBox="1">
            <a:spLocks noChangeArrowheads="1"/>
          </p:cNvSpPr>
          <p:nvPr/>
        </p:nvSpPr>
        <p:spPr bwMode="auto">
          <a:xfrm>
            <a:off x="1800225" y="941388"/>
            <a:ext cx="5016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冰的体积比原来水的体积增加了百分之几？</a:t>
            </a:r>
          </a:p>
        </p:txBody>
      </p:sp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>
            <a:off x="2070104" y="1422402"/>
            <a:ext cx="4214813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144588" y="2995613"/>
            <a:ext cx="4000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en-US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－</a:t>
            </a:r>
            <a:r>
              <a:rPr lang="en-US" altLang="zh-CN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</a:t>
            </a:r>
            <a:r>
              <a:rPr lang="zh-CN" altLang="en-US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÷45</a:t>
            </a:r>
            <a:endParaRPr lang="zh-CN" altLang="en-US" dirty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073150" y="3567113"/>
            <a:ext cx="4000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=5÷45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001713" y="4079875"/>
            <a:ext cx="4000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≈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11.1%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" name="直接连接符 1"/>
          <p:cNvCxnSpPr>
            <a:cxnSpLocks noChangeShapeType="1"/>
          </p:cNvCxnSpPr>
          <p:nvPr/>
        </p:nvCxnSpPr>
        <p:spPr bwMode="auto">
          <a:xfrm rot="5400000">
            <a:off x="3565525" y="3643313"/>
            <a:ext cx="1295400" cy="0"/>
          </a:xfrm>
          <a:prstGeom prst="line">
            <a:avLst/>
          </a:prstGeom>
          <a:noFill/>
          <a:ln w="25400">
            <a:solidFill>
              <a:srgbClr val="00B0F0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145088" y="2995613"/>
            <a:ext cx="4000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50÷45</a:t>
            </a:r>
            <a:r>
              <a:rPr lang="zh-CN" altLang="en-US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≈</a:t>
            </a:r>
            <a:r>
              <a:rPr lang="en-US" altLang="zh-CN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111.1%</a:t>
            </a:r>
            <a:endParaRPr lang="zh-CN" altLang="en-US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145088" y="3697288"/>
            <a:ext cx="4000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111.1%</a:t>
            </a:r>
            <a:r>
              <a:rPr lang="zh-CN" altLang="en-US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－</a:t>
            </a:r>
            <a:r>
              <a:rPr lang="en-US" altLang="zh-CN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100%=11.1%</a:t>
            </a:r>
            <a:endParaRPr lang="zh-CN" altLang="en-US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644651" y="4565650"/>
            <a:ext cx="47740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答：冰的体积比原来水的体积增加了</a:t>
            </a:r>
            <a:r>
              <a:rPr lang="en-US" altLang="zh-CN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11.1%</a:t>
            </a:r>
            <a:r>
              <a:rPr lang="zh-CN" altLang="en-US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可选过程 3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1267" name="副标题 2"/>
          <p:cNvSpPr txBox="1">
            <a:spLocks noChangeArrowheads="1"/>
          </p:cNvSpPr>
          <p:nvPr/>
        </p:nvSpPr>
        <p:spPr bwMode="auto">
          <a:xfrm>
            <a:off x="539750" y="915990"/>
            <a:ext cx="10937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875" tIns="40938" rIns="81875" bIns="40938"/>
          <a:lstStyle>
            <a:lvl1pPr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探究三：</a:t>
            </a: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1922463" y="1012825"/>
            <a:ext cx="46720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水的体积比冰的体积少百分之几？</a:t>
            </a:r>
          </a:p>
        </p:txBody>
      </p:sp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>
            <a:off x="1489075" y="1558927"/>
            <a:ext cx="5538788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2"/>
          <p:cNvSpPr txBox="1">
            <a:spLocks noChangeArrowheads="1"/>
          </p:cNvSpPr>
          <p:nvPr/>
        </p:nvSpPr>
        <p:spPr bwMode="auto">
          <a:xfrm>
            <a:off x="2147888" y="3825875"/>
            <a:ext cx="19288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水的体积</a:t>
            </a:r>
          </a:p>
        </p:txBody>
      </p:sp>
      <p:sp>
        <p:nvSpPr>
          <p:cNvPr id="30725" name="矩形 9"/>
          <p:cNvSpPr>
            <a:spLocks noChangeArrowheads="1"/>
          </p:cNvSpPr>
          <p:nvPr/>
        </p:nvSpPr>
        <p:spPr bwMode="auto">
          <a:xfrm>
            <a:off x="3502029" y="3956050"/>
            <a:ext cx="3000375" cy="285750"/>
          </a:xfrm>
          <a:prstGeom prst="rect">
            <a:avLst/>
          </a:prstGeom>
          <a:solidFill>
            <a:srgbClr val="FFC000"/>
          </a:solidFill>
          <a:ln w="25400">
            <a:solidFill>
              <a:srgbClr val="080808"/>
            </a:solidFill>
            <a:round/>
          </a:ln>
        </p:spPr>
        <p:txBody>
          <a:bodyPr wrap="none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26" name="Text Box 2"/>
          <p:cNvSpPr txBox="1">
            <a:spLocks noChangeArrowheads="1"/>
          </p:cNvSpPr>
          <p:nvPr/>
        </p:nvSpPr>
        <p:spPr bwMode="auto">
          <a:xfrm>
            <a:off x="2147888" y="4554538"/>
            <a:ext cx="19288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冰的体积</a:t>
            </a:r>
          </a:p>
        </p:txBody>
      </p:sp>
      <p:sp>
        <p:nvSpPr>
          <p:cNvPr id="30727" name="矩形 11"/>
          <p:cNvSpPr>
            <a:spLocks noChangeArrowheads="1"/>
          </p:cNvSpPr>
          <p:nvPr/>
        </p:nvSpPr>
        <p:spPr bwMode="auto">
          <a:xfrm>
            <a:off x="3502029" y="4552950"/>
            <a:ext cx="3286125" cy="285750"/>
          </a:xfrm>
          <a:prstGeom prst="rect">
            <a:avLst/>
          </a:prstGeom>
          <a:solidFill>
            <a:srgbClr val="FFC000"/>
          </a:solidFill>
          <a:ln w="25400">
            <a:solidFill>
              <a:srgbClr val="080808"/>
            </a:solidFill>
            <a:round/>
          </a:ln>
        </p:spPr>
        <p:txBody>
          <a:bodyPr wrap="none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6516688" y="3948114"/>
            <a:ext cx="285750" cy="28575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buFontTx/>
              <a:buNone/>
              <a:defRPr/>
            </a:pPr>
            <a:endParaRPr kumimoji="1"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29" name="Text Box 2"/>
          <p:cNvSpPr txBox="1">
            <a:spLocks noChangeArrowheads="1"/>
          </p:cNvSpPr>
          <p:nvPr/>
        </p:nvSpPr>
        <p:spPr bwMode="auto">
          <a:xfrm>
            <a:off x="6075363" y="3543300"/>
            <a:ext cx="19288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减少部分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5" grpId="0" bldLvl="0" animBg="1"/>
      <p:bldP spid="30726" grpId="0"/>
      <p:bldP spid="30727" grpId="0" bldLvl="0" animBg="1"/>
      <p:bldP spid="13" grpId="0" bldLvl="0" animBg="1"/>
      <p:bldP spid="307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3145315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3145315"/>
  <p:tag name="MH_LIBRARY" val="GRAPHIC"/>
  <p:tag name="MH_TYPE" val="SubTitle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3145315"/>
  <p:tag name="MH_LIBRARY" val="GRAPHIC"/>
  <p:tag name="MH_TYPE" val="SubTitle"/>
  <p:tag name="MH_ORDER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3145831"/>
  <p:tag name="MH_LIBRARY" val="GRAPHIC"/>
  <p:tag name="MH_TYPE" val="Other"/>
  <p:tag name="MH_ORDER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3145831"/>
  <p:tag name="MH_LIBRARY" val="GRAPHIC"/>
  <p:tag name="MH_TYPE" val="Other"/>
  <p:tag name="MH_ORDER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3145831"/>
  <p:tag name="MH_LIBRARY" val="GRAPHIC"/>
  <p:tag name="MH_TYPE" val="Other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3145831"/>
  <p:tag name="MH_LIBRARY" val="GRAPHIC"/>
  <p:tag name="MH_TYPE" val="Other"/>
  <p:tag name="MH_ORDER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3145831"/>
  <p:tag name="MH_LIBRARY" val="GRAPHIC"/>
  <p:tag name="MH_TYPE" val="Other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314583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 w="9525" cap="flat" cmpd="sng">
          <a:solidFill>
            <a:srgbClr val="D60093"/>
          </a:solidFill>
          <a:prstDash val="solid"/>
          <a:miter/>
          <a:headEnd type="none" w="med" len="med"/>
          <a:tailEnd type="none" w="med" len="med"/>
        </a:ln>
      </a:spPr>
      <a:bodyPr wrap="square" lIns="68041" tIns="35381" rIns="68041" bIns="35381">
        <a:spAutoFit/>
      </a:bodyPr>
      <a:lstStyle>
        <a:defPPr algn="l">
          <a:defRPr lang="zh-CN" altLang="en-US" sz="1800" dirty="0">
            <a:solidFill>
              <a:srgbClr val="D60093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1051</Words>
  <Application>Microsoft Office PowerPoint</Application>
  <PresentationFormat>自定义</PresentationFormat>
  <Paragraphs>178</Paragraphs>
  <Slides>26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黑体</vt:lpstr>
      <vt:lpstr>宋体</vt:lpstr>
      <vt:lpstr>微软雅黑</vt:lpstr>
      <vt:lpstr>Agency FB</vt:lpstr>
      <vt:lpstr>Arial</vt:lpstr>
      <vt:lpstr>Calibri</vt:lpstr>
      <vt:lpstr>Wingdings</vt:lpstr>
      <vt:lpstr>WWW.2PPT.COM
</vt:lpstr>
      <vt:lpstr>六年级上册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2016-08-11T08:55:00Z</dcterms:created>
  <dcterms:modified xsi:type="dcterms:W3CDTF">2023-01-17T00:17:22Z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6757EAAA596D4A3C9692AC113DEB3ACC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