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9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CFD40B7-2AAA-45C3-ABBC-75864A48E5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577F6CA1-8476-49BF-80C7-6CF121463E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00DB6C2-09F7-4BE3-8B1F-D32EBB916B9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20241732-47DA-420C-8D07-59C0065088BC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71775" y="1889522"/>
            <a:ext cx="479702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Amazing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art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44168" y="3219828"/>
            <a:ext cx="84986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Starting out &amp; Understanding ideas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3198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91741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68004"/>
            <a:ext cx="8570119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Live from the Louvre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Zack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Greetings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Paris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everyone! This broadcast is being brought to you from the largest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museum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Earth—the Louvre! Today we’re going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find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some of the Louvre’s most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amazing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treasures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.Here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we go!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7897" y="700087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the top of these stone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stairs...get a load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that! That huge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sculpture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(1)you can see is the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Winged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Victory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Samothrace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or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Samothrace!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can’t even begin to tell you (2)how amazing this 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looks like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(3)she has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flown 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out of the sky and is standing on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ship.Her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head and arms are missing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you can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imagine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holding her arms up high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celebrating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result of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ancient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battle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.And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(4)how her dress is being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the wind! I really can’t believe (5)she’s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made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stone.The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skill of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sculptor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just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incredible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7663" y="700087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Okay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I’d better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on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 see (6)there are so many people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here.I’m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pushed around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quite a bit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fact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.And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you’re really going to love (7)what’s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coming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next.It’s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one and only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Mona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Lisa!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painting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a lot smaller (8)than you would expect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protected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glass.But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here I can get a good view (9)to show you.(10)When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 into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eyes it seems (11)she has a mind of her own! One moment she seems (12)to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laughing 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then again I catch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sense of sadness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her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smile.I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guess (13)that’s why 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attracts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 many visitors every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2419" y="420291"/>
            <a:ext cx="8570119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(14)it’s time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up close and personal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of history’s greatest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artists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—Rembrandt! He painted this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self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portrait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400 years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ago.Throughout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life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made over 90 self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portraits! No one really knows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why.Perhaps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was his way of (15)taking a 17</a:t>
            </a:r>
            <a:r>
              <a:rPr lang="en-US" altLang="zh-CN" kern="100" baseline="30000" dirty="0">
                <a:latin typeface="Times New Roman" panose="02020603050405020304"/>
                <a:cs typeface="Courier New" panose="02070309020205020404"/>
              </a:rPr>
              <a:t>th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century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selfie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?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Or was 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simply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cheaper (16)to paint himself than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pay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model?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About 35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works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currently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displayed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over 300 rooms in the Louvre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(17)and it would take a lifetime to see everything! I’ll say bye for 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hope (18)you can all visit this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fantastic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place one day to feel the power of these great works of art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yourselves.They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really do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reach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us across the centuries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itself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nothing.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By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the way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(19)if you have enjoyed this live broadcast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subscribe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find out where I’m visiting next!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>
            <a:spLocks noChangeArrowheads="1"/>
          </p:cNvSpPr>
          <p:nvPr/>
        </p:nvSpPr>
        <p:spPr bwMode="auto">
          <a:xfrm>
            <a:off x="398860" y="534591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本句为定语从句，修饰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sculpture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，从句省略连接词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that/which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(2)how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tell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本句为宾语从句，从句省略了连接词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(4)how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look 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believe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的宾语，从句省略了连接词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(6)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的宾语，从句省略了连接词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(7)what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love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(8)than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引导比较状语从句。</a:t>
            </a:r>
            <a:endParaRPr lang="en-US" altLang="zh-CN">
              <a:latin typeface="Times New Roman" panose="02020603050405020304" pitchFamily="18" charset="0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(9)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不定式作目的状语。</a:t>
            </a:r>
            <a:endParaRPr lang="zh-CN" altLang="zh-CN" sz="8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(10)when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引导时间状语从句。</a:t>
            </a:r>
            <a:endParaRPr lang="zh-CN" altLang="zh-CN" sz="80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3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(11)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本句为表语从句，作动词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seem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的表语，从句省略了连接词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不定式短语作表语。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(13)that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引导宾语从句，从句中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引导表语从句。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(14)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time to do sth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句型，意为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到做某事的时候了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(15)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动名词短语作宾语。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(16)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不定式短语作真正的主语。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(17)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连接并列句，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是形式主语，不定式是真正的主语。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(18)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hope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的宾语，从句省略了连接词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；不定式短语作目的状语。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(19)if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引导条件状语从句；主句为祈使句；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where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引导宾语从句，作动词短语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find 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greeting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问候；致意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museum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博物馆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find out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弄清楚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amazing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令人惊奇的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treasure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财富，珍宝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stair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楼梯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load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某物的量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 load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注意，仔细看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sculpture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雕像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0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look like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看起来好像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fly down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飞下来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imagine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想象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celebrate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庆祝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ancient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古代的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battle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战斗，战役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look 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看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fold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折起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made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由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制成</a:t>
            </a:r>
            <a:endParaRPr lang="zh-CN" altLang="zh-CN" sz="800">
              <a:latin typeface="宋体" panose="02010600030101010101" pitchFamily="2" charset="-122"/>
            </a:endParaRPr>
          </a:p>
          <a:p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sculptor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雕刻家，雕塑家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"/>
          <p:cNvGraphicFramePr>
            <a:graphicFrameLocks noChangeAspect="1"/>
          </p:cNvGraphicFramePr>
          <p:nvPr/>
        </p:nvGraphicFramePr>
        <p:xfrm>
          <a:off x="440532" y="546498"/>
          <a:ext cx="7837885" cy="408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3" imgW="10470515" imgH="5455920" progId="Word.Document.8">
                  <p:embed/>
                </p:oleObj>
              </mc:Choice>
              <mc:Fallback>
                <p:oleObj r:id="rId3" imgW="10470515" imgH="54559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2" y="546498"/>
                        <a:ext cx="7837885" cy="4083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"/>
          <p:cNvGraphicFramePr>
            <a:graphicFrameLocks noChangeAspect="1"/>
          </p:cNvGraphicFramePr>
          <p:nvPr/>
        </p:nvGraphicFramePr>
        <p:xfrm>
          <a:off x="521494" y="546498"/>
          <a:ext cx="7317581" cy="408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3" imgW="9774555" imgH="5455920" progId="Word.Document.8">
                  <p:embed/>
                </p:oleObj>
              </mc:Choice>
              <mc:Fallback>
                <p:oleObj r:id="rId3" imgW="9774555" imgH="54559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546498"/>
                        <a:ext cx="7317581" cy="4083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单元一歌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66" y="1032272"/>
            <a:ext cx="204668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35757" y="1654969"/>
            <a:ext cx="849868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导读：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《冰雪奇缘》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(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Frozen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荣获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2015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年奥斯卡最佳动画提名。其主题曲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Let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it</a:t>
            </a:r>
            <a:r>
              <a:rPr lang="en-US" altLang="zh-CN">
                <a:latin typeface="Times New Roman" panose="02020603050405020304" pitchFamily="18" charset="0"/>
                <a:ea typeface="方正书宋_GBK" pitchFamily="65" charset="-122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ea typeface="方正书宋_GBK" pitchFamily="65" charset="-122"/>
              </a:rPr>
              <a:t>go</a:t>
            </a:r>
            <a:r>
              <a:rPr lang="zh-CN" altLang="zh-CN">
                <a:latin typeface="Times New Roman" panose="02020603050405020304" pitchFamily="18" charset="0"/>
                <a:ea typeface="方正书宋_GBK" pitchFamily="65" charset="-122"/>
              </a:rPr>
              <a:t>更是脍炙人口。</a:t>
            </a:r>
            <a:endParaRPr lang="zh-CN" altLang="zh-CN" sz="800">
              <a:latin typeface="Times New Roman" panose="02020603050405020304" pitchFamily="18" charset="0"/>
              <a:ea typeface="方正书宋_GBK" pitchFamily="65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"/>
          <p:cNvGraphicFramePr>
            <a:graphicFrameLocks noChangeAspect="1"/>
          </p:cNvGraphicFramePr>
          <p:nvPr/>
        </p:nvGraphicFramePr>
        <p:xfrm>
          <a:off x="440531" y="789385"/>
          <a:ext cx="6054329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r:id="rId3" imgW="8087360" imgH="4262120" progId="Word.Document.8">
                  <p:embed/>
                </p:oleObj>
              </mc:Choice>
              <mc:Fallback>
                <p:oleObj r:id="rId3" imgW="8087360" imgH="42621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" y="789385"/>
                        <a:ext cx="6054329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01691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A.A huge stone sculpture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greatest artist—Rembrandt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closing remarks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painting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Mona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Lisa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E.Introduction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—A broadcast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0723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32185" y="4112419"/>
            <a:ext cx="736401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Para.1—E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Para.3—D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Para.5—C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0017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1.What is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Samothrace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made of?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A.Stone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B.Cloth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C.Plastic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D.Glass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8819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2.Why is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Mona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Lisa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 attractive?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36973" y="1216819"/>
            <a:ext cx="815459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is beautiful.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is protected by glass.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has a mind of her own.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is painted so alive.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358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3.What can you learn from the fourth paragraph?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164431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A.Rembrandt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good at painting himself.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B.Rembrandt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can’t afford to hire a model.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 trend to take a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selfie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17th century.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D.Self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-portrait is cheaper than other paintings.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0723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4.What do you know about Zack?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2204" y="1135856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a journalist from Paris.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just a visitor to the Louvre.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job is to make a live broadcast.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will spend a lifetime visiting the Louvre.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0010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text mainly talks </a:t>
            </a: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about 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216819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visit to Paris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broadcast from the Louvre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day of journalist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useful guidebook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2379" y="2895600"/>
            <a:ext cx="34855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5.B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3932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29916"/>
            <a:ext cx="8570119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There are many 1.__________ (amaze) treasures in the </a:t>
            </a:r>
            <a:r>
              <a:rPr lang="en-US" altLang="zh-CN" kern="100" dirty="0" err="1">
                <a:latin typeface="Times New Roman" panose="02020603050405020304"/>
              </a:rPr>
              <a:t>Louvre.First</a:t>
            </a:r>
            <a:r>
              <a:rPr lang="en-US" altLang="zh-CN" kern="100" dirty="0">
                <a:latin typeface="Times New Roman" panose="02020603050405020304"/>
              </a:rPr>
              <a:t> get 2._________ load of a huge stone sculpture—the </a:t>
            </a:r>
            <a:r>
              <a:rPr lang="en-US" altLang="zh-CN" i="1" kern="100" dirty="0">
                <a:latin typeface="Times New Roman" panose="02020603050405020304"/>
              </a:rPr>
              <a:t>Winged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Victory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of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Samothrace</a:t>
            </a:r>
            <a:r>
              <a:rPr lang="en-US" altLang="zh-CN" kern="100" dirty="0">
                <a:latin typeface="Times New Roman" panose="02020603050405020304"/>
              </a:rPr>
              <a:t> 3.____________ head and arms are </a:t>
            </a:r>
            <a:r>
              <a:rPr lang="en-US" altLang="zh-CN" kern="100" dirty="0" err="1">
                <a:latin typeface="Times New Roman" panose="02020603050405020304"/>
              </a:rPr>
              <a:t>missing.However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you can imagine her 4.____________ (hold) her arms up 5._________ (highly)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celebrating the result of an ancient </a:t>
            </a:r>
            <a:r>
              <a:rPr lang="en-US" altLang="zh-CN" kern="100" dirty="0" err="1">
                <a:latin typeface="Times New Roman" panose="02020603050405020304"/>
              </a:rPr>
              <a:t>battle.When</a:t>
            </a:r>
            <a:r>
              <a:rPr lang="en-US" altLang="zh-CN" kern="100" dirty="0">
                <a:latin typeface="Times New Roman" panose="02020603050405020304"/>
              </a:rPr>
              <a:t> looking into </a:t>
            </a:r>
            <a:r>
              <a:rPr lang="en-US" altLang="zh-CN" i="1" kern="100" dirty="0">
                <a:latin typeface="Times New Roman" panose="02020603050405020304"/>
              </a:rPr>
              <a:t>Mona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Lisa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you may find she has a mind of her own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 sense of 6._________ (sad) in her smile! That’s 7._________ she attracts so many visitors every </a:t>
            </a:r>
            <a:r>
              <a:rPr lang="en-US" altLang="zh-CN" kern="100" dirty="0" err="1">
                <a:latin typeface="Times New Roman" panose="02020603050405020304"/>
              </a:rPr>
              <a:t>day.Artist</a:t>
            </a:r>
            <a:r>
              <a:rPr lang="en-US" altLang="zh-CN" kern="100" dirty="0">
                <a:latin typeface="Times New Roman" panose="02020603050405020304"/>
              </a:rPr>
              <a:t> Rembrandt 8._________ (paint) over 90 self-portraits in the 17th </a:t>
            </a:r>
            <a:r>
              <a:rPr lang="en-US" altLang="zh-CN" kern="100" dirty="0" err="1">
                <a:latin typeface="Times New Roman" panose="02020603050405020304"/>
              </a:rPr>
              <a:t>century.But</a:t>
            </a:r>
            <a:r>
              <a:rPr lang="en-US" altLang="zh-CN" kern="100" dirty="0">
                <a:latin typeface="Times New Roman" panose="02020603050405020304"/>
              </a:rPr>
              <a:t> no one really knows </a:t>
            </a:r>
            <a:r>
              <a:rPr lang="en-US" altLang="zh-CN" kern="100" dirty="0" err="1">
                <a:latin typeface="Times New Roman" panose="02020603050405020304"/>
              </a:rPr>
              <a:t>why.About</a:t>
            </a:r>
            <a:r>
              <a:rPr lang="en-US" altLang="zh-CN" kern="100" dirty="0">
                <a:latin typeface="Times New Roman" panose="02020603050405020304"/>
              </a:rPr>
              <a:t> 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35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000 works 9.______________________ (display) in over 300 rooms in the Louvre currently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and it would take a lifetime 10.____________ (see) everything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81287" y="1246585"/>
            <a:ext cx="920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amazing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67675" y="1247776"/>
            <a:ext cx="241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98519" y="1634729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whose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35254" y="2016919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holding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2469" y="2409826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high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57913" y="2803923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sadness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31119" y="3175398"/>
            <a:ext cx="531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why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874794" y="3186113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painted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477691" y="3949304"/>
            <a:ext cx="19338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being displayed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607719" y="4342210"/>
            <a:ext cx="6643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see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870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词汇语境认知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写出语境中加黑单词的意义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9304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1.How many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stairs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there up to the second floor?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2.We watched a live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broadcast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speech.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3.Leonardo da Vinci was not only a famous painter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also a great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sculptor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portrait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this movie star was painted by a famous artist.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7891" name="Picture 2" descr="课时基础过关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91729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92366" y="151804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楼梯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37497" y="194667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电视节目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5103" y="276939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雕塑家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610350" y="315158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肖像画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71475" y="963217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5.Everybody wants to take a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selfie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 good as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Kardashians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6.He returned home each year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celebrate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Christmas and New Year with his family.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7.The activity gives local painters an opportunity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display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work. ____________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8.Which journals does the library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subscribe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to?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5347" y="98702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自拍照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50119" y="182046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庆祝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74732" y="222527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展示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17307" y="265390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订阅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5757" y="517923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Let it go</a:t>
            </a:r>
            <a:endParaRPr lang="zh-CN" altLang="zh-CN" sz="800" i="1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snow glows white on the mountain tonight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a footprint to be seen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kingdom of isolation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it looks like I’m the queen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wind is howling like this swirling storm inside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Couldn’t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heaven knows I’ve tried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let them 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let them see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the good girl you always have to be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2897" y="1356123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70598" y="2988469"/>
            <a:ext cx="997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keep it 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1.There are full of Christmas  ____________ (greet) and words of encouragement.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2.My 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某物的量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at work has been getting heavier recently.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opening of the  ____________ (exhibit) has been put off.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army lost an important 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战斗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won the war.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5.She reached into her bag and brought out a  ____________ (fold) piece of paper.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6.What first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吸引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me to her was her sense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humour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6372" y="870348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greetings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31119" y="1334692"/>
            <a:ext cx="531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load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46748" y="1751410"/>
            <a:ext cx="10746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exhibition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17106" y="2166938"/>
            <a:ext cx="6514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battle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27985" y="2561035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folded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696641" y="2955132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attracted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964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01291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仔细看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that new car!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2.When the clock stopped he tried to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弄清楚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what was wrong.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frame of an airship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制成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light but strong metal.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4.Something new has just 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出现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and I must go and deal with it immediately.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5.When students learn Physics they should try their best to  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nature.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6.I broke the glass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I’ll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支付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7.You have to admit that you are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事实上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difficulties.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</a:rPr>
              <a:t>8.________________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顺便说一句</a:t>
            </a:r>
            <a:r>
              <a:rPr lang="en-US" altLang="zh-CN" kern="100" dirty="0">
                <a:latin typeface="Times New Roman" panose="020206030504050203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it was really thoughtful of you to get me the ticket.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400" y="870348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Get a load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14838" y="1263254"/>
            <a:ext cx="8548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find out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94447" y="1670448"/>
            <a:ext cx="11003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made of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45694" y="2097882"/>
            <a:ext cx="9271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come up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949553" y="2884885"/>
            <a:ext cx="9656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look into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437335" y="3290888"/>
            <a:ext cx="7989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pay for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86225" y="3729038"/>
            <a:ext cx="7219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fact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59632" y="4145757"/>
            <a:ext cx="1178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 the way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466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greet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问候，迎接，招呼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51435"/>
            <a:ext cx="8570119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Greetings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Paris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大家好，这是来自巴黎的问候。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greeted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smile.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她微笑着向我们打招呼。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·My mother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sends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greetings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all.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我母亲向你们大家问好。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raised a hand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greeting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他挥挥手打了个招呼。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1987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7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Tom nodded a  ____________ (greet) but didn’t say anything.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 ____________ (greet) all the guests warmly as they arrived.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Sometimes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sent greeting message  ____________ each other though we were busy with our work.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 _____________________________ a friendly wave of the hand in the street.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她在街上朝我们亲切地挥手致意。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1497" y="894160"/>
            <a:ext cx="895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greeting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31119" y="1310879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greeted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5881" y="1739504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80010" y="2549129"/>
            <a:ext cx="15491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greeted us 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"/>
          <p:cNvSpPr>
            <a:spLocks noChangeArrowheads="1"/>
          </p:cNvSpPr>
          <p:nvPr/>
        </p:nvSpPr>
        <p:spPr bwMode="auto">
          <a:xfrm>
            <a:off x="398860" y="80962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greeting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问候；致意；祝贺；迎接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greetings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祝词；贺词；问候语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(1)greet...with...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以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方式打招呼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(2)in greeting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打招呼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send greetings to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向某人致以问候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434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某物的量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b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装；装载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69157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the top of these stone stairs...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 load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that!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现在，在这些石阶的顶端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仔细看那个雕像！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·How long will it take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load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coal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into/onto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truck?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装这车煤需要多长时间？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·Now the middle school students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are loaded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heavy homework.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如今，中学生的课业负担很重。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·His friends visited him and brought him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loads of/a load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presents.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他的朋友们来看望他，带来了一大堆礼物。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good news that I passed the exam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took a load off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mind.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我通过考试的好消息使我如释重负。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8625" y="898922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ship is fully  ____________ (load) with rice for Shanghai.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Knowing that they had arrived safely in such foggy weather took a load  ____________ my mind.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Hey! ______________________ this! Garbage sorting has been carried out in Shanghai.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嗨！仔细听着！上海已经实施垃圾分类了。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03897" y="951310"/>
            <a:ext cx="7540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loaded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33110" y="1334692"/>
            <a:ext cx="400050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99047" y="2166938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Get a load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819150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(1)load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给予某人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物许多东西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load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into/onto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把某物装载到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里面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上面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loaded with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充满，装满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(2)a load of/loads of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许多的，大量的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take a load off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mind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使某人如释重负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战斗，战役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战斗，斗争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·Her head and arms are missing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you can imagine her holding her arms up high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celebrating the result of an ancient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battle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她的头和手臂都没有了，但你可以想象她高举双臂，庆祝一场古老战争的结果。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soldiers fought against the enemy shoulder to shoulder in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battle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在战争中，战士们肩并肩地与敌人作战。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·Doctors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battled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throughout the night to save her life.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医生们彻夜奋战来挽救她的生命。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227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选词填空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(campaign/war/battle)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1227535"/>
            <a:ext cx="83177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grandfather had ever fought in the North African  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had his leg shot off in a  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Britain declared  ____________ on Germany in 1914.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06679" y="1239441"/>
            <a:ext cx="10361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campaign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0450" y="1681163"/>
            <a:ext cx="6514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battle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27710" y="2097882"/>
            <a:ext cx="484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16857" y="627460"/>
            <a:ext cx="61043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Conceal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feel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let them know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 they know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 it go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 it go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Can’t hold it back anymore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 it go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 it go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Turn away and slam the door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what they’re going to say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Let the storm rage on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cold never bothered me anyway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2897" y="3128963"/>
            <a:ext cx="11987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don’t care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易混辨析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battle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campaign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0531" y="1032273"/>
          <a:ext cx="8362950" cy="1558527"/>
        </p:xfrm>
        <a:graphic>
          <a:graphicData uri="http://schemas.openxmlformats.org/drawingml/2006/table">
            <a:tbl>
              <a:tblPr/>
              <a:tblGrid>
                <a:gridCol w="122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6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battle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指有组织的武装部队之间的战斗，或个人之间的争斗。</a:t>
                      </a:r>
                      <a:endParaRPr kumimoji="0" 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war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是战争的总称，一般指包括多个战役的大规模战争。</a:t>
                      </a:r>
                      <a:endParaRPr kumimoji="0" 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campaign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指有固定目的的一连串的军事行动；还指政治或商业性的活动。</a:t>
                      </a:r>
                      <a:endParaRPr kumimoji="0" 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81000" marR="81000" marT="53992" marB="539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fold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折起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·And just look at how her dress is being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the wind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看看她的衣服是怎么被风卷起的！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map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put it in his pocket.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他把地图折叠起来，放进了口袋。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bed can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folded away/down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during the day.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这张床在白天可以折叠收起。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338137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03610" y="378618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Ringrose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sat down and  ____________ (fold) her hands in her lap.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table  ____________ when not in use.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这桌子不用时可以折叠起来。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18298" y="3821907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folded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96653" y="4237435"/>
            <a:ext cx="8887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folds 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48879" y="1227535"/>
            <a:ext cx="815459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fold up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折叠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fold down/away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折小，折平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exhibition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展览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40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Natural History Museum has a special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exhibition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dinosaur.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自然历史博物馆专门搞了一次恐龙展览。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children’s paintings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exhibition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the school.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儿童的绘画在学校里展出。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 monument to him was first publicly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exhibited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1817.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这座纪念他的塑像于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1877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年首次对公众展出。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94160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Many people who love Chinese culture attended the art  ____________ (exhibit) in Cambridge.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work was  ____________ (exhibit) in the best galleries in America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Europe and Asia.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made copies of them and put them  _________________________ in Beijing.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我们进行临摹，在北京举办了展览。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53162" y="951310"/>
            <a:ext cx="10746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exhibition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03860" y="1762126"/>
            <a:ext cx="997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exhibited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74444" y="2549129"/>
            <a:ext cx="13631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 exhibition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1"/>
          <p:cNvSpPr>
            <a:spLocks noChangeArrowheads="1"/>
          </p:cNvSpPr>
          <p:nvPr/>
        </p:nvSpPr>
        <p:spPr bwMode="auto">
          <a:xfrm>
            <a:off x="398860" y="900113"/>
            <a:ext cx="8401050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exhibit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t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展出；展览；展示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展览品；展出物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 exhibition of  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的展览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/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展出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on exhibition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展出中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up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产生，出现；上来；走近；被提出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·And you’re really going to love what’s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coming up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next.(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你真的会喜欢接下来发生的事情。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came 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group of children playing.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我碰到一群正在玩耍的小孩。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book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comes 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week.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这本书本周出版。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·Several students have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 up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suggestions of their own.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有几位同学提出了自己的建议。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6323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11956" y="882254"/>
            <a:ext cx="840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That’s the second time his name’s come  ____________ today.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delayed—something  ________________________ at home.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我耽搁了些时候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家里出了点事。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95851" y="870348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67188" y="1334692"/>
            <a:ext cx="9143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came up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"/>
          <p:cNvSpPr>
            <a:spLocks noChangeArrowheads="1"/>
          </p:cNvSpPr>
          <p:nvPr/>
        </p:nvSpPr>
        <p:spPr bwMode="auto">
          <a:xfrm>
            <a:off x="440532" y="792956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across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　偶遇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out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出来，出版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up with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想出，提出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名师提醒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up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被提出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come out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出版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时，均为不及物动词短语，不可使用被动形式。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look into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观察，调查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I look into her eyes it seems she has a mind of her own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当我看着她的眼睛时，她似乎有自己的想法！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175021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40531" y="2178844"/>
            <a:ext cx="823555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Is it helpful to look ____________ the newspaper?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disappearance is being looked ____________ by the police.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swam in the pool while the teacher looked 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left alone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no one to look ____________ him.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Look 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truck’s coming! Get out of the 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9635" y="2225279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through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99360" y="2630092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into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09122" y="3036094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14888" y="3440907"/>
            <a:ext cx="5616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after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56160" y="3845719"/>
            <a:ext cx="4334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953691"/>
            <a:ext cx="61043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funny how some distance makes everything seem small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 fears that once controlled me can’t get to me at all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what I can do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test the limits and break through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 right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 wrong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 rules for me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free...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1941" y="1820467"/>
            <a:ext cx="14914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It’s time to see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32260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after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照顾，照料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on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旁观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out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当心；留神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look through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浏览；仔细查看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1.Her head and arms are missing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but you can imagine her holding her arms up high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</a:rPr>
              <a:t>celebrating the result of an ancient battle</a:t>
            </a:r>
            <a:r>
              <a:rPr lang="en-US" altLang="zh-CN" kern="100" dirty="0">
                <a:latin typeface="Times New Roman" panose="020206030504050203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</a:rPr>
              <a:t>38</a:t>
            </a:r>
            <a:r>
              <a:rPr lang="en-US" altLang="zh-CN" kern="100" dirty="0">
                <a:latin typeface="Times New Roman" panose="020206030504050203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0063" y="1774032"/>
            <a:ext cx="815340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她的头和手臂都没有了，但你可以想像她高举双臂庆祝一场古老的战斗的结果。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celebrating the result of an ancient battle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是现在分词作伴随状语，和句中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在逻辑上是主谓关系，和句中谓语动词同时发生，即表示主动进行的动作。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came into the house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carrying a lot of books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她抱着很多书走进了房间。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61443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1"/>
          <p:cNvSpPr>
            <a:spLocks noChangeArrowheads="1"/>
          </p:cNvSpPr>
          <p:nvPr/>
        </p:nvSpPr>
        <p:spPr bwMode="auto">
          <a:xfrm>
            <a:off x="302419" y="55245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r>
              <a:rPr lang="zh-CN" altLang="zh-CN">
                <a:latin typeface="方正书宋_GBK" pitchFamily="65" charset="-122"/>
                <a:ea typeface="方正书宋_GBK" pitchFamily="65" charset="-122"/>
              </a:rPr>
              <a:t>现在分词作状语</a:t>
            </a:r>
            <a:endParaRPr lang="zh-CN" altLang="zh-CN" sz="800">
              <a:latin typeface="方正书宋_GBK" pitchFamily="65" charset="-122"/>
              <a:ea typeface="方正书宋_GBK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现在分词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作状语可以表示时间、条件、原因、让步、结果、方式、伴随等，其逻辑主语要和句子主语保持一致，且分词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与句中主语含有逻辑上的主谓关系。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当现在分词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的动作发生在主句谓语动词之前时，要用现在分词的完成时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having done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作状语的分词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相当于一个状语从句。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b="1">
                <a:latin typeface="Times New Roman" panose="02020603050405020304" pitchFamily="18" charset="0"/>
              </a:rPr>
              <a:t>Working hard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you will succeed.</a:t>
            </a:r>
            <a:r>
              <a:rPr lang="zh-CN" altLang="zh-CN">
                <a:latin typeface="Times New Roman" panose="02020603050405020304" pitchFamily="18" charset="0"/>
              </a:rPr>
              <a:t>如果你勤奋一点，你就会成功。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b="1">
                <a:latin typeface="Times New Roman" panose="02020603050405020304" pitchFamily="18" charset="0"/>
              </a:rPr>
              <a:t>Having finished her homework</a:t>
            </a:r>
            <a:r>
              <a:rPr lang="zh-CN" altLang="zh-CN">
                <a:latin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</a:rPr>
              <a:t>the little girl began to watch TV.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做完作业后，这个小女孩开始看电视。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569119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lay on the grass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stared at the sky for a long time.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lay on the grass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 for a long time.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father died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left him a lot of money.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father died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 they knew all this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made me pay for the damage.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made me pay for the damage.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Because he had lived in Beijing for many years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Carter knew the city well.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 for many years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Carter knew the city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5606" y="1415654"/>
            <a:ext cx="17094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staring at the sky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34803" y="2249092"/>
            <a:ext cx="26327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leaving him a lot of money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31119" y="3057525"/>
            <a:ext cx="16773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Knowing all this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4382" y="3880248"/>
            <a:ext cx="23121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Having lived in Beijing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guess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that’s 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attracts so many visitors every day.(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41723" y="894160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我想这就是她每天吸引这么多游客的原因。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That/This is why...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的原因。其中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引导表语从句。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强调结果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had seen the film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before.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is 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did not see it last 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他以前曾看过那部电影，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因此他昨天晚上没有去看。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8938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原因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有关的句型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(1)That/This is because...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这是因为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强调原因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(2)The reason why...is that...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的原因是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 won’t go out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today.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This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is 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am not feeling well.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今天我不出去了，因为我感觉不舒服。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reason 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was absent from the meeting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got stuck in the traffic.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他缺席会议的原因是他遇到交通阻塞了。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5763" y="951310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她迟到是因为她没有赶上公共汽车。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was late.___________________________ 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catch the bus.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catch the bus.________________________ she was late.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 she was late  ____________ she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catch the bus.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3416" y="1808560"/>
            <a:ext cx="17671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 was because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24263" y="2225279"/>
            <a:ext cx="14337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 was why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58491" y="2630092"/>
            <a:ext cx="1597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reason why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95850" y="2630092"/>
            <a:ext cx="8929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21457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3.They really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 reach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out to us across the centuries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itself were nothing.(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42900" y="88225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几个世纪以来，他们确实一直展现在我们面前，好像时间都成了无关紧要的东西了。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do/does/did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＋动词原形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构成强调句型，该句型用来强调谓语动词。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 write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me after you get there.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你到那儿后务必给我写信。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【拓展】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强调句型：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这种强调结构只有一般现在时和一般过去时，且只用于肯定句中。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若对句子其他部分进行强调，要使用强调句型：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is/was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＋被强调部分＋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that/who...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was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 Ping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that/who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met in the street yesterday.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他昨天在街上遇见的是李平。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was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midnight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got back home yesterday.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昨天午夜我才回到家。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80962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用强调句补全句子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—Why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you call Mary last week?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—I  ________________________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the line was busy then.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你上个星期为什么没有给玛丽打电话？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我确实给她打过电话，但是那时候占线。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______________________ that you will get better soon.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她真的希望你能够尽快康复。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5198" y="1681163"/>
            <a:ext cx="11772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did call her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77591" y="2883694"/>
            <a:ext cx="10682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does hope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35757" y="517923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随心而行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今夜山林已被大雪覆盖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一个脚印没有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这样与世隔绝的王国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我才像是个女王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大风呼啸貌似正孕育着风暴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再也藏不住，天知道我曾多么努力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别让他们进来，别让他们看到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做个好姑娘，一直都要这样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681038"/>
            <a:ext cx="61043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要隐藏，不要动真情，不要让他们知道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但是，现在他们知道了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随心而行，随心而行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反正再也无法隐藏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随心而行，随心而行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转过身关上门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不在乎闲人闲语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让风暴怒吼吧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681037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严寒无法再侵扰我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可笑的是，距离使一切变得渺小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曾经控制我的恐惧再也无法使我困扰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是时候展现真正的我了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突破我的极限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不再被是非与规则束缚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我自由了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721519" y="704850"/>
            <a:ext cx="13906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素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养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航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5" descr="图标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658417"/>
            <a:ext cx="384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W3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69" y="1348979"/>
            <a:ext cx="8405813" cy="20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3983</Words>
  <Application>Microsoft Office PowerPoint</Application>
  <PresentationFormat>全屏显示(16:9)</PresentationFormat>
  <Paragraphs>400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6" baseType="lpstr">
      <vt:lpstr>MS Mincho</vt:lpstr>
      <vt:lpstr>方正书宋_GBK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01F9076D0EA2482798AEB1A023346150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