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55885F4-4600-4D5E-BEFF-A7858E70CC9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885F4-4600-4D5E-BEFF-A7858E70CC91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5142E6D-ACD3-4FC9-A4D1-1531DD31CC8C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B7F609-4722-4F56-B633-6D469B33E27D}" type="slidenum">
              <a:rPr lang="zh-CN" altLang="en-US" sz="1200">
                <a:latin typeface="+mn-lt"/>
                <a:ea typeface="+mn-ea"/>
              </a:rPr>
              <a:t>8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784221F-E324-4697-AB14-78327ABD5ABC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7A6FC3-155C-4357-845A-45A87F3ED6DC}" type="slidenum">
              <a:rPr lang="zh-CN" altLang="en-US" sz="1200">
                <a:latin typeface="+mn-lt"/>
                <a:ea typeface="+mn-ea"/>
              </a:rPr>
              <a:t>13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7B0E6-413E-480D-9040-E1091F6EC1C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11BC2-8DB6-44AB-BF9B-5C41A472694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A0EC2-1E8A-45F1-9308-5DCDA55E4D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A79FD-F7C0-4564-A84C-8E450778D5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EEF4-9BE6-4200-BBAD-D5473ABAC4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779C1-AA9B-474B-A2BF-B41E29D541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327A8-20B8-41E2-AB0E-3D20625695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2B338-27DA-4A6F-BB9F-8356D6567E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04122-2D13-4D93-A537-6A62303929B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614C2-95D2-4E38-AEF7-2AF5DD31CC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E51C4-BFAA-46AE-BDB5-FE3633A4A7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8ED3425-226D-4FC0-8B1A-939FA78E089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7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audio" Target="file:///F:\4.15&#22791;&#35838;\9BU3L6%20Study%20skills%20&#25972;&#35838;%20&#21335;&#36890;&#40644;&#32736;&#32418;\&#26032;&#24405;&#38899;%202.m4a" TargetMode="External"/><Relationship Id="rId16" Type="http://schemas.openxmlformats.org/officeDocument/2006/relationships/image" Target="../media/image46.png"/><Relationship Id="rId1" Type="http://schemas.microsoft.com/office/2007/relationships/media" Target="file:///F:\4.15&#22791;&#35838;\9BU3L6%20Study%20skills%20&#25972;&#35838;%20&#21335;&#36890;&#40644;&#32736;&#32418;\&#26032;&#24405;&#38899;%202.m4a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7.jpe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/>
          <p:nvPr/>
        </p:nvSpPr>
        <p:spPr bwMode="auto">
          <a:xfrm>
            <a:off x="-9525" y="4267200"/>
            <a:ext cx="91440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nn-NO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3 Robots</a:t>
            </a:r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skills</a:t>
            </a:r>
            <a:endParaRPr lang="en-US" altLang="zh-CN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85434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blackGray">
          <a:xfrm>
            <a:off x="0" y="5084763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chemeClr val="folHlink">
                        <a:alpha val="50000"/>
                      </a:schemeClr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 b="1">
              <a:latin typeface="Calibri" panose="020F0502020204030204" pitchFamily="34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blackGray">
          <a:xfrm>
            <a:off x="0" y="4149725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blackGray">
          <a:xfrm>
            <a:off x="0" y="342900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chemeClr val="folHlink">
                        <a:alpha val="50000"/>
                      </a:schemeClr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altLang="zh-CN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blackGray">
          <a:xfrm>
            <a:off x="0" y="2636838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chemeClr val="accent1">
                        <a:alpha val="50000"/>
                      </a:schemeClr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blackGray">
          <a:xfrm>
            <a:off x="0" y="2060575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chemeClr val="folHlink">
                        <a:alpha val="50000"/>
                      </a:schemeClr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gray">
          <a:xfrm>
            <a:off x="0" y="2708275"/>
            <a:ext cx="9153525" cy="285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gray">
          <a:xfrm>
            <a:off x="0" y="3429000"/>
            <a:ext cx="914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gray">
          <a:xfrm>
            <a:off x="0" y="4292600"/>
            <a:ext cx="914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gray">
          <a:xfrm flipV="1">
            <a:off x="-9525" y="5084763"/>
            <a:ext cx="9153525" cy="174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"/>
          <p:cNvGrpSpPr/>
          <p:nvPr/>
        </p:nvGrpSpPr>
        <p:grpSpPr bwMode="auto">
          <a:xfrm>
            <a:off x="2843808" y="4509120"/>
            <a:ext cx="3600003" cy="1440160"/>
            <a:chOff x="171" y="2983"/>
            <a:chExt cx="2836" cy="1018"/>
          </a:xfrm>
          <a:solidFill>
            <a:srgbClr val="92D050"/>
          </a:solidFill>
        </p:grpSpPr>
        <p:sp>
          <p:nvSpPr>
            <p:cNvPr id="194572" name="AutoShape 12"/>
            <p:cNvSpPr>
              <a:spLocks noChangeArrowheads="1"/>
            </p:cNvSpPr>
            <p:nvPr/>
          </p:nvSpPr>
          <p:spPr bwMode="gray">
            <a:xfrm>
              <a:off x="171" y="2983"/>
              <a:ext cx="2830" cy="1018"/>
            </a:xfrm>
            <a:prstGeom prst="can">
              <a:avLst>
                <a:gd name="adj" fmla="val 50000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94573" name="Oval 13"/>
            <p:cNvSpPr>
              <a:spLocks noChangeArrowheads="1"/>
            </p:cNvSpPr>
            <p:nvPr/>
          </p:nvSpPr>
          <p:spPr bwMode="gray">
            <a:xfrm>
              <a:off x="171" y="2989"/>
              <a:ext cx="2836" cy="503"/>
            </a:xfrm>
            <a:prstGeom prst="ellipse">
              <a:avLst/>
            </a:prstGeom>
            <a:grpFill/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3131840" y="3933056"/>
            <a:ext cx="3024336" cy="1296144"/>
            <a:chOff x="394" y="2571"/>
            <a:chExt cx="2347" cy="87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4575" name="AutoShape 15"/>
            <p:cNvSpPr>
              <a:spLocks noChangeArrowheads="1"/>
            </p:cNvSpPr>
            <p:nvPr/>
          </p:nvSpPr>
          <p:spPr bwMode="gray">
            <a:xfrm>
              <a:off x="394" y="2571"/>
              <a:ext cx="2347" cy="871"/>
            </a:xfrm>
            <a:prstGeom prst="can">
              <a:avLst>
                <a:gd name="adj" fmla="val 50000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94576" name="Oval 16"/>
            <p:cNvSpPr>
              <a:spLocks noChangeArrowheads="1"/>
            </p:cNvSpPr>
            <p:nvPr/>
          </p:nvSpPr>
          <p:spPr bwMode="gray">
            <a:xfrm>
              <a:off x="394" y="2576"/>
              <a:ext cx="2347" cy="431"/>
            </a:xfrm>
            <a:prstGeom prst="ellipse">
              <a:avLst/>
            </a:prstGeom>
            <a:grpFill/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 bwMode="auto">
          <a:xfrm>
            <a:off x="3347864" y="3284984"/>
            <a:ext cx="2592288" cy="1224136"/>
            <a:chOff x="593" y="2111"/>
            <a:chExt cx="1940" cy="823"/>
          </a:xfrm>
          <a:solidFill>
            <a:srgbClr val="92D050"/>
          </a:solidFill>
        </p:grpSpPr>
        <p:sp>
          <p:nvSpPr>
            <p:cNvPr id="194578" name="AutoShape 18"/>
            <p:cNvSpPr>
              <a:spLocks noChangeArrowheads="1"/>
            </p:cNvSpPr>
            <p:nvPr/>
          </p:nvSpPr>
          <p:spPr bwMode="gray">
            <a:xfrm>
              <a:off x="597" y="2111"/>
              <a:ext cx="1936" cy="823"/>
            </a:xfrm>
            <a:prstGeom prst="can">
              <a:avLst>
                <a:gd name="adj" fmla="val 47144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94579" name="Oval 19"/>
            <p:cNvSpPr>
              <a:spLocks noChangeArrowheads="1"/>
            </p:cNvSpPr>
            <p:nvPr/>
          </p:nvSpPr>
          <p:spPr bwMode="gray">
            <a:xfrm>
              <a:off x="593" y="2115"/>
              <a:ext cx="1940" cy="383"/>
            </a:xfrm>
            <a:prstGeom prst="ellipse">
              <a:avLst/>
            </a:prstGeom>
            <a:grpFill/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 bwMode="auto">
          <a:xfrm>
            <a:off x="3563888" y="2636912"/>
            <a:ext cx="2088232" cy="1008112"/>
            <a:chOff x="800" y="1773"/>
            <a:chExt cx="1548" cy="6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4581" name="AutoShape 21"/>
            <p:cNvSpPr>
              <a:spLocks noChangeArrowheads="1"/>
            </p:cNvSpPr>
            <p:nvPr/>
          </p:nvSpPr>
          <p:spPr bwMode="gray">
            <a:xfrm>
              <a:off x="800" y="1773"/>
              <a:ext cx="1548" cy="675"/>
            </a:xfrm>
            <a:prstGeom prst="can">
              <a:avLst>
                <a:gd name="adj" fmla="val 40000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94582" name="Oval 22"/>
            <p:cNvSpPr>
              <a:spLocks noChangeArrowheads="1"/>
            </p:cNvSpPr>
            <p:nvPr/>
          </p:nvSpPr>
          <p:spPr bwMode="gray">
            <a:xfrm>
              <a:off x="806" y="1773"/>
              <a:ext cx="1542" cy="270"/>
            </a:xfrm>
            <a:prstGeom prst="ellipse">
              <a:avLst/>
            </a:prstGeom>
            <a:grpFill/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11631" name="AutoShape 23"/>
          <p:cNvSpPr>
            <a:spLocks noChangeArrowheads="1"/>
          </p:cNvSpPr>
          <p:nvPr/>
        </p:nvSpPr>
        <p:spPr bwMode="gray">
          <a:xfrm>
            <a:off x="3779838" y="2060575"/>
            <a:ext cx="1655762" cy="792163"/>
          </a:xfrm>
          <a:prstGeom prst="can">
            <a:avLst>
              <a:gd name="adj" fmla="val 366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  <p:sp>
        <p:nvSpPr>
          <p:cNvPr id="111632" name="Rectangle 24"/>
          <p:cNvSpPr>
            <a:spLocks noChangeArrowheads="1"/>
          </p:cNvSpPr>
          <p:nvPr/>
        </p:nvSpPr>
        <p:spPr bwMode="gray">
          <a:xfrm>
            <a:off x="3779838" y="2997200"/>
            <a:ext cx="163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ask</a:t>
            </a:r>
            <a:r>
              <a:rPr lang="en-US" altLang="zh-CN"/>
              <a:t> </a:t>
            </a:r>
          </a:p>
        </p:txBody>
      </p:sp>
      <p:sp>
        <p:nvSpPr>
          <p:cNvPr id="111633" name="Rectangle 25"/>
          <p:cNvSpPr>
            <a:spLocks noChangeArrowheads="1"/>
          </p:cNvSpPr>
          <p:nvPr/>
        </p:nvSpPr>
        <p:spPr bwMode="gray">
          <a:xfrm>
            <a:off x="3779838" y="3860800"/>
            <a:ext cx="163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half</a:t>
            </a:r>
            <a:r>
              <a:rPr lang="en-US" altLang="zh-CN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1634" name="Rectangle 26"/>
          <p:cNvSpPr>
            <a:spLocks noChangeArrowheads="1"/>
          </p:cNvSpPr>
          <p:nvPr/>
        </p:nvSpPr>
        <p:spPr bwMode="gray">
          <a:xfrm>
            <a:off x="3779838" y="4652963"/>
            <a:ext cx="163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class</a:t>
            </a:r>
            <a:r>
              <a:rPr lang="en-US" altLang="zh-CN"/>
              <a:t> </a:t>
            </a:r>
          </a:p>
        </p:txBody>
      </p:sp>
      <p:sp>
        <p:nvSpPr>
          <p:cNvPr id="111635" name="Rectangle 28"/>
          <p:cNvSpPr>
            <a:spLocks noChangeArrowheads="1"/>
          </p:cNvSpPr>
          <p:nvPr/>
        </p:nvSpPr>
        <p:spPr bwMode="gray">
          <a:xfrm>
            <a:off x="3779838" y="5373688"/>
            <a:ext cx="1635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last</a:t>
            </a:r>
          </a:p>
        </p:txBody>
      </p:sp>
      <p:sp>
        <p:nvSpPr>
          <p:cNvPr id="111636" name="Text Box 29"/>
          <p:cNvSpPr txBox="1">
            <a:spLocks noChangeArrowheads="1"/>
          </p:cNvSpPr>
          <p:nvPr/>
        </p:nvSpPr>
        <p:spPr bwMode="gray">
          <a:xfrm>
            <a:off x="1258888" y="5300663"/>
            <a:ext cx="1300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1100" b="1"/>
              <a:t>●   </a:t>
            </a:r>
            <a:r>
              <a:rPr lang="en-US" altLang="zh-CN" sz="2800" b="1"/>
              <a:t>[lɑːst]</a:t>
            </a:r>
          </a:p>
        </p:txBody>
      </p:sp>
      <p:sp>
        <p:nvSpPr>
          <p:cNvPr id="111637" name="Text Box 30"/>
          <p:cNvSpPr txBox="1">
            <a:spLocks noChangeArrowheads="1"/>
          </p:cNvSpPr>
          <p:nvPr/>
        </p:nvSpPr>
        <p:spPr bwMode="gray">
          <a:xfrm>
            <a:off x="6372225" y="2852738"/>
            <a:ext cx="1355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Tx/>
              <a:buChar char="•"/>
            </a:pPr>
            <a:r>
              <a:rPr lang="en-US" altLang="zh-CN" sz="2800" b="1"/>
              <a:t> [æsk] </a:t>
            </a:r>
          </a:p>
        </p:txBody>
      </p:sp>
      <p:sp>
        <p:nvSpPr>
          <p:cNvPr id="111638" name="Text Box 31"/>
          <p:cNvSpPr txBox="1">
            <a:spLocks noChangeArrowheads="1"/>
          </p:cNvSpPr>
          <p:nvPr/>
        </p:nvSpPr>
        <p:spPr bwMode="gray">
          <a:xfrm>
            <a:off x="1476375" y="3716338"/>
            <a:ext cx="1358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Tx/>
              <a:buChar char="•"/>
            </a:pPr>
            <a:r>
              <a:rPr lang="en-US" altLang="zh-CN" sz="2800" b="1">
                <a:solidFill>
                  <a:srgbClr val="1C1C1C"/>
                </a:solidFill>
              </a:rPr>
              <a:t> </a:t>
            </a:r>
            <a:r>
              <a:rPr lang="en-US" altLang="zh-CN" sz="2800" b="1"/>
              <a:t>[hɑ:f ]</a:t>
            </a:r>
          </a:p>
        </p:txBody>
      </p:sp>
      <p:sp>
        <p:nvSpPr>
          <p:cNvPr id="111639" name="Text Box 32"/>
          <p:cNvSpPr txBox="1">
            <a:spLocks noChangeArrowheads="1"/>
          </p:cNvSpPr>
          <p:nvPr/>
        </p:nvSpPr>
        <p:spPr bwMode="gray">
          <a:xfrm>
            <a:off x="1258888" y="4508500"/>
            <a:ext cx="1441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Tx/>
              <a:buChar char="•"/>
            </a:pPr>
            <a:r>
              <a:rPr lang="en-US" altLang="zh-CN" sz="2800"/>
              <a:t> </a:t>
            </a:r>
            <a:r>
              <a:rPr lang="en-US" altLang="zh-CN" sz="2800" b="1"/>
              <a:t>[klɑːs]</a:t>
            </a:r>
          </a:p>
          <a:p>
            <a:pPr algn="l">
              <a:buFontTx/>
              <a:buChar char="•"/>
            </a:pPr>
            <a:endParaRPr lang="en-US" altLang="zh-CN"/>
          </a:p>
        </p:txBody>
      </p:sp>
      <p:sp>
        <p:nvSpPr>
          <p:cNvPr id="111640" name="Text Box 33"/>
          <p:cNvSpPr txBox="1">
            <a:spLocks noChangeArrowheads="1"/>
          </p:cNvSpPr>
          <p:nvPr/>
        </p:nvSpPr>
        <p:spPr bwMode="gray">
          <a:xfrm>
            <a:off x="2195513" y="2133600"/>
            <a:ext cx="149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Tx/>
              <a:buChar char="•"/>
            </a:pPr>
            <a:r>
              <a:rPr lang="en-US" altLang="zh-CN" sz="2800" b="1" dirty="0">
                <a:solidFill>
                  <a:srgbClr val="1C1C1C"/>
                </a:solidFill>
              </a:rPr>
              <a:t> </a:t>
            </a:r>
            <a:r>
              <a:rPr lang="en-US" altLang="zh-CN" sz="2800" b="1" dirty="0"/>
              <a:t>[</a:t>
            </a:r>
            <a:r>
              <a:rPr lang="en-US" altLang="zh-CN" sz="2800" b="1" dirty="0" err="1"/>
              <a:t>dɑ:ns</a:t>
            </a:r>
            <a:r>
              <a:rPr lang="en-US" altLang="zh-CN" sz="2800" b="1" dirty="0"/>
              <a:t>]</a:t>
            </a:r>
          </a:p>
        </p:txBody>
      </p:sp>
      <p:sp>
        <p:nvSpPr>
          <p:cNvPr id="111641" name="Text Box 34"/>
          <p:cNvSpPr txBox="1">
            <a:spLocks noChangeArrowheads="1"/>
          </p:cNvSpPr>
          <p:nvPr/>
        </p:nvSpPr>
        <p:spPr bwMode="gray">
          <a:xfrm>
            <a:off x="6948488" y="5300663"/>
            <a:ext cx="13112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Tx/>
              <a:buChar char="•"/>
            </a:pPr>
            <a:r>
              <a:rPr lang="en-US" altLang="zh-CN" sz="2800" b="1">
                <a:solidFill>
                  <a:srgbClr val="1C1C1C"/>
                </a:solidFill>
              </a:rPr>
              <a:t> </a:t>
            </a:r>
            <a:r>
              <a:rPr lang="en-US" altLang="zh-CN" sz="2800" b="1"/>
              <a:t>[læst]</a:t>
            </a:r>
            <a:r>
              <a:rPr lang="en-US" altLang="zh-CN"/>
              <a:t/>
            </a:r>
            <a:br>
              <a:rPr lang="en-US" altLang="zh-CN"/>
            </a:br>
            <a:endParaRPr lang="en-US" altLang="zh-CN"/>
          </a:p>
        </p:txBody>
      </p:sp>
      <p:sp>
        <p:nvSpPr>
          <p:cNvPr id="111642" name="Text Box 35"/>
          <p:cNvSpPr txBox="1">
            <a:spLocks noChangeArrowheads="1"/>
          </p:cNvSpPr>
          <p:nvPr/>
        </p:nvSpPr>
        <p:spPr bwMode="gray">
          <a:xfrm>
            <a:off x="1908175" y="2852738"/>
            <a:ext cx="1287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Tx/>
              <a:buChar char="•"/>
            </a:pPr>
            <a:r>
              <a:rPr lang="en-US" altLang="zh-CN" sz="2800" b="1"/>
              <a:t> [ɑ:sk]</a:t>
            </a:r>
          </a:p>
        </p:txBody>
      </p:sp>
      <p:sp>
        <p:nvSpPr>
          <p:cNvPr id="111643" name="Text Box 36"/>
          <p:cNvSpPr txBox="1">
            <a:spLocks noChangeArrowheads="1"/>
          </p:cNvSpPr>
          <p:nvPr/>
        </p:nvSpPr>
        <p:spPr bwMode="gray">
          <a:xfrm>
            <a:off x="6588125" y="3573463"/>
            <a:ext cx="1344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Tx/>
              <a:buChar char="•"/>
            </a:pPr>
            <a:r>
              <a:rPr lang="en-US" altLang="zh-CN" sz="2800" b="1"/>
              <a:t> [hæf ]</a:t>
            </a:r>
          </a:p>
        </p:txBody>
      </p:sp>
      <p:sp>
        <p:nvSpPr>
          <p:cNvPr id="111644" name="Text Box 37"/>
          <p:cNvSpPr txBox="1">
            <a:spLocks noChangeArrowheads="1"/>
          </p:cNvSpPr>
          <p:nvPr/>
        </p:nvSpPr>
        <p:spPr bwMode="gray">
          <a:xfrm>
            <a:off x="6948488" y="4437063"/>
            <a:ext cx="1362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buFontTx/>
              <a:buChar char="•"/>
            </a:pPr>
            <a:r>
              <a:rPr lang="en-US" altLang="zh-CN" sz="2800">
                <a:solidFill>
                  <a:srgbClr val="1C1C1C"/>
                </a:solidFill>
              </a:rPr>
              <a:t> </a:t>
            </a:r>
            <a:r>
              <a:rPr lang="en-US" altLang="zh-CN" sz="2800" b="1"/>
              <a:t>[klæs]</a:t>
            </a:r>
          </a:p>
          <a:p>
            <a:pPr algn="l"/>
            <a:endParaRPr lang="en-US" altLang="zh-CN"/>
          </a:p>
        </p:txBody>
      </p:sp>
      <p:sp>
        <p:nvSpPr>
          <p:cNvPr id="111645" name="Text Box 38"/>
          <p:cNvSpPr txBox="1">
            <a:spLocks noChangeArrowheads="1"/>
          </p:cNvSpPr>
          <p:nvPr/>
        </p:nvSpPr>
        <p:spPr bwMode="gray">
          <a:xfrm>
            <a:off x="6011863" y="2133600"/>
            <a:ext cx="1430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1100" b="1"/>
              <a:t>●  </a:t>
            </a:r>
            <a:r>
              <a:rPr lang="en-US" altLang="zh-CN" sz="2800" b="1"/>
              <a:t>[dæns]</a:t>
            </a:r>
          </a:p>
        </p:txBody>
      </p:sp>
      <p:sp>
        <p:nvSpPr>
          <p:cNvPr id="111646" name="Rectangle 43"/>
          <p:cNvSpPr>
            <a:spLocks noChangeArrowheads="1"/>
          </p:cNvSpPr>
          <p:nvPr/>
        </p:nvSpPr>
        <p:spPr bwMode="auto">
          <a:xfrm>
            <a:off x="4067175" y="2276475"/>
            <a:ext cx="113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</a:rPr>
              <a:t>dance</a:t>
            </a:r>
            <a:r>
              <a:rPr lang="en-US" altLang="zh-CN"/>
              <a:t> </a:t>
            </a:r>
          </a:p>
        </p:txBody>
      </p:sp>
      <p:pic>
        <p:nvPicPr>
          <p:cNvPr id="111647" name="Picture 52" descr="Flag of U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268413"/>
            <a:ext cx="1225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8" name="Picture 4" descr="3161115_085618065423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950" y="1196975"/>
            <a:ext cx="12239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49" name="圆角矩形 46"/>
          <p:cNvSpPr>
            <a:spLocks noChangeArrowheads="1"/>
          </p:cNvSpPr>
          <p:nvPr/>
        </p:nvSpPr>
        <p:spPr bwMode="auto">
          <a:xfrm>
            <a:off x="2771775" y="549275"/>
            <a:ext cx="3960813" cy="9350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7DEE8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A0E4"/>
                </a:solidFill>
                <a:prstDash val="sysDash"/>
                <a:round/>
              </a14:hiddenLine>
            </a:ext>
          </a:extLst>
        </p:spPr>
        <p:txBody>
          <a:bodyPr anchor="ctr"/>
          <a:lstStyle/>
          <a:p>
            <a:r>
              <a:rPr lang="en-US" altLang="zh-CN" sz="3600" b="1" dirty="0">
                <a:latin typeface="Calibri" panose="020F0502020204030204" pitchFamily="34" charset="0"/>
              </a:rPr>
              <a:t>Vowel—A</a:t>
            </a:r>
          </a:p>
        </p:txBody>
      </p:sp>
      <p:sp>
        <p:nvSpPr>
          <p:cNvPr id="111650" name="动作按钮: 后退或前一项 4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5650" y="6497638"/>
            <a:ext cx="576263" cy="360362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2" grpId="0"/>
      <p:bldP spid="111633" grpId="0"/>
      <p:bldP spid="111634" grpId="0"/>
      <p:bldP spid="111635" grpId="0"/>
      <p:bldP spid="111636" grpId="0"/>
      <p:bldP spid="111637" grpId="0"/>
      <p:bldP spid="111638" grpId="0"/>
      <p:bldP spid="111639" grpId="0"/>
      <p:bldP spid="111640" grpId="0"/>
      <p:bldP spid="111641" grpId="0"/>
      <p:bldP spid="111642" grpId="0"/>
      <p:bldP spid="111643" grpId="0"/>
      <p:bldP spid="111644" grpId="0"/>
      <p:bldP spid="1116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2"/>
          <p:cNvGrpSpPr/>
          <p:nvPr/>
        </p:nvGrpSpPr>
        <p:grpSpPr bwMode="auto">
          <a:xfrm>
            <a:off x="323850" y="2492375"/>
            <a:ext cx="8347075" cy="3841750"/>
            <a:chOff x="323528" y="2492896"/>
            <a:chExt cx="8347075" cy="3841750"/>
          </a:xfrm>
        </p:grpSpPr>
        <p:grpSp>
          <p:nvGrpSpPr>
            <p:cNvPr id="112643" name="Group 4"/>
            <p:cNvGrpSpPr/>
            <p:nvPr/>
          </p:nvGrpSpPr>
          <p:grpSpPr bwMode="auto">
            <a:xfrm>
              <a:off x="323528" y="3356992"/>
              <a:ext cx="8347075" cy="111125"/>
              <a:chOff x="0" y="1896"/>
              <a:chExt cx="5760" cy="120"/>
            </a:xfrm>
          </p:grpSpPr>
          <p:sp>
            <p:nvSpPr>
              <p:cNvPr id="112644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zh-CN"/>
              </a:p>
            </p:txBody>
          </p:sp>
          <p:sp>
            <p:nvSpPr>
              <p:cNvPr id="112645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zh-CN"/>
              </a:p>
            </p:txBody>
          </p:sp>
        </p:grpSp>
        <p:grpSp>
          <p:nvGrpSpPr>
            <p:cNvPr id="112646" name="组合 98"/>
            <p:cNvGrpSpPr/>
            <p:nvPr/>
          </p:nvGrpSpPr>
          <p:grpSpPr bwMode="auto">
            <a:xfrm>
              <a:off x="831528" y="2762771"/>
              <a:ext cx="1712913" cy="3190875"/>
              <a:chOff x="831528" y="2762771"/>
              <a:chExt cx="1712913" cy="3190875"/>
            </a:xfrm>
          </p:grpSpPr>
          <p:grpSp>
            <p:nvGrpSpPr>
              <p:cNvPr id="112647" name="Group 7"/>
              <p:cNvGrpSpPr/>
              <p:nvPr/>
            </p:nvGrpSpPr>
            <p:grpSpPr bwMode="auto">
              <a:xfrm rot="-494289">
                <a:off x="831528" y="2762771"/>
                <a:ext cx="1712913" cy="3190875"/>
                <a:chOff x="480" y="1692"/>
                <a:chExt cx="1079" cy="2010"/>
              </a:xfrm>
            </p:grpSpPr>
            <p:grpSp>
              <p:nvGrpSpPr>
                <p:cNvPr id="112648" name="Group 8"/>
                <p:cNvGrpSpPr/>
                <p:nvPr/>
              </p:nvGrpSpPr>
              <p:grpSpPr bwMode="auto">
                <a:xfrm rot="3877067">
                  <a:off x="573" y="2715"/>
                  <a:ext cx="1432" cy="541"/>
                  <a:chOff x="2290" y="2725"/>
                  <a:chExt cx="1832" cy="713"/>
                </a:xfrm>
              </p:grpSpPr>
              <p:grpSp>
                <p:nvGrpSpPr>
                  <p:cNvPr id="112649" name="Group 9"/>
                  <p:cNvGrpSpPr/>
                  <p:nvPr/>
                </p:nvGrpSpPr>
                <p:grpSpPr bwMode="auto">
                  <a:xfrm>
                    <a:off x="2290" y="3030"/>
                    <a:ext cx="1832" cy="408"/>
                    <a:chOff x="2290" y="3030"/>
                    <a:chExt cx="1832" cy="408"/>
                  </a:xfrm>
                </p:grpSpPr>
                <p:sp>
                  <p:nvSpPr>
                    <p:cNvPr id="112650" name="Freeform 10"/>
                    <p:cNvSpPr/>
                    <p:nvPr/>
                  </p:nvSpPr>
                  <p:spPr bwMode="gray">
                    <a:xfrm>
                      <a:off x="2290" y="3030"/>
                      <a:ext cx="1832" cy="408"/>
                    </a:xfrm>
                    <a:custGeom>
                      <a:avLst/>
                      <a:gdLst>
                        <a:gd name="T0" fmla="*/ 1832 w 1832"/>
                        <a:gd name="T1" fmla="*/ 32 h 408"/>
                        <a:gd name="T2" fmla="*/ 1830 w 1832"/>
                        <a:gd name="T3" fmla="*/ 66 h 408"/>
                        <a:gd name="T4" fmla="*/ 1814 w 1832"/>
                        <a:gd name="T5" fmla="*/ 128 h 408"/>
                        <a:gd name="T6" fmla="*/ 1788 w 1832"/>
                        <a:gd name="T7" fmla="*/ 188 h 408"/>
                        <a:gd name="T8" fmla="*/ 1754 w 1832"/>
                        <a:gd name="T9" fmla="*/ 240 h 408"/>
                        <a:gd name="T10" fmla="*/ 1712 w 1832"/>
                        <a:gd name="T11" fmla="*/ 288 h 408"/>
                        <a:gd name="T12" fmla="*/ 1664 w 1832"/>
                        <a:gd name="T13" fmla="*/ 330 h 408"/>
                        <a:gd name="T14" fmla="*/ 1610 w 1832"/>
                        <a:gd name="T15" fmla="*/ 362 h 408"/>
                        <a:gd name="T16" fmla="*/ 1550 w 1832"/>
                        <a:gd name="T17" fmla="*/ 388 h 408"/>
                        <a:gd name="T18" fmla="*/ 1486 w 1832"/>
                        <a:gd name="T19" fmla="*/ 402 h 408"/>
                        <a:gd name="T20" fmla="*/ 1418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32 w 1832"/>
                        <a:gd name="T27" fmla="*/ 0 h 408"/>
                        <a:gd name="T28" fmla="*/ 1832 w 1832"/>
                        <a:gd name="T29" fmla="*/ 32 h 408"/>
                        <a:gd name="T30" fmla="*/ 1832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60878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2651" name="Freeform 11"/>
                    <p:cNvSpPr/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2652" name="Group 12"/>
                  <p:cNvGrpSpPr/>
                  <p:nvPr/>
                </p:nvGrpSpPr>
                <p:grpSpPr bwMode="auto">
                  <a:xfrm flipV="1">
                    <a:off x="2290" y="2725"/>
                    <a:ext cx="1406" cy="313"/>
                    <a:chOff x="2290" y="3030"/>
                    <a:chExt cx="1832" cy="408"/>
                  </a:xfrm>
                </p:grpSpPr>
                <p:sp>
                  <p:nvSpPr>
                    <p:cNvPr id="112653" name="Freeform 13"/>
                    <p:cNvSpPr/>
                    <p:nvPr/>
                  </p:nvSpPr>
                  <p:spPr bwMode="gray">
                    <a:xfrm>
                      <a:off x="2290" y="3030"/>
                      <a:ext cx="1832" cy="408"/>
                    </a:xfrm>
                    <a:custGeom>
                      <a:avLst/>
                      <a:gdLst>
                        <a:gd name="T0" fmla="*/ 1832 w 1832"/>
                        <a:gd name="T1" fmla="*/ 32 h 408"/>
                        <a:gd name="T2" fmla="*/ 1830 w 1832"/>
                        <a:gd name="T3" fmla="*/ 66 h 408"/>
                        <a:gd name="T4" fmla="*/ 1814 w 1832"/>
                        <a:gd name="T5" fmla="*/ 128 h 408"/>
                        <a:gd name="T6" fmla="*/ 1788 w 1832"/>
                        <a:gd name="T7" fmla="*/ 188 h 408"/>
                        <a:gd name="T8" fmla="*/ 1754 w 1832"/>
                        <a:gd name="T9" fmla="*/ 240 h 408"/>
                        <a:gd name="T10" fmla="*/ 1712 w 1832"/>
                        <a:gd name="T11" fmla="*/ 288 h 408"/>
                        <a:gd name="T12" fmla="*/ 1664 w 1832"/>
                        <a:gd name="T13" fmla="*/ 330 h 408"/>
                        <a:gd name="T14" fmla="*/ 1610 w 1832"/>
                        <a:gd name="T15" fmla="*/ 362 h 408"/>
                        <a:gd name="T16" fmla="*/ 1550 w 1832"/>
                        <a:gd name="T17" fmla="*/ 388 h 408"/>
                        <a:gd name="T18" fmla="*/ 1486 w 1832"/>
                        <a:gd name="T19" fmla="*/ 402 h 408"/>
                        <a:gd name="T20" fmla="*/ 1418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32 w 1832"/>
                        <a:gd name="T27" fmla="*/ 0 h 408"/>
                        <a:gd name="T28" fmla="*/ 1832 w 1832"/>
                        <a:gd name="T29" fmla="*/ 32 h 408"/>
                        <a:gd name="T30" fmla="*/ 1832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98B5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2654" name="Freeform 14"/>
                    <p:cNvSpPr/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2655" name="Group 15"/>
                <p:cNvGrpSpPr/>
                <p:nvPr/>
              </p:nvGrpSpPr>
              <p:grpSpPr bwMode="auto">
                <a:xfrm>
                  <a:off x="480" y="1692"/>
                  <a:ext cx="799" cy="824"/>
                  <a:chOff x="2789" y="1625"/>
                  <a:chExt cx="907" cy="907"/>
                </a:xfrm>
              </p:grpSpPr>
              <p:sp>
                <p:nvSpPr>
                  <p:cNvPr id="112656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2789" y="1625"/>
                    <a:ext cx="907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83A6A7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657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2789" y="1625"/>
                    <a:ext cx="907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3A6A7">
                          <a:alpha val="32001"/>
                        </a:srgbClr>
                      </a:gs>
                      <a:gs pos="100000">
                        <a:srgbClr val="000000">
                          <a:alpha val="89998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658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2849" y="1684"/>
                    <a:ext cx="787" cy="7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75A5A"/>
                      </a:gs>
                      <a:gs pos="50000">
                        <a:srgbClr val="83A6A7"/>
                      </a:gs>
                      <a:gs pos="100000">
                        <a:srgbClr val="475A5A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659" name="Oval 19"/>
                  <p:cNvSpPr>
                    <a:spLocks noChangeArrowheads="1"/>
                  </p:cNvSpPr>
                  <p:nvPr/>
                </p:nvSpPr>
                <p:spPr bwMode="gray">
                  <a:xfrm>
                    <a:off x="2849" y="1686"/>
                    <a:ext cx="787" cy="7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3696A"/>
                      </a:gs>
                      <a:gs pos="100000">
                        <a:srgbClr val="83A6A7">
                          <a:alpha val="0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660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2888" y="1724"/>
                    <a:ext cx="709" cy="70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grpSp>
                <p:nvGrpSpPr>
                  <p:cNvPr id="112661" name="Group 21"/>
                  <p:cNvGrpSpPr/>
                  <p:nvPr/>
                </p:nvGrpSpPr>
                <p:grpSpPr bwMode="auto">
                  <a:xfrm>
                    <a:off x="2899" y="1735"/>
                    <a:ext cx="687" cy="688"/>
                    <a:chOff x="4166" y="1706"/>
                    <a:chExt cx="1252" cy="1252"/>
                  </a:xfrm>
                </p:grpSpPr>
                <p:sp>
                  <p:nvSpPr>
                    <p:cNvPr id="112662" name="Oval 2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6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36869"/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  <p:sp>
                  <p:nvSpPr>
                    <p:cNvPr id="112663" name="Oval 2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  <p:sp>
                  <p:nvSpPr>
                    <p:cNvPr id="112664" name="Oval 2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8" y="1724"/>
                      <a:ext cx="1163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  <p:sp>
                  <p:nvSpPr>
                    <p:cNvPr id="112665" name="Oval 2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</p:grpSp>
            </p:grpSp>
            <p:sp>
              <p:nvSpPr>
                <p:cNvPr id="112666" name="Text Box 26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749" y="2708"/>
                  <a:ext cx="703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/>
                  <a:lvl2pPr/>
                  <a:lvl3pPr/>
                  <a:lvl4pPr/>
                  <a:lvl5pPr/>
                  <a:lvl6pPr/>
                  <a:lvl7pPr/>
                  <a:lvl8pPr/>
                  <a:lvl9pPr/>
                </a:lstStyle>
                <a:p>
                  <a:pPr algn="l"/>
                  <a:r>
                    <a:rPr lang="en-US" altLang="zh-CN" sz="2800" b="1" dirty="0">
                      <a:solidFill>
                        <a:srgbClr val="FF33CC"/>
                      </a:solidFill>
                    </a:rPr>
                    <a:t>[</a:t>
                  </a:r>
                  <a:r>
                    <a:rPr lang="en-US" altLang="zh-CN" sz="2800" b="1" dirty="0" err="1">
                      <a:solidFill>
                        <a:srgbClr val="FF33CC"/>
                      </a:solidFill>
                    </a:rPr>
                    <a:t>bɒks</a:t>
                  </a:r>
                  <a:r>
                    <a:rPr lang="en-US" altLang="zh-CN" sz="2800" b="1" dirty="0">
                      <a:solidFill>
                        <a:srgbClr val="FF33CC"/>
                      </a:solidFill>
                    </a:rPr>
                    <a:t>]</a:t>
                  </a:r>
                </a:p>
              </p:txBody>
            </p:sp>
            <p:sp>
              <p:nvSpPr>
                <p:cNvPr id="112667" name="Text Box 27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976" y="2625"/>
                  <a:ext cx="755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/>
                  <a:lvl2pPr/>
                  <a:lvl3pPr/>
                  <a:lvl4pPr/>
                  <a:lvl5pPr/>
                  <a:lvl6pPr/>
                  <a:lvl7pPr/>
                  <a:lvl8pPr/>
                  <a:lvl9pPr/>
                </a:lstStyle>
                <a:p>
                  <a:pPr algn="l"/>
                  <a:r>
                    <a:rPr lang="en-US" altLang="zh-CN" sz="2800" b="1">
                      <a:solidFill>
                        <a:schemeClr val="bg1"/>
                      </a:solidFill>
                    </a:rPr>
                    <a:t>[bɑks] </a:t>
                  </a:r>
                </a:p>
              </p:txBody>
            </p:sp>
          </p:grpSp>
          <p:sp>
            <p:nvSpPr>
              <p:cNvPr id="112668" name="Rectangle 98"/>
              <p:cNvSpPr>
                <a:spLocks noChangeArrowheads="1"/>
              </p:cNvSpPr>
              <p:nvPr/>
            </p:nvSpPr>
            <p:spPr bwMode="auto">
              <a:xfrm>
                <a:off x="899592" y="3140968"/>
                <a:ext cx="779462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altLang="zh-CN" sz="2800" b="1"/>
                  <a:t>box</a:t>
                </a:r>
                <a:r>
                  <a:rPr lang="en-US" altLang="zh-CN"/>
                  <a:t> </a:t>
                </a:r>
              </a:p>
            </p:txBody>
          </p:sp>
        </p:grpSp>
        <p:grpSp>
          <p:nvGrpSpPr>
            <p:cNvPr id="112669" name="组合 99"/>
            <p:cNvGrpSpPr/>
            <p:nvPr/>
          </p:nvGrpSpPr>
          <p:grpSpPr bwMode="auto">
            <a:xfrm>
              <a:off x="2662505" y="2755915"/>
              <a:ext cx="1711325" cy="3190875"/>
              <a:chOff x="2662505" y="2755915"/>
              <a:chExt cx="1711325" cy="3190875"/>
            </a:xfrm>
          </p:grpSpPr>
          <p:grpSp>
            <p:nvGrpSpPr>
              <p:cNvPr id="112670" name="Group 28"/>
              <p:cNvGrpSpPr/>
              <p:nvPr/>
            </p:nvGrpSpPr>
            <p:grpSpPr bwMode="auto">
              <a:xfrm rot="-567975">
                <a:off x="2662505" y="2755915"/>
                <a:ext cx="1711325" cy="3190875"/>
                <a:chOff x="1581" y="1692"/>
                <a:chExt cx="1078" cy="2010"/>
              </a:xfrm>
            </p:grpSpPr>
            <p:grpSp>
              <p:nvGrpSpPr>
                <p:cNvPr id="112671" name="Group 29"/>
                <p:cNvGrpSpPr/>
                <p:nvPr/>
              </p:nvGrpSpPr>
              <p:grpSpPr bwMode="auto">
                <a:xfrm rot="3877067">
                  <a:off x="1673" y="2715"/>
                  <a:ext cx="1432" cy="541"/>
                  <a:chOff x="2290" y="2725"/>
                  <a:chExt cx="1832" cy="713"/>
                </a:xfrm>
              </p:grpSpPr>
              <p:grpSp>
                <p:nvGrpSpPr>
                  <p:cNvPr id="112672" name="Group 30"/>
                  <p:cNvGrpSpPr/>
                  <p:nvPr/>
                </p:nvGrpSpPr>
                <p:grpSpPr bwMode="auto">
                  <a:xfrm>
                    <a:off x="2290" y="3030"/>
                    <a:ext cx="1832" cy="408"/>
                    <a:chOff x="2290" y="3030"/>
                    <a:chExt cx="1832" cy="408"/>
                  </a:xfrm>
                </p:grpSpPr>
                <p:sp>
                  <p:nvSpPr>
                    <p:cNvPr id="112673" name="Freeform 31"/>
                    <p:cNvSpPr/>
                    <p:nvPr/>
                  </p:nvSpPr>
                  <p:spPr bwMode="gray">
                    <a:xfrm>
                      <a:off x="2290" y="3030"/>
                      <a:ext cx="1832" cy="408"/>
                    </a:xfrm>
                    <a:custGeom>
                      <a:avLst/>
                      <a:gdLst>
                        <a:gd name="T0" fmla="*/ 1832 w 1832"/>
                        <a:gd name="T1" fmla="*/ 32 h 408"/>
                        <a:gd name="T2" fmla="*/ 1830 w 1832"/>
                        <a:gd name="T3" fmla="*/ 66 h 408"/>
                        <a:gd name="T4" fmla="*/ 1814 w 1832"/>
                        <a:gd name="T5" fmla="*/ 128 h 408"/>
                        <a:gd name="T6" fmla="*/ 1788 w 1832"/>
                        <a:gd name="T7" fmla="*/ 188 h 408"/>
                        <a:gd name="T8" fmla="*/ 1754 w 1832"/>
                        <a:gd name="T9" fmla="*/ 240 h 408"/>
                        <a:gd name="T10" fmla="*/ 1712 w 1832"/>
                        <a:gd name="T11" fmla="*/ 288 h 408"/>
                        <a:gd name="T12" fmla="*/ 1664 w 1832"/>
                        <a:gd name="T13" fmla="*/ 330 h 408"/>
                        <a:gd name="T14" fmla="*/ 1610 w 1832"/>
                        <a:gd name="T15" fmla="*/ 362 h 408"/>
                        <a:gd name="T16" fmla="*/ 1550 w 1832"/>
                        <a:gd name="T17" fmla="*/ 388 h 408"/>
                        <a:gd name="T18" fmla="*/ 1486 w 1832"/>
                        <a:gd name="T19" fmla="*/ 402 h 408"/>
                        <a:gd name="T20" fmla="*/ 1418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32 w 1832"/>
                        <a:gd name="T27" fmla="*/ 0 h 408"/>
                        <a:gd name="T28" fmla="*/ 1832 w 1832"/>
                        <a:gd name="T29" fmla="*/ 32 h 408"/>
                        <a:gd name="T30" fmla="*/ 1832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60878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2674" name="Freeform 32"/>
                    <p:cNvSpPr/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2675" name="Group 33"/>
                  <p:cNvGrpSpPr/>
                  <p:nvPr/>
                </p:nvGrpSpPr>
                <p:grpSpPr bwMode="auto">
                  <a:xfrm flipV="1">
                    <a:off x="2290" y="2725"/>
                    <a:ext cx="1406" cy="313"/>
                    <a:chOff x="2290" y="3030"/>
                    <a:chExt cx="1832" cy="408"/>
                  </a:xfrm>
                </p:grpSpPr>
                <p:sp>
                  <p:nvSpPr>
                    <p:cNvPr id="112676" name="Freeform 34"/>
                    <p:cNvSpPr/>
                    <p:nvPr/>
                  </p:nvSpPr>
                  <p:spPr bwMode="gray">
                    <a:xfrm>
                      <a:off x="2290" y="3030"/>
                      <a:ext cx="1832" cy="408"/>
                    </a:xfrm>
                    <a:custGeom>
                      <a:avLst/>
                      <a:gdLst>
                        <a:gd name="T0" fmla="*/ 1832 w 1832"/>
                        <a:gd name="T1" fmla="*/ 32 h 408"/>
                        <a:gd name="T2" fmla="*/ 1830 w 1832"/>
                        <a:gd name="T3" fmla="*/ 66 h 408"/>
                        <a:gd name="T4" fmla="*/ 1814 w 1832"/>
                        <a:gd name="T5" fmla="*/ 128 h 408"/>
                        <a:gd name="T6" fmla="*/ 1788 w 1832"/>
                        <a:gd name="T7" fmla="*/ 188 h 408"/>
                        <a:gd name="T8" fmla="*/ 1754 w 1832"/>
                        <a:gd name="T9" fmla="*/ 240 h 408"/>
                        <a:gd name="T10" fmla="*/ 1712 w 1832"/>
                        <a:gd name="T11" fmla="*/ 288 h 408"/>
                        <a:gd name="T12" fmla="*/ 1664 w 1832"/>
                        <a:gd name="T13" fmla="*/ 330 h 408"/>
                        <a:gd name="T14" fmla="*/ 1610 w 1832"/>
                        <a:gd name="T15" fmla="*/ 362 h 408"/>
                        <a:gd name="T16" fmla="*/ 1550 w 1832"/>
                        <a:gd name="T17" fmla="*/ 388 h 408"/>
                        <a:gd name="T18" fmla="*/ 1486 w 1832"/>
                        <a:gd name="T19" fmla="*/ 402 h 408"/>
                        <a:gd name="T20" fmla="*/ 1418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32 w 1832"/>
                        <a:gd name="T27" fmla="*/ 0 h 408"/>
                        <a:gd name="T28" fmla="*/ 1832 w 1832"/>
                        <a:gd name="T29" fmla="*/ 32 h 408"/>
                        <a:gd name="T30" fmla="*/ 1832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98B5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2677" name="Freeform 35"/>
                    <p:cNvSpPr/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2678" name="Group 36"/>
                <p:cNvGrpSpPr/>
                <p:nvPr/>
              </p:nvGrpSpPr>
              <p:grpSpPr bwMode="auto">
                <a:xfrm>
                  <a:off x="1581" y="1692"/>
                  <a:ext cx="799" cy="824"/>
                  <a:chOff x="2789" y="1625"/>
                  <a:chExt cx="907" cy="907"/>
                </a:xfrm>
              </p:grpSpPr>
              <p:sp>
                <p:nvSpPr>
                  <p:cNvPr id="112679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2789" y="1625"/>
                    <a:ext cx="907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83A6A7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680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2789" y="1625"/>
                    <a:ext cx="907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3A6A7">
                          <a:alpha val="32001"/>
                        </a:srgbClr>
                      </a:gs>
                      <a:gs pos="100000">
                        <a:srgbClr val="000000">
                          <a:alpha val="89998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681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2849" y="1684"/>
                    <a:ext cx="787" cy="7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75A5A"/>
                      </a:gs>
                      <a:gs pos="50000">
                        <a:srgbClr val="83A6A7"/>
                      </a:gs>
                      <a:gs pos="100000">
                        <a:srgbClr val="475A5A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682" name="Oval 40"/>
                  <p:cNvSpPr>
                    <a:spLocks noChangeArrowheads="1"/>
                  </p:cNvSpPr>
                  <p:nvPr/>
                </p:nvSpPr>
                <p:spPr bwMode="gray">
                  <a:xfrm>
                    <a:off x="2849" y="1686"/>
                    <a:ext cx="787" cy="7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3696A"/>
                      </a:gs>
                      <a:gs pos="100000">
                        <a:srgbClr val="83A6A7">
                          <a:alpha val="0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683" name="Oval 41"/>
                  <p:cNvSpPr>
                    <a:spLocks noChangeArrowheads="1"/>
                  </p:cNvSpPr>
                  <p:nvPr/>
                </p:nvSpPr>
                <p:spPr bwMode="gray">
                  <a:xfrm>
                    <a:off x="2888" y="1724"/>
                    <a:ext cx="709" cy="70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grpSp>
                <p:nvGrpSpPr>
                  <p:cNvPr id="112684" name="Group 42"/>
                  <p:cNvGrpSpPr/>
                  <p:nvPr/>
                </p:nvGrpSpPr>
                <p:grpSpPr bwMode="auto">
                  <a:xfrm>
                    <a:off x="2899" y="1735"/>
                    <a:ext cx="687" cy="688"/>
                    <a:chOff x="4166" y="1706"/>
                    <a:chExt cx="1252" cy="1252"/>
                  </a:xfrm>
                </p:grpSpPr>
                <p:sp>
                  <p:nvSpPr>
                    <p:cNvPr id="112685" name="Oval 4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6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36869"/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  <p:sp>
                  <p:nvSpPr>
                    <p:cNvPr id="112686" name="Oval 4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  <p:sp>
                  <p:nvSpPr>
                    <p:cNvPr id="112687" name="Oval 4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5" y="1725"/>
                      <a:ext cx="1162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  <p:sp>
                  <p:nvSpPr>
                    <p:cNvPr id="112688" name="Oval 4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</p:grpSp>
            </p:grpSp>
            <p:sp>
              <p:nvSpPr>
                <p:cNvPr id="112689" name="Text Box 47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1866" y="2656"/>
                  <a:ext cx="585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/>
                  <a:lvl2pPr/>
                  <a:lvl3pPr/>
                  <a:lvl4pPr/>
                  <a:lvl5pPr/>
                  <a:lvl6pPr/>
                  <a:lvl7pPr/>
                  <a:lvl8pPr/>
                  <a:lvl9pPr/>
                </a:lstStyle>
                <a:p>
                  <a:pPr algn="l"/>
                  <a:r>
                    <a:rPr lang="en-US" altLang="zh-CN" sz="2800" b="1">
                      <a:solidFill>
                        <a:srgbClr val="FF33CC"/>
                      </a:solidFill>
                    </a:rPr>
                    <a:t>[hɒt]</a:t>
                  </a:r>
                </a:p>
              </p:txBody>
            </p:sp>
            <p:sp>
              <p:nvSpPr>
                <p:cNvPr id="112690" name="Text Box 48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2153" y="2562"/>
                  <a:ext cx="585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/>
                  <a:lvl2pPr/>
                  <a:lvl3pPr/>
                  <a:lvl4pPr/>
                  <a:lvl5pPr/>
                  <a:lvl6pPr/>
                  <a:lvl7pPr/>
                  <a:lvl8pPr/>
                  <a:lvl9pPr/>
                </a:lstStyle>
                <a:p>
                  <a:pPr algn="l"/>
                  <a:r>
                    <a:rPr lang="en-US" altLang="zh-CN" sz="2800" b="1">
                      <a:solidFill>
                        <a:schemeClr val="bg1"/>
                      </a:solidFill>
                    </a:rPr>
                    <a:t>[hɑt]</a:t>
                  </a:r>
                  <a:endParaRPr lang="en-US" altLang="zh-CN" sz="28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2691" name="Rectangle 99"/>
              <p:cNvSpPr>
                <a:spLocks noChangeArrowheads="1"/>
              </p:cNvSpPr>
              <p:nvPr/>
            </p:nvSpPr>
            <p:spPr bwMode="auto">
              <a:xfrm>
                <a:off x="2771800" y="3140968"/>
                <a:ext cx="763587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altLang="zh-CN" sz="2800" b="1"/>
                  <a:t>hot</a:t>
                </a:r>
                <a:r>
                  <a:rPr lang="en-US" altLang="zh-CN" sz="2400"/>
                  <a:t> </a:t>
                </a:r>
              </a:p>
            </p:txBody>
          </p:sp>
        </p:grpSp>
        <p:grpSp>
          <p:nvGrpSpPr>
            <p:cNvPr id="112692" name="组合 100"/>
            <p:cNvGrpSpPr/>
            <p:nvPr/>
          </p:nvGrpSpPr>
          <p:grpSpPr bwMode="auto">
            <a:xfrm>
              <a:off x="4457603" y="2730012"/>
              <a:ext cx="1784351" cy="3141662"/>
              <a:chOff x="4457603" y="2730012"/>
              <a:chExt cx="1784351" cy="3141662"/>
            </a:xfrm>
          </p:grpSpPr>
          <p:grpSp>
            <p:nvGrpSpPr>
              <p:cNvPr id="112693" name="Group 49"/>
              <p:cNvGrpSpPr/>
              <p:nvPr/>
            </p:nvGrpSpPr>
            <p:grpSpPr bwMode="auto">
              <a:xfrm rot="-393640">
                <a:off x="4457603" y="2730012"/>
                <a:ext cx="1784351" cy="3141662"/>
                <a:chOff x="2717" y="1692"/>
                <a:chExt cx="1124" cy="1979"/>
              </a:xfrm>
            </p:grpSpPr>
            <p:grpSp>
              <p:nvGrpSpPr>
                <p:cNvPr id="112694" name="Group 50"/>
                <p:cNvGrpSpPr/>
                <p:nvPr/>
              </p:nvGrpSpPr>
              <p:grpSpPr bwMode="auto">
                <a:xfrm rot="3877067">
                  <a:off x="2820" y="2673"/>
                  <a:ext cx="1452" cy="544"/>
                  <a:chOff x="2241" y="2675"/>
                  <a:chExt cx="1857" cy="717"/>
                </a:xfrm>
              </p:grpSpPr>
              <p:grpSp>
                <p:nvGrpSpPr>
                  <p:cNvPr id="112695" name="Group 51"/>
                  <p:cNvGrpSpPr/>
                  <p:nvPr/>
                </p:nvGrpSpPr>
                <p:grpSpPr bwMode="auto">
                  <a:xfrm>
                    <a:off x="2241" y="2972"/>
                    <a:ext cx="1857" cy="420"/>
                    <a:chOff x="2241" y="2972"/>
                    <a:chExt cx="1857" cy="420"/>
                  </a:xfrm>
                </p:grpSpPr>
                <p:sp>
                  <p:nvSpPr>
                    <p:cNvPr id="112696" name="Freeform 52"/>
                    <p:cNvSpPr/>
                    <p:nvPr/>
                  </p:nvSpPr>
                  <p:spPr bwMode="gray">
                    <a:xfrm>
                      <a:off x="2241" y="2972"/>
                      <a:ext cx="1831" cy="408"/>
                    </a:xfrm>
                    <a:custGeom>
                      <a:avLst/>
                      <a:gdLst>
                        <a:gd name="T0" fmla="*/ 1808 w 1832"/>
                        <a:gd name="T1" fmla="*/ 32 h 408"/>
                        <a:gd name="T2" fmla="*/ 1806 w 1832"/>
                        <a:gd name="T3" fmla="*/ 66 h 408"/>
                        <a:gd name="T4" fmla="*/ 1790 w 1832"/>
                        <a:gd name="T5" fmla="*/ 128 h 408"/>
                        <a:gd name="T6" fmla="*/ 1764 w 1832"/>
                        <a:gd name="T7" fmla="*/ 188 h 408"/>
                        <a:gd name="T8" fmla="*/ 1730 w 1832"/>
                        <a:gd name="T9" fmla="*/ 240 h 408"/>
                        <a:gd name="T10" fmla="*/ 1688 w 1832"/>
                        <a:gd name="T11" fmla="*/ 288 h 408"/>
                        <a:gd name="T12" fmla="*/ 1640 w 1832"/>
                        <a:gd name="T13" fmla="*/ 330 h 408"/>
                        <a:gd name="T14" fmla="*/ 1586 w 1832"/>
                        <a:gd name="T15" fmla="*/ 362 h 408"/>
                        <a:gd name="T16" fmla="*/ 1526 w 1832"/>
                        <a:gd name="T17" fmla="*/ 388 h 408"/>
                        <a:gd name="T18" fmla="*/ 1462 w 1832"/>
                        <a:gd name="T19" fmla="*/ 402 h 408"/>
                        <a:gd name="T20" fmla="*/ 1394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08 w 1832"/>
                        <a:gd name="T27" fmla="*/ 0 h 408"/>
                        <a:gd name="T28" fmla="*/ 1808 w 1832"/>
                        <a:gd name="T29" fmla="*/ 32 h 408"/>
                        <a:gd name="T30" fmla="*/ 1808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608788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2697" name="Freeform 53"/>
                    <p:cNvSpPr/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2698" name="Group 54"/>
                  <p:cNvGrpSpPr/>
                  <p:nvPr/>
                </p:nvGrpSpPr>
                <p:grpSpPr bwMode="auto">
                  <a:xfrm flipV="1">
                    <a:off x="2289" y="2675"/>
                    <a:ext cx="1406" cy="313"/>
                    <a:chOff x="2289" y="3096"/>
                    <a:chExt cx="1832" cy="408"/>
                  </a:xfrm>
                </p:grpSpPr>
                <p:sp>
                  <p:nvSpPr>
                    <p:cNvPr id="112699" name="Freeform 55"/>
                    <p:cNvSpPr/>
                    <p:nvPr/>
                  </p:nvSpPr>
                  <p:spPr bwMode="gray">
                    <a:xfrm>
                      <a:off x="2289" y="3096"/>
                      <a:ext cx="1832" cy="408"/>
                    </a:xfrm>
                    <a:custGeom>
                      <a:avLst/>
                      <a:gdLst>
                        <a:gd name="T0" fmla="*/ 1832 w 1832"/>
                        <a:gd name="T1" fmla="*/ 32 h 408"/>
                        <a:gd name="T2" fmla="*/ 1830 w 1832"/>
                        <a:gd name="T3" fmla="*/ 66 h 408"/>
                        <a:gd name="T4" fmla="*/ 1814 w 1832"/>
                        <a:gd name="T5" fmla="*/ 128 h 408"/>
                        <a:gd name="T6" fmla="*/ 1788 w 1832"/>
                        <a:gd name="T7" fmla="*/ 188 h 408"/>
                        <a:gd name="T8" fmla="*/ 1754 w 1832"/>
                        <a:gd name="T9" fmla="*/ 240 h 408"/>
                        <a:gd name="T10" fmla="*/ 1712 w 1832"/>
                        <a:gd name="T11" fmla="*/ 288 h 408"/>
                        <a:gd name="T12" fmla="*/ 1664 w 1832"/>
                        <a:gd name="T13" fmla="*/ 330 h 408"/>
                        <a:gd name="T14" fmla="*/ 1610 w 1832"/>
                        <a:gd name="T15" fmla="*/ 362 h 408"/>
                        <a:gd name="T16" fmla="*/ 1550 w 1832"/>
                        <a:gd name="T17" fmla="*/ 388 h 408"/>
                        <a:gd name="T18" fmla="*/ 1486 w 1832"/>
                        <a:gd name="T19" fmla="*/ 402 h 408"/>
                        <a:gd name="T20" fmla="*/ 1418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32 w 1832"/>
                        <a:gd name="T27" fmla="*/ 0 h 408"/>
                        <a:gd name="T28" fmla="*/ 1832 w 1832"/>
                        <a:gd name="T29" fmla="*/ 32 h 408"/>
                        <a:gd name="T30" fmla="*/ 1832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98B5B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2700" name="Freeform 56"/>
                    <p:cNvSpPr/>
                    <p:nvPr/>
                  </p:nvSpPr>
                  <p:spPr bwMode="gray">
                    <a:xfrm>
                      <a:off x="3847" y="3110"/>
                      <a:ext cx="267" cy="334"/>
                    </a:xfrm>
                    <a:custGeom>
                      <a:avLst/>
                      <a:gdLst>
                        <a:gd name="T0" fmla="*/ 47 w 288"/>
                        <a:gd name="T1" fmla="*/ 0 h 334"/>
                        <a:gd name="T2" fmla="*/ 46 w 288"/>
                        <a:gd name="T3" fmla="*/ 52 h 334"/>
                        <a:gd name="T4" fmla="*/ 44 w 288"/>
                        <a:gd name="T5" fmla="*/ 98 h 334"/>
                        <a:gd name="T6" fmla="*/ 42 w 288"/>
                        <a:gd name="T7" fmla="*/ 140 h 334"/>
                        <a:gd name="T8" fmla="*/ 38 w 288"/>
                        <a:gd name="T9" fmla="*/ 176 h 334"/>
                        <a:gd name="T10" fmla="*/ 32 w 288"/>
                        <a:gd name="T11" fmla="*/ 208 h 334"/>
                        <a:gd name="T12" fmla="*/ 28 w 288"/>
                        <a:gd name="T13" fmla="*/ 238 h 334"/>
                        <a:gd name="T14" fmla="*/ 24 w 288"/>
                        <a:gd name="T15" fmla="*/ 262 h 334"/>
                        <a:gd name="T16" fmla="*/ 18 w 288"/>
                        <a:gd name="T17" fmla="*/ 282 h 334"/>
                        <a:gd name="T18" fmla="*/ 14 w 288"/>
                        <a:gd name="T19" fmla="*/ 298 h 334"/>
                        <a:gd name="T20" fmla="*/ 9 w 288"/>
                        <a:gd name="T21" fmla="*/ 312 h 334"/>
                        <a:gd name="T22" fmla="*/ 6 w 288"/>
                        <a:gd name="T23" fmla="*/ 322 h 334"/>
                        <a:gd name="T24" fmla="*/ 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6 w 288"/>
                        <a:gd name="T33" fmla="*/ 326 h 334"/>
                        <a:gd name="T34" fmla="*/ 6 w 288"/>
                        <a:gd name="T35" fmla="*/ 318 h 334"/>
                        <a:gd name="T36" fmla="*/ 9 w 288"/>
                        <a:gd name="T37" fmla="*/ 304 h 334"/>
                        <a:gd name="T38" fmla="*/ 14 w 288"/>
                        <a:gd name="T39" fmla="*/ 288 h 334"/>
                        <a:gd name="T40" fmla="*/ 18 w 288"/>
                        <a:gd name="T41" fmla="*/ 266 h 334"/>
                        <a:gd name="T42" fmla="*/ 23 w 288"/>
                        <a:gd name="T43" fmla="*/ 242 h 334"/>
                        <a:gd name="T44" fmla="*/ 28 w 288"/>
                        <a:gd name="T45" fmla="*/ 212 h 334"/>
                        <a:gd name="T46" fmla="*/ 32 w 288"/>
                        <a:gd name="T47" fmla="*/ 180 h 334"/>
                        <a:gd name="T48" fmla="*/ 35 w 288"/>
                        <a:gd name="T49" fmla="*/ 142 h 334"/>
                        <a:gd name="T50" fmla="*/ 39 w 288"/>
                        <a:gd name="T51" fmla="*/ 100 h 334"/>
                        <a:gd name="T52" fmla="*/ 41 w 288"/>
                        <a:gd name="T53" fmla="*/ 54 h 334"/>
                        <a:gd name="T54" fmla="*/ 42 w 288"/>
                        <a:gd name="T55" fmla="*/ 2 h 334"/>
                        <a:gd name="T56" fmla="*/ 47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2701" name="Group 57"/>
                <p:cNvGrpSpPr/>
                <p:nvPr/>
              </p:nvGrpSpPr>
              <p:grpSpPr bwMode="auto">
                <a:xfrm>
                  <a:off x="2717" y="1692"/>
                  <a:ext cx="800" cy="824"/>
                  <a:chOff x="2789" y="1625"/>
                  <a:chExt cx="907" cy="907"/>
                </a:xfrm>
              </p:grpSpPr>
              <p:sp>
                <p:nvSpPr>
                  <p:cNvPr id="112702" name="Oval 58"/>
                  <p:cNvSpPr>
                    <a:spLocks noChangeArrowheads="1"/>
                  </p:cNvSpPr>
                  <p:nvPr/>
                </p:nvSpPr>
                <p:spPr bwMode="gray">
                  <a:xfrm>
                    <a:off x="2789" y="1625"/>
                    <a:ext cx="907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83A6A7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703" name="Oval 59"/>
                  <p:cNvSpPr>
                    <a:spLocks noChangeArrowheads="1"/>
                  </p:cNvSpPr>
                  <p:nvPr/>
                </p:nvSpPr>
                <p:spPr bwMode="gray">
                  <a:xfrm>
                    <a:off x="2789" y="1625"/>
                    <a:ext cx="907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3A6A7">
                          <a:alpha val="32001"/>
                        </a:srgbClr>
                      </a:gs>
                      <a:gs pos="100000">
                        <a:srgbClr val="000000">
                          <a:alpha val="89998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704" name="Oval 60"/>
                  <p:cNvSpPr>
                    <a:spLocks noChangeArrowheads="1"/>
                  </p:cNvSpPr>
                  <p:nvPr/>
                </p:nvSpPr>
                <p:spPr bwMode="gray">
                  <a:xfrm>
                    <a:off x="2849" y="1684"/>
                    <a:ext cx="787" cy="7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75A5A"/>
                      </a:gs>
                      <a:gs pos="50000">
                        <a:srgbClr val="83A6A7"/>
                      </a:gs>
                      <a:gs pos="100000">
                        <a:srgbClr val="475A5A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705" name="Oval 61"/>
                  <p:cNvSpPr>
                    <a:spLocks noChangeArrowheads="1"/>
                  </p:cNvSpPr>
                  <p:nvPr/>
                </p:nvSpPr>
                <p:spPr bwMode="gray">
                  <a:xfrm>
                    <a:off x="2849" y="1686"/>
                    <a:ext cx="787" cy="7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3696A"/>
                      </a:gs>
                      <a:gs pos="100000">
                        <a:srgbClr val="83A6A7">
                          <a:alpha val="0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706" name="Oval 62"/>
                  <p:cNvSpPr>
                    <a:spLocks noChangeArrowheads="1"/>
                  </p:cNvSpPr>
                  <p:nvPr/>
                </p:nvSpPr>
                <p:spPr bwMode="gray">
                  <a:xfrm>
                    <a:off x="2888" y="1724"/>
                    <a:ext cx="709" cy="709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l"/>
                    <a:endParaRPr lang="zh-CN" altLang="zh-CN"/>
                  </a:p>
                </p:txBody>
              </p:sp>
              <p:grpSp>
                <p:nvGrpSpPr>
                  <p:cNvPr id="112707" name="Group 63"/>
                  <p:cNvGrpSpPr/>
                  <p:nvPr/>
                </p:nvGrpSpPr>
                <p:grpSpPr bwMode="auto">
                  <a:xfrm>
                    <a:off x="2899" y="1735"/>
                    <a:ext cx="687" cy="688"/>
                    <a:chOff x="4166" y="1706"/>
                    <a:chExt cx="1252" cy="1252"/>
                  </a:xfrm>
                </p:grpSpPr>
                <p:sp>
                  <p:nvSpPr>
                    <p:cNvPr id="112708" name="Oval 6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6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36869"/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  <p:sp>
                  <p:nvSpPr>
                    <p:cNvPr id="112709" name="Oval 6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  <p:sp>
                  <p:nvSpPr>
                    <p:cNvPr id="112710" name="Oval 6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5" y="1725"/>
                      <a:ext cx="1162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  <p:sp>
                  <p:nvSpPr>
                    <p:cNvPr id="112711" name="Oval 6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eaVert" wrap="none" anchor="ctr"/>
                    <a:lstStyle/>
                    <a:p>
                      <a:pPr algn="l"/>
                      <a:endParaRPr lang="zh-CN" altLang="zh-CN"/>
                    </a:p>
                  </p:txBody>
                </p:sp>
              </p:grpSp>
            </p:grpSp>
            <p:sp>
              <p:nvSpPr>
                <p:cNvPr id="112712" name="Text Box 68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2946" y="2638"/>
                  <a:ext cx="710" cy="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/>
                  <a:lvl2pPr/>
                  <a:lvl3pPr/>
                  <a:lvl4pPr/>
                  <a:lvl5pPr/>
                  <a:lvl6pPr/>
                  <a:lvl7pPr/>
                  <a:lvl8pPr/>
                  <a:lvl9pPr/>
                </a:lstStyle>
                <a:p>
                  <a:pPr algn="l"/>
                  <a:r>
                    <a:rPr lang="en-US" altLang="zh-CN" sz="2800" b="1">
                      <a:solidFill>
                        <a:srgbClr val="FF33CC"/>
                      </a:solidFill>
                    </a:rPr>
                    <a:t>[klɒk] </a:t>
                  </a:r>
                  <a:r>
                    <a:rPr lang="en-US" altLang="zh-CN" b="1"/>
                    <a:t/>
                  </a:r>
                  <a:br>
                    <a:rPr lang="en-US" altLang="zh-CN" b="1"/>
                  </a:br>
                  <a:endParaRPr lang="en-US" altLang="zh-CN" b="1"/>
                </a:p>
              </p:txBody>
            </p:sp>
            <p:sp>
              <p:nvSpPr>
                <p:cNvPr id="112713" name="Text Box 69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3158" y="2573"/>
                  <a:ext cx="766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/>
                  <a:lvl2pPr/>
                  <a:lvl3pPr/>
                  <a:lvl4pPr/>
                  <a:lvl5pPr/>
                  <a:lvl6pPr/>
                  <a:lvl7pPr/>
                  <a:lvl8pPr/>
                  <a:lvl9pPr/>
                </a:lstStyle>
                <a:p>
                  <a:pPr algn="l"/>
                  <a:r>
                    <a:rPr lang="en-US" altLang="zh-CN" sz="2800" b="1">
                      <a:solidFill>
                        <a:schemeClr val="bg1"/>
                      </a:solidFill>
                    </a:rPr>
                    <a:t> [klɑk] </a:t>
                  </a:r>
                  <a:br>
                    <a:rPr lang="en-US" altLang="zh-CN" sz="2800" b="1">
                      <a:solidFill>
                        <a:schemeClr val="bg1"/>
                      </a:solidFill>
                    </a:rPr>
                  </a:br>
                  <a:endParaRPr lang="en-US" altLang="zh-CN" sz="28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2714" name="Rectangle 100"/>
              <p:cNvSpPr>
                <a:spLocks noChangeArrowheads="1"/>
              </p:cNvSpPr>
              <p:nvPr/>
            </p:nvSpPr>
            <p:spPr bwMode="auto">
              <a:xfrm>
                <a:off x="4500563" y="3141663"/>
                <a:ext cx="939800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altLang="zh-CN" sz="2800" b="1"/>
                  <a:t>clock</a:t>
                </a:r>
              </a:p>
            </p:txBody>
          </p:sp>
        </p:grpSp>
        <p:grpSp>
          <p:nvGrpSpPr>
            <p:cNvPr id="112715" name="组合 101"/>
            <p:cNvGrpSpPr/>
            <p:nvPr/>
          </p:nvGrpSpPr>
          <p:grpSpPr bwMode="auto">
            <a:xfrm>
              <a:off x="6305228" y="2492896"/>
              <a:ext cx="2171700" cy="3841750"/>
              <a:chOff x="6305228" y="2492896"/>
              <a:chExt cx="2171700" cy="3841750"/>
            </a:xfrm>
          </p:grpSpPr>
          <p:grpSp>
            <p:nvGrpSpPr>
              <p:cNvPr id="112716" name="Group 70"/>
              <p:cNvGrpSpPr/>
              <p:nvPr/>
            </p:nvGrpSpPr>
            <p:grpSpPr bwMode="auto">
              <a:xfrm rot="-409815">
                <a:off x="6305228" y="2492896"/>
                <a:ext cx="2171700" cy="3841750"/>
                <a:chOff x="3836" y="1601"/>
                <a:chExt cx="1090" cy="2177"/>
              </a:xfrm>
            </p:grpSpPr>
            <p:grpSp>
              <p:nvGrpSpPr>
                <p:cNvPr id="112717" name="Group 71"/>
                <p:cNvGrpSpPr/>
                <p:nvPr/>
              </p:nvGrpSpPr>
              <p:grpSpPr bwMode="auto">
                <a:xfrm rot="3877067">
                  <a:off x="3821" y="2694"/>
                  <a:ext cx="1620" cy="548"/>
                  <a:chOff x="2025" y="2854"/>
                  <a:chExt cx="2073" cy="724"/>
                </a:xfrm>
              </p:grpSpPr>
              <p:grpSp>
                <p:nvGrpSpPr>
                  <p:cNvPr id="112718" name="Group 72"/>
                  <p:cNvGrpSpPr/>
                  <p:nvPr/>
                </p:nvGrpSpPr>
                <p:grpSpPr bwMode="auto">
                  <a:xfrm>
                    <a:off x="2254" y="3058"/>
                    <a:ext cx="1844" cy="520"/>
                    <a:chOff x="2254" y="3058"/>
                    <a:chExt cx="1844" cy="520"/>
                  </a:xfrm>
                </p:grpSpPr>
                <p:sp>
                  <p:nvSpPr>
                    <p:cNvPr id="112719" name="Freeform 74"/>
                    <p:cNvSpPr/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2720" name="Freeform 73"/>
                    <p:cNvSpPr/>
                    <p:nvPr/>
                  </p:nvSpPr>
                  <p:spPr bwMode="gray">
                    <a:xfrm>
                      <a:off x="2254" y="3170"/>
                      <a:ext cx="1822" cy="408"/>
                    </a:xfrm>
                    <a:custGeom>
                      <a:avLst/>
                      <a:gdLst>
                        <a:gd name="T0" fmla="*/ 1606 w 1832"/>
                        <a:gd name="T1" fmla="*/ 32 h 408"/>
                        <a:gd name="T2" fmla="*/ 1605 w 1832"/>
                        <a:gd name="T3" fmla="*/ 66 h 408"/>
                        <a:gd name="T4" fmla="*/ 1590 w 1832"/>
                        <a:gd name="T5" fmla="*/ 128 h 408"/>
                        <a:gd name="T6" fmla="*/ 1567 w 1832"/>
                        <a:gd name="T7" fmla="*/ 188 h 408"/>
                        <a:gd name="T8" fmla="*/ 1538 w 1832"/>
                        <a:gd name="T9" fmla="*/ 240 h 408"/>
                        <a:gd name="T10" fmla="*/ 1502 w 1832"/>
                        <a:gd name="T11" fmla="*/ 288 h 408"/>
                        <a:gd name="T12" fmla="*/ 1460 w 1832"/>
                        <a:gd name="T13" fmla="*/ 330 h 408"/>
                        <a:gd name="T14" fmla="*/ 1412 w 1832"/>
                        <a:gd name="T15" fmla="*/ 362 h 408"/>
                        <a:gd name="T16" fmla="*/ 1360 w 1832"/>
                        <a:gd name="T17" fmla="*/ 388 h 408"/>
                        <a:gd name="T18" fmla="*/ 1304 w 1832"/>
                        <a:gd name="T19" fmla="*/ 402 h 408"/>
                        <a:gd name="T20" fmla="*/ 1244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606 w 1832"/>
                        <a:gd name="T27" fmla="*/ 0 h 408"/>
                        <a:gd name="T28" fmla="*/ 1606 w 1832"/>
                        <a:gd name="T29" fmla="*/ 32 h 408"/>
                        <a:gd name="T30" fmla="*/ 1606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0066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12721" name="Group 75"/>
                  <p:cNvGrpSpPr/>
                  <p:nvPr/>
                </p:nvGrpSpPr>
                <p:grpSpPr bwMode="auto">
                  <a:xfrm flipV="1">
                    <a:off x="2025" y="2854"/>
                    <a:ext cx="1942" cy="335"/>
                    <a:chOff x="1943" y="2836"/>
                    <a:chExt cx="2530" cy="437"/>
                  </a:xfrm>
                </p:grpSpPr>
                <p:sp>
                  <p:nvSpPr>
                    <p:cNvPr id="112722" name="Freeform 76"/>
                    <p:cNvSpPr/>
                    <p:nvPr/>
                  </p:nvSpPr>
                  <p:spPr bwMode="gray">
                    <a:xfrm>
                      <a:off x="1943" y="2836"/>
                      <a:ext cx="2530" cy="437"/>
                    </a:xfrm>
                    <a:custGeom>
                      <a:avLst/>
                      <a:gdLst>
                        <a:gd name="T0" fmla="*/ 4242306 w 1832"/>
                        <a:gd name="T1" fmla="*/ 163 h 408"/>
                        <a:gd name="T2" fmla="*/ 4237406 w 1832"/>
                        <a:gd name="T3" fmla="*/ 344 h 408"/>
                        <a:gd name="T4" fmla="*/ 4199774 w 1832"/>
                        <a:gd name="T5" fmla="*/ 666 h 408"/>
                        <a:gd name="T6" fmla="*/ 4140455 w 1832"/>
                        <a:gd name="T7" fmla="*/ 969 h 408"/>
                        <a:gd name="T8" fmla="*/ 4060984 w 1832"/>
                        <a:gd name="T9" fmla="*/ 1250 h 408"/>
                        <a:gd name="T10" fmla="*/ 3964647 w 1832"/>
                        <a:gd name="T11" fmla="*/ 1496 h 408"/>
                        <a:gd name="T12" fmla="*/ 3853532 w 1832"/>
                        <a:gd name="T13" fmla="*/ 1716 h 408"/>
                        <a:gd name="T14" fmla="*/ 3727843 w 1832"/>
                        <a:gd name="T15" fmla="*/ 1887 h 408"/>
                        <a:gd name="T16" fmla="*/ 3590751 w 1832"/>
                        <a:gd name="T17" fmla="*/ 2021 h 408"/>
                        <a:gd name="T18" fmla="*/ 3440981 w 1832"/>
                        <a:gd name="T19" fmla="*/ 2094 h 408"/>
                        <a:gd name="T20" fmla="*/ 3283687 w 1832"/>
                        <a:gd name="T21" fmla="*/ 2122 h 408"/>
                        <a:gd name="T22" fmla="*/ 0 w 1832"/>
                        <a:gd name="T23" fmla="*/ 2122 h 408"/>
                        <a:gd name="T24" fmla="*/ 0 w 1832"/>
                        <a:gd name="T25" fmla="*/ 0 h 408"/>
                        <a:gd name="T26" fmla="*/ 4242306 w 1832"/>
                        <a:gd name="T27" fmla="*/ 0 h 408"/>
                        <a:gd name="T28" fmla="*/ 4242306 w 1832"/>
                        <a:gd name="T29" fmla="*/ 163 h 408"/>
                        <a:gd name="T30" fmla="*/ 4242306 w 1832"/>
                        <a:gd name="T31" fmla="*/ 163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66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2723" name="Freeform 77"/>
                    <p:cNvSpPr/>
                    <p:nvPr/>
                  </p:nvSpPr>
                  <p:spPr bwMode="gray">
                    <a:xfrm>
                      <a:off x="4041" y="2904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12724" name="Oval 78"/>
                <p:cNvSpPr>
                  <a:spLocks noChangeArrowheads="1"/>
                </p:cNvSpPr>
                <p:nvPr/>
              </p:nvSpPr>
              <p:spPr bwMode="gray">
                <a:xfrm>
                  <a:off x="3836" y="1601"/>
                  <a:ext cx="960" cy="9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3399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112725" name="Oval 79"/>
                <p:cNvSpPr>
                  <a:spLocks noChangeArrowheads="1"/>
                </p:cNvSpPr>
                <p:nvPr/>
              </p:nvSpPr>
              <p:spPr bwMode="gray">
                <a:xfrm>
                  <a:off x="3836" y="1601"/>
                  <a:ext cx="960" cy="9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112726" name="Oval 80"/>
                <p:cNvSpPr>
                  <a:spLocks noChangeArrowheads="1"/>
                </p:cNvSpPr>
                <p:nvPr/>
              </p:nvSpPr>
              <p:spPr bwMode="gray">
                <a:xfrm>
                  <a:off x="3900" y="1666"/>
                  <a:ext cx="834" cy="8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C538A"/>
                    </a:gs>
                    <a:gs pos="50000">
                      <a:srgbClr val="3399FF"/>
                    </a:gs>
                    <a:gs pos="100000">
                      <a:srgbClr val="1C538A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112727" name="Oval 81"/>
                <p:cNvSpPr>
                  <a:spLocks noChangeArrowheads="1"/>
                </p:cNvSpPr>
                <p:nvPr/>
              </p:nvSpPr>
              <p:spPr bwMode="gray">
                <a:xfrm>
                  <a:off x="3901" y="1668"/>
                  <a:ext cx="834" cy="8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061A2"/>
                    </a:gs>
                    <a:gs pos="100000">
                      <a:srgbClr val="3399FF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zh-CN" altLang="zh-CN"/>
                </a:p>
              </p:txBody>
            </p:sp>
            <p:sp>
              <p:nvSpPr>
                <p:cNvPr id="112728" name="Oval 82"/>
                <p:cNvSpPr>
                  <a:spLocks noChangeArrowheads="1"/>
                </p:cNvSpPr>
                <p:nvPr/>
              </p:nvSpPr>
              <p:spPr bwMode="gray">
                <a:xfrm>
                  <a:off x="3941" y="1709"/>
                  <a:ext cx="751" cy="77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zh-CN" altLang="zh-CN"/>
                </a:p>
              </p:txBody>
            </p:sp>
            <p:grpSp>
              <p:nvGrpSpPr>
                <p:cNvPr id="112729" name="Group 83"/>
                <p:cNvGrpSpPr/>
                <p:nvPr/>
              </p:nvGrpSpPr>
              <p:grpSpPr bwMode="auto">
                <a:xfrm>
                  <a:off x="3953" y="1721"/>
                  <a:ext cx="728" cy="749"/>
                  <a:chOff x="4166" y="1706"/>
                  <a:chExt cx="1252" cy="1252"/>
                </a:xfrm>
              </p:grpSpPr>
              <p:sp>
                <p:nvSpPr>
                  <p:cNvPr id="112730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731" name="Oval 85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732" name="Oval 86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pPr algn="l"/>
                    <a:endParaRPr lang="zh-CN" altLang="zh-CN"/>
                  </a:p>
                </p:txBody>
              </p:sp>
              <p:sp>
                <p:nvSpPr>
                  <p:cNvPr id="112733" name="Oval 87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eaVert" wrap="none" anchor="ctr"/>
                  <a:lstStyle/>
                  <a:p>
                    <a:pPr algn="l"/>
                    <a:endParaRPr lang="zh-CN" altLang="zh-CN"/>
                  </a:p>
                </p:txBody>
              </p:sp>
            </p:grpSp>
            <p:sp>
              <p:nvSpPr>
                <p:cNvPr id="112734" name="Text Box 88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4058" y="3002"/>
                  <a:ext cx="1022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/>
                  <a:lvl2pPr/>
                  <a:lvl3pPr/>
                  <a:lvl4pPr/>
                  <a:lvl5pPr/>
                  <a:lvl6pPr/>
                  <a:lvl7pPr/>
                  <a:lvl8pPr/>
                  <a:lvl9pPr/>
                </a:lstStyle>
                <a:p>
                  <a:pPr algn="l"/>
                  <a:r>
                    <a:rPr lang="en-US" altLang="zh-CN" sz="2800" b="1">
                      <a:solidFill>
                        <a:srgbClr val="FF33CC"/>
                      </a:solidFill>
                    </a:rPr>
                    <a:t>['pɒsɪb(ə)l]</a:t>
                  </a:r>
                </a:p>
              </p:txBody>
            </p:sp>
            <p:sp>
              <p:nvSpPr>
                <p:cNvPr id="112735" name="Text Box 89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4315" y="2796"/>
                  <a:ext cx="959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/>
                  <a:lvl2pPr/>
                  <a:lvl3pPr/>
                  <a:lvl4pPr/>
                  <a:lvl5pPr/>
                  <a:lvl6pPr/>
                  <a:lvl7pPr/>
                  <a:lvl8pPr/>
                  <a:lvl9pPr/>
                </a:lstStyle>
                <a:p>
                  <a:pPr algn="l"/>
                  <a:r>
                    <a:rPr lang="en-US" altLang="zh-CN" sz="2800" b="1">
                      <a:solidFill>
                        <a:schemeClr val="bg1"/>
                      </a:solidFill>
                    </a:rPr>
                    <a:t> ['pɑsəbl]</a:t>
                  </a:r>
                </a:p>
              </p:txBody>
            </p:sp>
          </p:grpSp>
          <p:sp>
            <p:nvSpPr>
              <p:cNvPr id="112736" name="Rectangle 101"/>
              <p:cNvSpPr>
                <a:spLocks noChangeArrowheads="1"/>
              </p:cNvSpPr>
              <p:nvPr/>
            </p:nvSpPr>
            <p:spPr bwMode="auto">
              <a:xfrm>
                <a:off x="6444208" y="3140968"/>
                <a:ext cx="1404937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altLang="zh-CN" sz="2800" b="1"/>
                  <a:t>possible</a:t>
                </a:r>
              </a:p>
            </p:txBody>
          </p:sp>
        </p:grpSp>
      </p:grpSp>
      <p:sp>
        <p:nvSpPr>
          <p:cNvPr id="112737" name="Rectangle 103"/>
          <p:cNvSpPr>
            <a:spLocks noChangeArrowheads="1"/>
          </p:cNvSpPr>
          <p:nvPr/>
        </p:nvSpPr>
        <p:spPr bwMode="auto">
          <a:xfrm>
            <a:off x="323850" y="1628775"/>
            <a:ext cx="64087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B050"/>
                </a:solidFill>
              </a:rPr>
              <a:t>British English [ɒ]</a:t>
            </a:r>
          </a:p>
          <a:p>
            <a:pPr algn="l"/>
            <a:r>
              <a:rPr lang="en-US" altLang="zh-CN" sz="3200" b="1" dirty="0">
                <a:solidFill>
                  <a:srgbClr val="00B050"/>
                </a:solidFill>
              </a:rPr>
              <a:t>American English [ɑ]</a:t>
            </a:r>
          </a:p>
        </p:txBody>
      </p:sp>
      <p:sp>
        <p:nvSpPr>
          <p:cNvPr id="112738" name="圆角矩形 95"/>
          <p:cNvSpPr>
            <a:spLocks noChangeArrowheads="1"/>
          </p:cNvSpPr>
          <p:nvPr/>
        </p:nvSpPr>
        <p:spPr bwMode="auto">
          <a:xfrm>
            <a:off x="2700338" y="620713"/>
            <a:ext cx="4103687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7DEE8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A0E4"/>
                </a:solidFill>
                <a:prstDash val="sysDash"/>
                <a:round/>
              </a14:hiddenLine>
            </a:ext>
          </a:extLst>
        </p:spPr>
        <p:txBody>
          <a:bodyPr anchor="ctr"/>
          <a:lstStyle/>
          <a:p>
            <a:r>
              <a:rPr lang="en-US" altLang="zh-CN" sz="3600" b="1" dirty="0">
                <a:latin typeface="Calibri" panose="020F0502020204030204" pitchFamily="34" charset="0"/>
              </a:rPr>
              <a:t>Vowel—O</a:t>
            </a:r>
          </a:p>
        </p:txBody>
      </p:sp>
      <p:sp>
        <p:nvSpPr>
          <p:cNvPr id="112739" name="Freeform 32"/>
          <p:cNvSpPr/>
          <p:nvPr/>
        </p:nvSpPr>
        <p:spPr bwMode="gray">
          <a:xfrm rot="3309092">
            <a:off x="5956300" y="5289550"/>
            <a:ext cx="357188" cy="401638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0" name="Freeform 32"/>
          <p:cNvSpPr/>
          <p:nvPr/>
        </p:nvSpPr>
        <p:spPr bwMode="gray">
          <a:xfrm rot="3309092">
            <a:off x="8189119" y="5649119"/>
            <a:ext cx="357187" cy="403225"/>
          </a:xfrm>
          <a:custGeom>
            <a:avLst/>
            <a:gdLst>
              <a:gd name="T0" fmla="*/ 2147483647 w 288"/>
              <a:gd name="T1" fmla="*/ 0 h 334"/>
              <a:gd name="T2" fmla="*/ 2147483647 w 288"/>
              <a:gd name="T3" fmla="*/ 2147483647 h 334"/>
              <a:gd name="T4" fmla="*/ 2147483647 w 288"/>
              <a:gd name="T5" fmla="*/ 2147483647 h 334"/>
              <a:gd name="T6" fmla="*/ 2147483647 w 288"/>
              <a:gd name="T7" fmla="*/ 2147483647 h 334"/>
              <a:gd name="T8" fmla="*/ 2147483647 w 288"/>
              <a:gd name="T9" fmla="*/ 2147483647 h 334"/>
              <a:gd name="T10" fmla="*/ 2147483647 w 288"/>
              <a:gd name="T11" fmla="*/ 2147483647 h 334"/>
              <a:gd name="T12" fmla="*/ 2147483647 w 288"/>
              <a:gd name="T13" fmla="*/ 2147483647 h 334"/>
              <a:gd name="T14" fmla="*/ 2147483647 w 288"/>
              <a:gd name="T15" fmla="*/ 2147483647 h 334"/>
              <a:gd name="T16" fmla="*/ 2147483647 w 288"/>
              <a:gd name="T17" fmla="*/ 2147483647 h 334"/>
              <a:gd name="T18" fmla="*/ 2147483647 w 288"/>
              <a:gd name="T19" fmla="*/ 2147483647 h 334"/>
              <a:gd name="T20" fmla="*/ 2147483647 w 288"/>
              <a:gd name="T21" fmla="*/ 2147483647 h 334"/>
              <a:gd name="T22" fmla="*/ 2147483647 w 288"/>
              <a:gd name="T23" fmla="*/ 2147483647 h 334"/>
              <a:gd name="T24" fmla="*/ 2147483647 w 288"/>
              <a:gd name="T25" fmla="*/ 2147483647 h 334"/>
              <a:gd name="T26" fmla="*/ 2147483647 w 288"/>
              <a:gd name="T27" fmla="*/ 2147483647 h 334"/>
              <a:gd name="T28" fmla="*/ 0 w 288"/>
              <a:gd name="T29" fmla="*/ 2147483647 h 334"/>
              <a:gd name="T30" fmla="*/ 2147483647 w 288"/>
              <a:gd name="T31" fmla="*/ 2147483647 h 334"/>
              <a:gd name="T32" fmla="*/ 2147483647 w 288"/>
              <a:gd name="T33" fmla="*/ 2147483647 h 334"/>
              <a:gd name="T34" fmla="*/ 2147483647 w 288"/>
              <a:gd name="T35" fmla="*/ 2147483647 h 334"/>
              <a:gd name="T36" fmla="*/ 2147483647 w 288"/>
              <a:gd name="T37" fmla="*/ 2147483647 h 334"/>
              <a:gd name="T38" fmla="*/ 2147483647 w 288"/>
              <a:gd name="T39" fmla="*/ 2147483647 h 334"/>
              <a:gd name="T40" fmla="*/ 2147483647 w 288"/>
              <a:gd name="T41" fmla="*/ 2147483647 h 334"/>
              <a:gd name="T42" fmla="*/ 2147483647 w 288"/>
              <a:gd name="T43" fmla="*/ 2147483647 h 334"/>
              <a:gd name="T44" fmla="*/ 2147483647 w 288"/>
              <a:gd name="T45" fmla="*/ 2147483647 h 334"/>
              <a:gd name="T46" fmla="*/ 2147483647 w 288"/>
              <a:gd name="T47" fmla="*/ 2147483647 h 334"/>
              <a:gd name="T48" fmla="*/ 2147483647 w 288"/>
              <a:gd name="T49" fmla="*/ 2147483647 h 334"/>
              <a:gd name="T50" fmla="*/ 2147483647 w 288"/>
              <a:gd name="T51" fmla="*/ 2147483647 h 334"/>
              <a:gd name="T52" fmla="*/ 2147483647 w 288"/>
              <a:gd name="T53" fmla="*/ 2147483647 h 334"/>
              <a:gd name="T54" fmla="*/ 2147483647 w 288"/>
              <a:gd name="T55" fmla="*/ 2147483647 h 334"/>
              <a:gd name="T56" fmla="*/ 2147483647 w 288"/>
              <a:gd name="T57" fmla="*/ 0 h 3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334"/>
              <a:gd name="T89" fmla="*/ 288 w 288"/>
              <a:gd name="T90" fmla="*/ 334 h 3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334">
                <a:moveTo>
                  <a:pt x="288" y="0"/>
                </a:moveTo>
                <a:lnTo>
                  <a:pt x="284" y="52"/>
                </a:lnTo>
                <a:lnTo>
                  <a:pt x="272" y="98"/>
                </a:lnTo>
                <a:lnTo>
                  <a:pt x="254" y="140"/>
                </a:lnTo>
                <a:lnTo>
                  <a:pt x="230" y="176"/>
                </a:lnTo>
                <a:lnTo>
                  <a:pt x="204" y="208"/>
                </a:lnTo>
                <a:lnTo>
                  <a:pt x="174" y="238"/>
                </a:lnTo>
                <a:lnTo>
                  <a:pt x="144" y="262"/>
                </a:lnTo>
                <a:lnTo>
                  <a:pt x="112" y="282"/>
                </a:lnTo>
                <a:lnTo>
                  <a:pt x="84" y="298"/>
                </a:lnTo>
                <a:lnTo>
                  <a:pt x="56" y="312"/>
                </a:lnTo>
                <a:lnTo>
                  <a:pt x="34" y="322"/>
                </a:lnTo>
                <a:lnTo>
                  <a:pt x="16" y="328"/>
                </a:lnTo>
                <a:lnTo>
                  <a:pt x="4" y="332"/>
                </a:lnTo>
                <a:lnTo>
                  <a:pt x="0" y="334"/>
                </a:lnTo>
                <a:lnTo>
                  <a:pt x="4" y="332"/>
                </a:lnTo>
                <a:lnTo>
                  <a:pt x="16" y="326"/>
                </a:lnTo>
                <a:lnTo>
                  <a:pt x="34" y="318"/>
                </a:lnTo>
                <a:lnTo>
                  <a:pt x="56" y="304"/>
                </a:lnTo>
                <a:lnTo>
                  <a:pt x="84" y="288"/>
                </a:lnTo>
                <a:lnTo>
                  <a:pt x="112" y="266"/>
                </a:lnTo>
                <a:lnTo>
                  <a:pt x="142" y="242"/>
                </a:lnTo>
                <a:lnTo>
                  <a:pt x="170" y="212"/>
                </a:lnTo>
                <a:lnTo>
                  <a:pt x="196" y="180"/>
                </a:lnTo>
                <a:lnTo>
                  <a:pt x="220" y="142"/>
                </a:lnTo>
                <a:lnTo>
                  <a:pt x="238" y="100"/>
                </a:lnTo>
                <a:lnTo>
                  <a:pt x="250" y="54"/>
                </a:lnTo>
                <a:lnTo>
                  <a:pt x="254" y="2"/>
                </a:lnTo>
                <a:lnTo>
                  <a:pt x="288" y="0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1" name="动作按钮: 后退或前一项 9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497638"/>
            <a:ext cx="504825" cy="360362"/>
          </a:xfrm>
          <a:prstGeom prst="actionButtonBackPreviou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3"/>
          <p:cNvSpPr>
            <a:spLocks noChangeArrowheads="1"/>
          </p:cNvSpPr>
          <p:nvPr/>
        </p:nvSpPr>
        <p:spPr bwMode="gray">
          <a:xfrm rot="10800000">
            <a:off x="3492500" y="3141663"/>
            <a:ext cx="465138" cy="531812"/>
          </a:xfrm>
          <a:prstGeom prst="chevron">
            <a:avLst>
              <a:gd name="adj" fmla="val 525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l"/>
            <a:endParaRPr lang="zh-CN" altLang="zh-CN"/>
          </a:p>
        </p:txBody>
      </p:sp>
      <p:sp>
        <p:nvSpPr>
          <p:cNvPr id="113667" name="AutoShape 4"/>
          <p:cNvSpPr>
            <a:spLocks noChangeArrowheads="1"/>
          </p:cNvSpPr>
          <p:nvPr/>
        </p:nvSpPr>
        <p:spPr bwMode="gray">
          <a:xfrm>
            <a:off x="6011863" y="3068638"/>
            <a:ext cx="463550" cy="531812"/>
          </a:xfrm>
          <a:prstGeom prst="chevron">
            <a:avLst>
              <a:gd name="adj" fmla="val 525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/>
          </a:p>
        </p:txBody>
      </p:sp>
      <p:sp>
        <p:nvSpPr>
          <p:cNvPr id="113668" name="Oval 5"/>
          <p:cNvSpPr>
            <a:spLocks noChangeArrowheads="1"/>
          </p:cNvSpPr>
          <p:nvPr/>
        </p:nvSpPr>
        <p:spPr bwMode="gray">
          <a:xfrm>
            <a:off x="6472238" y="2444750"/>
            <a:ext cx="1985962" cy="1993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chemeClr val="hlink"/>
                    </a:gs>
                    <a:gs pos="100000">
                      <a:srgbClr val="FFFF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69" name="Oval 6"/>
          <p:cNvSpPr>
            <a:spLocks noChangeArrowheads="1"/>
          </p:cNvSpPr>
          <p:nvPr/>
        </p:nvSpPr>
        <p:spPr bwMode="gray">
          <a:xfrm>
            <a:off x="6472238" y="2444750"/>
            <a:ext cx="1985962" cy="1993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70" name="Oval 7"/>
          <p:cNvSpPr>
            <a:spLocks noChangeArrowheads="1"/>
          </p:cNvSpPr>
          <p:nvPr/>
        </p:nvSpPr>
        <p:spPr bwMode="gray">
          <a:xfrm>
            <a:off x="6602413" y="2574925"/>
            <a:ext cx="1725612" cy="1733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8A"/>
                    </a:gs>
                    <a:gs pos="50000">
                      <a:schemeClr val="hlink"/>
                    </a:gs>
                    <a:gs pos="100000">
                      <a:srgbClr val="00008A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71" name="Oval 8"/>
          <p:cNvSpPr>
            <a:spLocks noChangeArrowheads="1"/>
          </p:cNvSpPr>
          <p:nvPr/>
        </p:nvSpPr>
        <p:spPr bwMode="gray">
          <a:xfrm>
            <a:off x="6630988" y="2584450"/>
            <a:ext cx="1727200" cy="1733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A2"/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72" name="Oval 9"/>
          <p:cNvSpPr>
            <a:spLocks noChangeArrowheads="1"/>
          </p:cNvSpPr>
          <p:nvPr/>
        </p:nvSpPr>
        <p:spPr bwMode="gray">
          <a:xfrm>
            <a:off x="6694488" y="2660650"/>
            <a:ext cx="1555750" cy="1560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zh-CN" altLang="zh-CN"/>
          </a:p>
        </p:txBody>
      </p:sp>
      <p:sp>
        <p:nvSpPr>
          <p:cNvPr id="113673" name="Oval 10"/>
          <p:cNvSpPr>
            <a:spLocks noChangeArrowheads="1"/>
          </p:cNvSpPr>
          <p:nvPr/>
        </p:nvSpPr>
        <p:spPr bwMode="gray">
          <a:xfrm>
            <a:off x="1441450" y="2438400"/>
            <a:ext cx="1985963" cy="1993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chemeClr val="folHlink"/>
                    </a:gs>
                    <a:gs pos="100000">
                      <a:srgbClr val="FFFF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74" name="Oval 11"/>
          <p:cNvSpPr>
            <a:spLocks noChangeArrowheads="1"/>
          </p:cNvSpPr>
          <p:nvPr/>
        </p:nvSpPr>
        <p:spPr bwMode="gray">
          <a:xfrm>
            <a:off x="1441450" y="2438400"/>
            <a:ext cx="1985963" cy="1993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75" name="Oval 12"/>
          <p:cNvSpPr>
            <a:spLocks noChangeArrowheads="1"/>
          </p:cNvSpPr>
          <p:nvPr/>
        </p:nvSpPr>
        <p:spPr bwMode="gray">
          <a:xfrm>
            <a:off x="1571625" y="2568575"/>
            <a:ext cx="1725613" cy="1733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450045"/>
                    </a:gs>
                    <a:gs pos="50000">
                      <a:schemeClr val="folHlink"/>
                    </a:gs>
                    <a:gs pos="100000">
                      <a:srgbClr val="450045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76" name="Oval 13"/>
          <p:cNvSpPr>
            <a:spLocks noChangeArrowheads="1"/>
          </p:cNvSpPr>
          <p:nvPr/>
        </p:nvSpPr>
        <p:spPr bwMode="gray">
          <a:xfrm>
            <a:off x="1573213" y="3211513"/>
            <a:ext cx="1725612" cy="5191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510051"/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77" name="Oval 14"/>
          <p:cNvSpPr>
            <a:spLocks noChangeArrowheads="1"/>
          </p:cNvSpPr>
          <p:nvPr/>
        </p:nvSpPr>
        <p:spPr bwMode="gray">
          <a:xfrm>
            <a:off x="1657350" y="2655888"/>
            <a:ext cx="1554163" cy="15605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zh-CN" altLang="zh-CN"/>
          </a:p>
        </p:txBody>
      </p:sp>
      <p:grpSp>
        <p:nvGrpSpPr>
          <p:cNvPr id="113678" name="Group 15"/>
          <p:cNvGrpSpPr/>
          <p:nvPr/>
        </p:nvGrpSpPr>
        <p:grpSpPr bwMode="auto">
          <a:xfrm>
            <a:off x="1682750" y="2636838"/>
            <a:ext cx="1503363" cy="1552575"/>
            <a:chOff x="4166" y="1706"/>
            <a:chExt cx="1252" cy="1252"/>
          </a:xfrm>
        </p:grpSpPr>
        <p:sp>
          <p:nvSpPr>
            <p:cNvPr id="113679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3680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3681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3682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</p:grpSp>
      <p:sp>
        <p:nvSpPr>
          <p:cNvPr id="113683" name="Oval 20"/>
          <p:cNvSpPr>
            <a:spLocks noChangeArrowheads="1"/>
          </p:cNvSpPr>
          <p:nvPr/>
        </p:nvSpPr>
        <p:spPr bwMode="gray">
          <a:xfrm>
            <a:off x="3957638" y="2444750"/>
            <a:ext cx="1985962" cy="1993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chemeClr val="accent1"/>
                    </a:gs>
                    <a:gs pos="100000">
                      <a:srgbClr val="FFFF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84" name="Oval 21"/>
          <p:cNvSpPr>
            <a:spLocks noChangeArrowheads="1"/>
          </p:cNvSpPr>
          <p:nvPr/>
        </p:nvSpPr>
        <p:spPr bwMode="gray">
          <a:xfrm>
            <a:off x="3957638" y="2444750"/>
            <a:ext cx="1985962" cy="1993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rgbClr val="253C57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85" name="Oval 22"/>
          <p:cNvSpPr>
            <a:spLocks noChangeArrowheads="1"/>
          </p:cNvSpPr>
          <p:nvPr/>
        </p:nvSpPr>
        <p:spPr bwMode="gray">
          <a:xfrm>
            <a:off x="4087813" y="2574925"/>
            <a:ext cx="1725612" cy="1733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2B4666"/>
                    </a:gs>
                    <a:gs pos="50000">
                      <a:schemeClr val="accent1"/>
                    </a:gs>
                    <a:gs pos="100000">
                      <a:srgbClr val="2B4666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86" name="Oval 23"/>
          <p:cNvSpPr>
            <a:spLocks noChangeArrowheads="1"/>
          </p:cNvSpPr>
          <p:nvPr/>
        </p:nvSpPr>
        <p:spPr bwMode="gray">
          <a:xfrm>
            <a:off x="4089400" y="2578100"/>
            <a:ext cx="1725613" cy="1733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25278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13687" name="Oval 24"/>
          <p:cNvSpPr>
            <a:spLocks noChangeArrowheads="1"/>
          </p:cNvSpPr>
          <p:nvPr/>
        </p:nvSpPr>
        <p:spPr bwMode="gray">
          <a:xfrm>
            <a:off x="4173538" y="2660650"/>
            <a:ext cx="1554162" cy="15605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zh-CN" altLang="zh-CN"/>
          </a:p>
        </p:txBody>
      </p:sp>
      <p:grpSp>
        <p:nvGrpSpPr>
          <p:cNvPr id="113688" name="Group 25"/>
          <p:cNvGrpSpPr/>
          <p:nvPr/>
        </p:nvGrpSpPr>
        <p:grpSpPr bwMode="auto">
          <a:xfrm>
            <a:off x="4198938" y="2678113"/>
            <a:ext cx="1503362" cy="1511300"/>
            <a:chOff x="4166" y="1706"/>
            <a:chExt cx="1252" cy="1252"/>
          </a:xfrm>
        </p:grpSpPr>
        <p:sp>
          <p:nvSpPr>
            <p:cNvPr id="113689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3690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3691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3692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</p:grpSp>
      <p:grpSp>
        <p:nvGrpSpPr>
          <p:cNvPr id="113693" name="Group 30"/>
          <p:cNvGrpSpPr/>
          <p:nvPr/>
        </p:nvGrpSpPr>
        <p:grpSpPr bwMode="auto">
          <a:xfrm>
            <a:off x="6723063" y="2678113"/>
            <a:ext cx="1504950" cy="1511300"/>
            <a:chOff x="4166" y="1706"/>
            <a:chExt cx="1252" cy="1252"/>
          </a:xfrm>
        </p:grpSpPr>
        <p:sp>
          <p:nvSpPr>
            <p:cNvPr id="113694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3695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3696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3697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algn="l"/>
              <a:endParaRPr lang="zh-CN" altLang="zh-CN"/>
            </a:p>
          </p:txBody>
        </p:sp>
      </p:grpSp>
      <p:sp>
        <p:nvSpPr>
          <p:cNvPr id="113698" name="Text Box 38"/>
          <p:cNvSpPr txBox="1">
            <a:spLocks noChangeArrowheads="1"/>
          </p:cNvSpPr>
          <p:nvPr/>
        </p:nvSpPr>
        <p:spPr bwMode="gray">
          <a:xfrm>
            <a:off x="1844675" y="3087688"/>
            <a:ext cx="1185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3600" b="1"/>
              <a:t>[kɑ:]</a:t>
            </a:r>
            <a:r>
              <a:rPr lang="en-US" altLang="zh-CN" sz="3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3699" name="Text Box 39"/>
          <p:cNvSpPr txBox="1">
            <a:spLocks noChangeArrowheads="1"/>
          </p:cNvSpPr>
          <p:nvPr/>
        </p:nvSpPr>
        <p:spPr bwMode="gray">
          <a:xfrm>
            <a:off x="4524375" y="3113088"/>
            <a:ext cx="86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3600" b="1">
                <a:solidFill>
                  <a:srgbClr val="000000"/>
                </a:solidFill>
              </a:rPr>
              <a:t>car </a:t>
            </a:r>
          </a:p>
        </p:txBody>
      </p:sp>
      <p:sp>
        <p:nvSpPr>
          <p:cNvPr id="113700" name="Text Box 40"/>
          <p:cNvSpPr txBox="1">
            <a:spLocks noChangeArrowheads="1"/>
          </p:cNvSpPr>
          <p:nvPr/>
        </p:nvSpPr>
        <p:spPr bwMode="gray">
          <a:xfrm>
            <a:off x="6951663" y="3136900"/>
            <a:ext cx="1058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3200" b="1">
                <a:solidFill>
                  <a:srgbClr val="000000"/>
                </a:solidFill>
              </a:rPr>
              <a:t>[</a:t>
            </a:r>
            <a:r>
              <a:rPr lang="en-US" altLang="zh-CN" sz="3600" b="1"/>
              <a:t>kar</a:t>
            </a:r>
            <a:r>
              <a:rPr lang="en-US" altLang="zh-CN" sz="3200" b="1">
                <a:solidFill>
                  <a:srgbClr val="000000"/>
                </a:solidFill>
              </a:rPr>
              <a:t>]</a:t>
            </a:r>
            <a:r>
              <a:rPr lang="en-US" altLang="zh-CN" sz="2400">
                <a:solidFill>
                  <a:srgbClr val="000000"/>
                </a:solidFill>
              </a:rPr>
              <a:t/>
            </a:r>
            <a:br>
              <a:rPr lang="en-US" altLang="zh-CN" sz="2400">
                <a:solidFill>
                  <a:srgbClr val="000000"/>
                </a:solidFill>
              </a:rPr>
            </a:br>
            <a:endParaRPr lang="en-US" altLang="zh-CN" sz="2400">
              <a:solidFill>
                <a:srgbClr val="000000"/>
              </a:solidFill>
            </a:endParaRPr>
          </a:p>
        </p:txBody>
      </p:sp>
      <p:sp>
        <p:nvSpPr>
          <p:cNvPr id="113701" name="Rectangle 41"/>
          <p:cNvSpPr>
            <a:spLocks noChangeArrowheads="1"/>
          </p:cNvSpPr>
          <p:nvPr/>
        </p:nvSpPr>
        <p:spPr bwMode="auto">
          <a:xfrm>
            <a:off x="1692275" y="15494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endParaRPr lang="zh-CN" altLang="zh-CN"/>
          </a:p>
        </p:txBody>
      </p:sp>
      <p:sp>
        <p:nvSpPr>
          <p:cNvPr id="113702" name="圆角矩形 46"/>
          <p:cNvSpPr>
            <a:spLocks noChangeArrowheads="1"/>
          </p:cNvSpPr>
          <p:nvPr/>
        </p:nvSpPr>
        <p:spPr bwMode="auto">
          <a:xfrm>
            <a:off x="2771775" y="620713"/>
            <a:ext cx="4103688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7DEE8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A0E4"/>
                </a:solidFill>
                <a:prstDash val="sysDash"/>
                <a:round/>
              </a14:hiddenLine>
            </a:ext>
          </a:extLst>
        </p:spPr>
        <p:txBody>
          <a:bodyPr anchor="ctr"/>
          <a:lstStyle/>
          <a:p>
            <a:r>
              <a:rPr lang="en-US" altLang="zh-CN" sz="3600" b="1">
                <a:latin typeface="Calibri" panose="020F0502020204030204" pitchFamily="34" charset="0"/>
              </a:rPr>
              <a:t>Consonant—R</a:t>
            </a:r>
          </a:p>
        </p:txBody>
      </p:sp>
      <p:pic>
        <p:nvPicPr>
          <p:cNvPr id="113703" name="Picture 52" descr="Flag of U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557338"/>
            <a:ext cx="12239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4" name="Picture 4" descr="3161115_085618065423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5463" y="1628775"/>
            <a:ext cx="12255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9"/>
          <p:cNvGrpSpPr/>
          <p:nvPr/>
        </p:nvGrpSpPr>
        <p:grpSpPr bwMode="auto">
          <a:xfrm>
            <a:off x="395288" y="4221163"/>
            <a:ext cx="8424862" cy="2303462"/>
            <a:chOff x="395536" y="4221088"/>
            <a:chExt cx="8424935" cy="2304260"/>
          </a:xfrm>
        </p:grpSpPr>
        <p:cxnSp>
          <p:nvCxnSpPr>
            <p:cNvPr id="62" name="直接连接符 61"/>
            <p:cNvCxnSpPr/>
            <p:nvPr/>
          </p:nvCxnSpPr>
          <p:spPr bwMode="auto">
            <a:xfrm flipH="1">
              <a:off x="1908436" y="4221088"/>
              <a:ext cx="2951189" cy="1224386"/>
            </a:xfrm>
            <a:prstGeom prst="line">
              <a:avLst/>
            </a:prstGeom>
            <a:ln w="19050">
              <a:solidFill>
                <a:srgbClr val="FF33CC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 bwMode="auto">
            <a:xfrm>
              <a:off x="5004088" y="4221088"/>
              <a:ext cx="2087581" cy="1224386"/>
            </a:xfrm>
            <a:prstGeom prst="line">
              <a:avLst/>
            </a:prstGeom>
            <a:ln w="19050">
              <a:solidFill>
                <a:srgbClr val="FF33CC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 bwMode="auto">
            <a:xfrm rot="16200000" flipH="1">
              <a:off x="4570456" y="4583282"/>
              <a:ext cx="1427656" cy="703268"/>
            </a:xfrm>
            <a:prstGeom prst="line">
              <a:avLst/>
            </a:prstGeom>
            <a:ln w="19050">
              <a:solidFill>
                <a:srgbClr val="FF33CC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 bwMode="auto">
            <a:xfrm flipH="1">
              <a:off x="3564213" y="4292550"/>
              <a:ext cx="1295411" cy="1297437"/>
            </a:xfrm>
            <a:prstGeom prst="line">
              <a:avLst/>
            </a:prstGeom>
            <a:ln w="19050">
              <a:solidFill>
                <a:srgbClr val="FF33CC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710" name="组合 40"/>
            <p:cNvGrpSpPr/>
            <p:nvPr/>
          </p:nvGrpSpPr>
          <p:grpSpPr bwMode="auto">
            <a:xfrm>
              <a:off x="395536" y="4941169"/>
              <a:ext cx="8424935" cy="1584179"/>
              <a:chOff x="-7355009" y="3659394"/>
              <a:chExt cx="14360506" cy="2359617"/>
            </a:xfrm>
          </p:grpSpPr>
          <p:grpSp>
            <p:nvGrpSpPr>
              <p:cNvPr id="113711" name="组合 38"/>
              <p:cNvGrpSpPr/>
              <p:nvPr/>
            </p:nvGrpSpPr>
            <p:grpSpPr bwMode="auto">
              <a:xfrm>
                <a:off x="-7355009" y="3659394"/>
                <a:ext cx="14360506" cy="2359617"/>
                <a:chOff x="-7355009" y="3659394"/>
                <a:chExt cx="14360506" cy="2359617"/>
              </a:xfrm>
            </p:grpSpPr>
            <p:sp>
              <p:nvSpPr>
                <p:cNvPr id="57" name="椭圆 56"/>
                <p:cNvSpPr/>
                <p:nvPr/>
              </p:nvSpPr>
              <p:spPr>
                <a:xfrm flipV="1">
                  <a:off x="-7355009" y="3873609"/>
                  <a:ext cx="2946785" cy="128676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 flipV="1">
                  <a:off x="254138" y="4623435"/>
                  <a:ext cx="2454301" cy="1395576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 flipV="1">
                  <a:off x="3690702" y="3658358"/>
                  <a:ext cx="3314795" cy="128676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6" name="椭圆 55"/>
              <p:cNvSpPr/>
              <p:nvPr/>
            </p:nvSpPr>
            <p:spPr>
              <a:xfrm flipV="1">
                <a:off x="-3428668" y="4516993"/>
                <a:ext cx="2313593" cy="140976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13716" name="Rectangle 45"/>
          <p:cNvSpPr>
            <a:spLocks noChangeArrowheads="1"/>
          </p:cNvSpPr>
          <p:nvPr/>
        </p:nvSpPr>
        <p:spPr bwMode="auto">
          <a:xfrm>
            <a:off x="7497763" y="5084763"/>
            <a:ext cx="85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/>
              <a:t>hair </a:t>
            </a:r>
          </a:p>
        </p:txBody>
      </p:sp>
      <p:sp>
        <p:nvSpPr>
          <p:cNvPr id="113717" name="Rectangle 44"/>
          <p:cNvSpPr>
            <a:spLocks noChangeArrowheads="1"/>
          </p:cNvSpPr>
          <p:nvPr/>
        </p:nvSpPr>
        <p:spPr bwMode="auto">
          <a:xfrm>
            <a:off x="611188" y="5222875"/>
            <a:ext cx="129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 b="1"/>
              <a:t>card</a:t>
            </a:r>
            <a:r>
              <a:rPr lang="en-US" altLang="zh-CN"/>
              <a:t> </a:t>
            </a:r>
          </a:p>
        </p:txBody>
      </p:sp>
      <p:sp>
        <p:nvSpPr>
          <p:cNvPr id="113718" name="Rectangle 43"/>
          <p:cNvSpPr>
            <a:spLocks noChangeArrowheads="1"/>
          </p:cNvSpPr>
          <p:nvPr/>
        </p:nvSpPr>
        <p:spPr bwMode="auto">
          <a:xfrm>
            <a:off x="5192713" y="5732463"/>
            <a:ext cx="941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/>
              <a:t>door</a:t>
            </a:r>
            <a:r>
              <a:rPr lang="en-US" altLang="zh-CN"/>
              <a:t> </a:t>
            </a:r>
          </a:p>
        </p:txBody>
      </p:sp>
      <p:sp>
        <p:nvSpPr>
          <p:cNvPr id="113719" name="Rectangle 42"/>
          <p:cNvSpPr>
            <a:spLocks noChangeArrowheads="1"/>
          </p:cNvSpPr>
          <p:nvPr/>
        </p:nvSpPr>
        <p:spPr bwMode="auto">
          <a:xfrm>
            <a:off x="2798763" y="5661025"/>
            <a:ext cx="103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b="1"/>
              <a:t>party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8" grpId="0"/>
      <p:bldP spid="113699" grpId="0"/>
      <p:bldP spid="113700" grpId="0"/>
      <p:bldP spid="113716" grpId="0"/>
      <p:bldP spid="113717" grpId="0"/>
      <p:bldP spid="113718" grpId="0"/>
      <p:bldP spid="1137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组合 3"/>
          <p:cNvGrpSpPr/>
          <p:nvPr/>
        </p:nvGrpSpPr>
        <p:grpSpPr bwMode="auto">
          <a:xfrm>
            <a:off x="0" y="620713"/>
            <a:ext cx="3960813" cy="792162"/>
            <a:chOff x="611559" y="337961"/>
            <a:chExt cx="4824536" cy="1219200"/>
          </a:xfrm>
        </p:grpSpPr>
        <p:pic>
          <p:nvPicPr>
            <p:cNvPr id="114691" name="Picture 5" descr="12_副本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B5B4B9"/>
                </a:clrFrom>
                <a:clrTo>
                  <a:srgbClr val="B5B4B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59" y="337961"/>
              <a:ext cx="4824536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2" name="TextBox 5"/>
            <p:cNvSpPr txBox="1">
              <a:spLocks noChangeArrowheads="1"/>
            </p:cNvSpPr>
            <p:nvPr/>
          </p:nvSpPr>
          <p:spPr bwMode="auto">
            <a:xfrm rot="-209567">
              <a:off x="611691" y="448367"/>
              <a:ext cx="4670788" cy="89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3200" b="1" dirty="0">
                  <a:solidFill>
                    <a:srgbClr val="FF0000"/>
                  </a:solidFill>
                </a:rPr>
                <a:t>On the 3rd day</a:t>
              </a:r>
            </a:p>
          </p:txBody>
        </p:sp>
      </p:grpSp>
      <p:cxnSp>
        <p:nvCxnSpPr>
          <p:cNvPr id="19" name="直接连接符 18"/>
          <p:cNvCxnSpPr/>
          <p:nvPr/>
        </p:nvCxnSpPr>
        <p:spPr>
          <a:xfrm flipV="1">
            <a:off x="0" y="1916113"/>
            <a:ext cx="6875463" cy="2808287"/>
          </a:xfrm>
          <a:prstGeom prst="line">
            <a:avLst/>
          </a:prstGeom>
          <a:ln w="38100" cap="rnd" cmpd="sng">
            <a:prstDash val="sysDash"/>
          </a:ln>
          <a:effectLst>
            <a:outerShdw blurRad="127000" dist="50800" dir="5400000" sx="99000" sy="99000" algn="ctr" rotWithShape="0">
              <a:schemeClr val="bg2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0" y="2924175"/>
            <a:ext cx="6948488" cy="3313113"/>
          </a:xfrm>
          <a:prstGeom prst="line">
            <a:avLst/>
          </a:prstGeom>
          <a:ln w="38100" cap="rnd">
            <a:prstDash val="sysDash"/>
          </a:ln>
          <a:effectLst>
            <a:outerShdw blurRad="63500" dist="50800" dir="5400000" algn="ctr" rotWithShape="0">
              <a:schemeClr val="bg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thumb_副本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3925" y="1627188"/>
            <a:ext cx="2311400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0" y="914400"/>
            <a:ext cx="2249488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C:\Users\apple\Desktop\u=3563158394,1626529314&amp;fm=21&amp;gp=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5713" y="4432300"/>
            <a:ext cx="3382962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19538" y="3213100"/>
            <a:ext cx="3255962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C:\Users\apple\Desktop\u=2077412551,731637972&amp;fm=21&amp;gp=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" y="2382838"/>
            <a:ext cx="2522538" cy="2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3663" y="261938"/>
            <a:ext cx="270033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1" name="椭圆 21"/>
          <p:cNvSpPr>
            <a:spLocks noChangeArrowheads="1"/>
          </p:cNvSpPr>
          <p:nvPr/>
        </p:nvSpPr>
        <p:spPr bwMode="auto">
          <a:xfrm rot="-1966070">
            <a:off x="1393825" y="3282950"/>
            <a:ext cx="936625" cy="503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03BD3D"/>
              </a:solidFill>
              <a:latin typeface="Calibri" panose="020F0502020204030204" pitchFamily="34" charset="0"/>
            </a:endParaRPr>
          </a:p>
        </p:txBody>
      </p:sp>
      <p:sp>
        <p:nvSpPr>
          <p:cNvPr id="114702" name="椭圆 23"/>
          <p:cNvSpPr>
            <a:spLocks noChangeArrowheads="1"/>
          </p:cNvSpPr>
          <p:nvPr/>
        </p:nvSpPr>
        <p:spPr bwMode="auto">
          <a:xfrm rot="-1227548">
            <a:off x="2593975" y="2103438"/>
            <a:ext cx="1566863" cy="503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4703" name="椭圆 24"/>
          <p:cNvSpPr>
            <a:spLocks noChangeArrowheads="1"/>
          </p:cNvSpPr>
          <p:nvPr/>
        </p:nvSpPr>
        <p:spPr bwMode="auto">
          <a:xfrm rot="-1100711">
            <a:off x="4910138" y="1081088"/>
            <a:ext cx="1173162" cy="503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4704" name="椭圆 25"/>
          <p:cNvSpPr>
            <a:spLocks noChangeArrowheads="1"/>
          </p:cNvSpPr>
          <p:nvPr/>
        </p:nvSpPr>
        <p:spPr bwMode="auto">
          <a:xfrm rot="-1815468">
            <a:off x="4978400" y="3911600"/>
            <a:ext cx="1195388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4705" name="椭圆 26"/>
          <p:cNvSpPr>
            <a:spLocks noChangeArrowheads="1"/>
          </p:cNvSpPr>
          <p:nvPr/>
        </p:nvSpPr>
        <p:spPr bwMode="auto">
          <a:xfrm rot="-1363239">
            <a:off x="1735138" y="5227638"/>
            <a:ext cx="1595437" cy="5492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zh-C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 rot="20170330">
            <a:off x="1274384" y="3296120"/>
            <a:ext cx="535189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5400" b="1" dirty="0">
                <a:solidFill>
                  <a:schemeClr val="accent3"/>
                </a:solidFill>
                <a:latin typeface="Calibri" panose="020F0502020204030204" pitchFamily="34" charset="0"/>
              </a:rPr>
              <a:t>spelling mistakes</a:t>
            </a:r>
            <a:endParaRPr lang="zh-CN" altLang="en-US" sz="54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组合 1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" y="4327525"/>
            <a:ext cx="1706563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1" grpId="0"/>
      <p:bldP spid="114702" grpId="0"/>
      <p:bldP spid="114703" grpId="0"/>
      <p:bldP spid="114704" grpId="0"/>
      <p:bldP spid="1147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 descr="3161115_085618065423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765175"/>
            <a:ext cx="10747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5" descr="2008218135057931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765175"/>
            <a:ext cx="1219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Text Box 10"/>
          <p:cNvSpPr txBox="1">
            <a:spLocks noChangeArrowheads="1"/>
          </p:cNvSpPr>
          <p:nvPr/>
        </p:nvSpPr>
        <p:spPr bwMode="auto">
          <a:xfrm>
            <a:off x="2051050" y="1989138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400" dirty="0" err="1"/>
              <a:t>centre</a:t>
            </a:r>
            <a:endParaRPr lang="en-US" altLang="zh-CN" sz="2400" dirty="0"/>
          </a:p>
        </p:txBody>
      </p:sp>
      <p:grpSp>
        <p:nvGrpSpPr>
          <p:cNvPr id="2" name="Group 17"/>
          <p:cNvGrpSpPr/>
          <p:nvPr/>
        </p:nvGrpSpPr>
        <p:grpSpPr bwMode="auto">
          <a:xfrm>
            <a:off x="1116013" y="1557338"/>
            <a:ext cx="6934200" cy="469900"/>
            <a:chOff x="672" y="1000"/>
            <a:chExt cx="4368" cy="296"/>
          </a:xfrm>
        </p:grpSpPr>
        <p:sp>
          <p:nvSpPr>
            <p:cNvPr id="116742" name="Rectangle 14"/>
            <p:cNvSpPr>
              <a:spLocks noChangeArrowheads="1"/>
            </p:cNvSpPr>
            <p:nvPr/>
          </p:nvSpPr>
          <p:spPr bwMode="auto">
            <a:xfrm>
              <a:off x="672" y="1008"/>
              <a:ext cx="43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16743" name="Text Box 15"/>
            <p:cNvSpPr txBox="1">
              <a:spLocks noChangeArrowheads="1"/>
            </p:cNvSpPr>
            <p:nvPr/>
          </p:nvSpPr>
          <p:spPr bwMode="auto">
            <a:xfrm>
              <a:off x="1248" y="1000"/>
              <a:ext cx="7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2400" dirty="0"/>
                <a:t>theat</a:t>
              </a:r>
              <a:r>
                <a:rPr lang="en-US" altLang="zh-CN" sz="2400" dirty="0">
                  <a:solidFill>
                    <a:srgbClr val="FF0000"/>
                  </a:solidFill>
                </a:rPr>
                <a:t>re</a:t>
              </a:r>
            </a:p>
          </p:txBody>
        </p:sp>
        <p:sp>
          <p:nvSpPr>
            <p:cNvPr id="116744" name="Text Box 16"/>
            <p:cNvSpPr txBox="1">
              <a:spLocks noChangeArrowheads="1"/>
            </p:cNvSpPr>
            <p:nvPr/>
          </p:nvSpPr>
          <p:spPr bwMode="auto">
            <a:xfrm>
              <a:off x="3648" y="1008"/>
              <a:ext cx="7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2400"/>
                <a:t>theat</a:t>
              </a:r>
              <a:r>
                <a:rPr lang="en-US" altLang="zh-CN" sz="2400">
                  <a:solidFill>
                    <a:srgbClr val="FF0000"/>
                  </a:solidFill>
                </a:rPr>
                <a:t>er</a:t>
              </a:r>
            </a:p>
          </p:txBody>
        </p:sp>
      </p:grpSp>
      <p:grpSp>
        <p:nvGrpSpPr>
          <p:cNvPr id="3" name="Group 18"/>
          <p:cNvGrpSpPr/>
          <p:nvPr/>
        </p:nvGrpSpPr>
        <p:grpSpPr bwMode="auto">
          <a:xfrm>
            <a:off x="1116013" y="2781300"/>
            <a:ext cx="6934200" cy="474663"/>
            <a:chOff x="672" y="1000"/>
            <a:chExt cx="4368" cy="299"/>
          </a:xfrm>
        </p:grpSpPr>
        <p:sp>
          <p:nvSpPr>
            <p:cNvPr id="116746" name="Rectangle 19"/>
            <p:cNvSpPr>
              <a:spLocks noChangeArrowheads="1"/>
            </p:cNvSpPr>
            <p:nvPr/>
          </p:nvSpPr>
          <p:spPr bwMode="auto">
            <a:xfrm>
              <a:off x="672" y="1008"/>
              <a:ext cx="43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16747" name="Text Box 20"/>
            <p:cNvSpPr txBox="1">
              <a:spLocks noChangeArrowheads="1"/>
            </p:cNvSpPr>
            <p:nvPr/>
          </p:nvSpPr>
          <p:spPr bwMode="auto">
            <a:xfrm>
              <a:off x="1248" y="1000"/>
              <a:ext cx="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2400"/>
                <a:t>col</a:t>
              </a:r>
              <a:r>
                <a:rPr lang="en-US" altLang="zh-CN" sz="2400">
                  <a:solidFill>
                    <a:srgbClr val="FF0000"/>
                  </a:solidFill>
                </a:rPr>
                <a:t>our</a:t>
              </a:r>
            </a:p>
          </p:txBody>
        </p:sp>
        <p:sp>
          <p:nvSpPr>
            <p:cNvPr id="116748" name="Text Box 21"/>
            <p:cNvSpPr txBox="1">
              <a:spLocks noChangeArrowheads="1"/>
            </p:cNvSpPr>
            <p:nvPr/>
          </p:nvSpPr>
          <p:spPr bwMode="auto">
            <a:xfrm>
              <a:off x="3648" y="1008"/>
              <a:ext cx="5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2400"/>
                <a:t>col</a:t>
              </a:r>
              <a:r>
                <a:rPr lang="en-US" altLang="zh-CN" sz="2400">
                  <a:solidFill>
                    <a:srgbClr val="FF0000"/>
                  </a:solidFill>
                </a:rPr>
                <a:t>or</a:t>
              </a:r>
            </a:p>
          </p:txBody>
        </p:sp>
      </p:grpSp>
      <p:sp>
        <p:nvSpPr>
          <p:cNvPr id="116749" name="Text Box 23"/>
          <p:cNvSpPr txBox="1">
            <a:spLocks noChangeArrowheads="1"/>
          </p:cNvSpPr>
          <p:nvPr/>
        </p:nvSpPr>
        <p:spPr bwMode="auto">
          <a:xfrm>
            <a:off x="2051050" y="32131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400"/>
              <a:t>humour</a:t>
            </a:r>
          </a:p>
        </p:txBody>
      </p:sp>
      <p:grpSp>
        <p:nvGrpSpPr>
          <p:cNvPr id="4" name="Group 24"/>
          <p:cNvGrpSpPr/>
          <p:nvPr/>
        </p:nvGrpSpPr>
        <p:grpSpPr bwMode="auto">
          <a:xfrm>
            <a:off x="1116013" y="4005263"/>
            <a:ext cx="6934200" cy="469900"/>
            <a:chOff x="672" y="1000"/>
            <a:chExt cx="4368" cy="296"/>
          </a:xfrm>
        </p:grpSpPr>
        <p:sp>
          <p:nvSpPr>
            <p:cNvPr id="116751" name="Rectangle 25"/>
            <p:cNvSpPr>
              <a:spLocks noChangeArrowheads="1"/>
            </p:cNvSpPr>
            <p:nvPr/>
          </p:nvSpPr>
          <p:spPr bwMode="auto">
            <a:xfrm>
              <a:off x="672" y="1008"/>
              <a:ext cx="43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16752" name="Text Box 26"/>
            <p:cNvSpPr txBox="1">
              <a:spLocks noChangeArrowheads="1"/>
            </p:cNvSpPr>
            <p:nvPr/>
          </p:nvSpPr>
          <p:spPr bwMode="auto">
            <a:xfrm>
              <a:off x="1248" y="1000"/>
              <a:ext cx="16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nb-NO" altLang="zh-CN" sz="2400"/>
                <a:t>jewe</a:t>
              </a:r>
              <a:r>
                <a:rPr lang="nb-NO" altLang="zh-CN" sz="2400">
                  <a:solidFill>
                    <a:srgbClr val="FF0000"/>
                  </a:solidFill>
                </a:rPr>
                <a:t>ll</a:t>
              </a:r>
              <a:r>
                <a:rPr lang="nb-NO" altLang="zh-CN" sz="2400"/>
                <a:t>er (</a:t>
              </a:r>
              <a:r>
                <a:rPr lang="zh-CN" altLang="nb-NO" sz="2400"/>
                <a:t>珠宝商</a:t>
              </a:r>
              <a:r>
                <a:rPr lang="nb-NO" altLang="zh-CN" sz="2400"/>
                <a:t>)  </a:t>
              </a:r>
              <a:endParaRPr lang="en-US" altLang="zh-CN" sz="2400"/>
            </a:p>
          </p:txBody>
        </p:sp>
        <p:sp>
          <p:nvSpPr>
            <p:cNvPr id="116753" name="Text Box 27"/>
            <p:cNvSpPr txBox="1">
              <a:spLocks noChangeArrowheads="1"/>
            </p:cNvSpPr>
            <p:nvPr/>
          </p:nvSpPr>
          <p:spPr bwMode="auto">
            <a:xfrm>
              <a:off x="3648" y="1008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2400"/>
                <a:t>jewe</a:t>
              </a:r>
              <a:r>
                <a:rPr lang="en-US" altLang="zh-CN" sz="2400">
                  <a:solidFill>
                    <a:srgbClr val="FF0000"/>
                  </a:solidFill>
                </a:rPr>
                <a:t>l</a:t>
              </a:r>
              <a:r>
                <a:rPr lang="en-US" altLang="zh-CN" sz="2400"/>
                <a:t>er</a:t>
              </a:r>
            </a:p>
          </p:txBody>
        </p:sp>
      </p:grpSp>
      <p:sp>
        <p:nvSpPr>
          <p:cNvPr id="116754" name="Text Box 28"/>
          <p:cNvSpPr txBox="1">
            <a:spLocks noChangeArrowheads="1"/>
          </p:cNvSpPr>
          <p:nvPr/>
        </p:nvSpPr>
        <p:spPr bwMode="auto">
          <a:xfrm>
            <a:off x="1979613" y="4508500"/>
            <a:ext cx="129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400"/>
              <a:t> traveller</a:t>
            </a:r>
          </a:p>
        </p:txBody>
      </p:sp>
      <p:grpSp>
        <p:nvGrpSpPr>
          <p:cNvPr id="5" name="Group 29"/>
          <p:cNvGrpSpPr/>
          <p:nvPr/>
        </p:nvGrpSpPr>
        <p:grpSpPr bwMode="auto">
          <a:xfrm>
            <a:off x="1116013" y="4941888"/>
            <a:ext cx="6934200" cy="474662"/>
            <a:chOff x="672" y="1000"/>
            <a:chExt cx="4368" cy="299"/>
          </a:xfrm>
        </p:grpSpPr>
        <p:sp>
          <p:nvSpPr>
            <p:cNvPr id="116756" name="Rectangle 30"/>
            <p:cNvSpPr>
              <a:spLocks noChangeArrowheads="1"/>
            </p:cNvSpPr>
            <p:nvPr/>
          </p:nvSpPr>
          <p:spPr bwMode="auto">
            <a:xfrm>
              <a:off x="672" y="1008"/>
              <a:ext cx="43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16757" name="Text Box 31"/>
            <p:cNvSpPr txBox="1">
              <a:spLocks noChangeArrowheads="1"/>
            </p:cNvSpPr>
            <p:nvPr/>
          </p:nvSpPr>
          <p:spPr bwMode="auto">
            <a:xfrm>
              <a:off x="1171" y="1000"/>
              <a:ext cx="11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nb-NO" altLang="zh-CN" sz="2400" dirty="0"/>
                <a:t>  </a:t>
              </a:r>
              <a:r>
                <a:rPr lang="nb-NO" altLang="zh-CN" sz="24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kilogra</a:t>
              </a:r>
              <a:r>
                <a:rPr lang="nb-NO" altLang="zh-CN" sz="24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mme</a:t>
              </a:r>
              <a:r>
                <a:rPr lang="nb-NO" altLang="zh-CN" sz="2400" dirty="0"/>
                <a:t> </a:t>
              </a:r>
              <a:endParaRPr lang="en-US" altLang="zh-CN" sz="2400" dirty="0"/>
            </a:p>
          </p:txBody>
        </p:sp>
        <p:sp>
          <p:nvSpPr>
            <p:cNvPr id="116758" name="Text Box 32"/>
            <p:cNvSpPr txBox="1">
              <a:spLocks noChangeArrowheads="1"/>
            </p:cNvSpPr>
            <p:nvPr/>
          </p:nvSpPr>
          <p:spPr bwMode="auto">
            <a:xfrm>
              <a:off x="3648" y="1008"/>
              <a:ext cx="8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nb-NO" altLang="zh-CN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kilogra</a:t>
              </a:r>
              <a:r>
                <a:rPr lang="nb-NO" altLang="zh-CN" sz="2400">
                  <a:solidFill>
                    <a:srgbClr val="FF0000"/>
                  </a:solidFill>
                  <a:cs typeface="Times New Roman" panose="02020603050405020304" pitchFamily="18" charset="0"/>
                </a:rPr>
                <a:t>m</a:t>
              </a:r>
              <a:r>
                <a:rPr lang="nb-NO" altLang="zh-CN" sz="2400"/>
                <a:t> </a:t>
              </a:r>
              <a:endParaRPr lang="en-US" altLang="zh-CN" sz="2400"/>
            </a:p>
          </p:txBody>
        </p:sp>
      </p:grpSp>
      <p:sp>
        <p:nvSpPr>
          <p:cNvPr id="116759" name="Text Box 33"/>
          <p:cNvSpPr txBox="1">
            <a:spLocks noChangeArrowheads="1"/>
          </p:cNvSpPr>
          <p:nvPr/>
        </p:nvSpPr>
        <p:spPr bwMode="auto">
          <a:xfrm>
            <a:off x="1908175" y="5445125"/>
            <a:ext cx="1855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nb-NO" altLang="zh-CN" sz="2400">
                <a:solidFill>
                  <a:srgbClr val="000000"/>
                </a:solidFill>
                <a:cs typeface="Times New Roman" panose="02020603050405020304" pitchFamily="18" charset="0"/>
              </a:rPr>
              <a:t>  programme</a:t>
            </a:r>
            <a:r>
              <a:rPr lang="nb-NO" altLang="zh-CN" sz="2400"/>
              <a:t> </a:t>
            </a:r>
            <a:endParaRPr lang="en-US" altLang="zh-CN" sz="2400"/>
          </a:p>
        </p:txBody>
      </p:sp>
      <p:sp>
        <p:nvSpPr>
          <p:cNvPr id="116760" name="Text Box 35"/>
          <p:cNvSpPr txBox="1">
            <a:spLocks noChangeArrowheads="1"/>
          </p:cNvSpPr>
          <p:nvPr/>
        </p:nvSpPr>
        <p:spPr bwMode="auto">
          <a:xfrm>
            <a:off x="5867400" y="3573463"/>
            <a:ext cx="118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400"/>
              <a:t>favorite</a:t>
            </a:r>
          </a:p>
        </p:txBody>
      </p:sp>
      <p:sp>
        <p:nvSpPr>
          <p:cNvPr id="116761" name="Text Box 36"/>
          <p:cNvSpPr txBox="1">
            <a:spLocks noChangeArrowheads="1"/>
          </p:cNvSpPr>
          <p:nvPr/>
        </p:nvSpPr>
        <p:spPr bwMode="auto">
          <a:xfrm>
            <a:off x="5867400" y="1989138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400"/>
              <a:t>center</a:t>
            </a:r>
          </a:p>
        </p:txBody>
      </p:sp>
      <p:sp>
        <p:nvSpPr>
          <p:cNvPr id="116762" name="Text Box 37"/>
          <p:cNvSpPr txBox="1">
            <a:spLocks noChangeArrowheads="1"/>
          </p:cNvSpPr>
          <p:nvPr/>
        </p:nvSpPr>
        <p:spPr bwMode="auto">
          <a:xfrm>
            <a:off x="5867400" y="32131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400"/>
              <a:t>humor</a:t>
            </a:r>
          </a:p>
        </p:txBody>
      </p:sp>
      <p:sp>
        <p:nvSpPr>
          <p:cNvPr id="116763" name="Text Box 38"/>
          <p:cNvSpPr txBox="1">
            <a:spLocks noChangeArrowheads="1"/>
          </p:cNvSpPr>
          <p:nvPr/>
        </p:nvSpPr>
        <p:spPr bwMode="auto">
          <a:xfrm>
            <a:off x="5867400" y="4508500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400"/>
              <a:t>traveler</a:t>
            </a:r>
          </a:p>
        </p:txBody>
      </p:sp>
      <p:sp>
        <p:nvSpPr>
          <p:cNvPr id="116764" name="Text Box 39"/>
          <p:cNvSpPr txBox="1">
            <a:spLocks noChangeArrowheads="1"/>
          </p:cNvSpPr>
          <p:nvPr/>
        </p:nvSpPr>
        <p:spPr bwMode="auto">
          <a:xfrm>
            <a:off x="5867400" y="5445125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nb-NO" altLang="zh-CN" sz="2400">
                <a:solidFill>
                  <a:srgbClr val="000000"/>
                </a:solidFill>
                <a:cs typeface="Times New Roman" panose="02020603050405020304" pitchFamily="18" charset="0"/>
              </a:rPr>
              <a:t>program</a:t>
            </a:r>
            <a:r>
              <a:rPr lang="nb-NO" altLang="zh-CN" sz="2400"/>
              <a:t> </a:t>
            </a:r>
            <a:endParaRPr lang="en-US" altLang="zh-CN" sz="2400"/>
          </a:p>
        </p:txBody>
      </p:sp>
      <p:sp>
        <p:nvSpPr>
          <p:cNvPr id="116765" name="Text Box 45"/>
          <p:cNvSpPr txBox="1">
            <a:spLocks noChangeArrowheads="1"/>
          </p:cNvSpPr>
          <p:nvPr/>
        </p:nvSpPr>
        <p:spPr bwMode="auto">
          <a:xfrm>
            <a:off x="1979613" y="3573463"/>
            <a:ext cx="137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400"/>
              <a:t> favourite</a:t>
            </a:r>
          </a:p>
        </p:txBody>
      </p:sp>
      <p:pic>
        <p:nvPicPr>
          <p:cNvPr id="36" name="TextBox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6213"/>
            <a:ext cx="3786188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67" name="Text Box 10"/>
          <p:cNvSpPr txBox="1">
            <a:spLocks noChangeArrowheads="1"/>
          </p:cNvSpPr>
          <p:nvPr/>
        </p:nvSpPr>
        <p:spPr bwMode="auto">
          <a:xfrm>
            <a:off x="2051050" y="2349500"/>
            <a:ext cx="942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400"/>
              <a:t>metre</a:t>
            </a:r>
          </a:p>
        </p:txBody>
      </p:sp>
      <p:sp>
        <p:nvSpPr>
          <p:cNvPr id="116768" name="Text Box 10"/>
          <p:cNvSpPr txBox="1">
            <a:spLocks noChangeArrowheads="1"/>
          </p:cNvSpPr>
          <p:nvPr/>
        </p:nvSpPr>
        <p:spPr bwMode="auto">
          <a:xfrm>
            <a:off x="5867400" y="2349500"/>
            <a:ext cx="942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400"/>
              <a:t>meter</a:t>
            </a:r>
          </a:p>
        </p:txBody>
      </p:sp>
      <p:grpSp>
        <p:nvGrpSpPr>
          <p:cNvPr id="6" name="Group 29"/>
          <p:cNvGrpSpPr/>
          <p:nvPr/>
        </p:nvGrpSpPr>
        <p:grpSpPr bwMode="auto">
          <a:xfrm>
            <a:off x="1116013" y="5876925"/>
            <a:ext cx="6934200" cy="474663"/>
            <a:chOff x="672" y="1000"/>
            <a:chExt cx="4368" cy="299"/>
          </a:xfrm>
        </p:grpSpPr>
        <p:sp>
          <p:nvSpPr>
            <p:cNvPr id="116770" name="Rectangle 30"/>
            <p:cNvSpPr>
              <a:spLocks noChangeArrowheads="1"/>
            </p:cNvSpPr>
            <p:nvPr/>
          </p:nvSpPr>
          <p:spPr bwMode="auto">
            <a:xfrm>
              <a:off x="672" y="1008"/>
              <a:ext cx="436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16771" name="Text Box 31"/>
            <p:cNvSpPr txBox="1">
              <a:spLocks noChangeArrowheads="1"/>
            </p:cNvSpPr>
            <p:nvPr/>
          </p:nvSpPr>
          <p:spPr bwMode="auto">
            <a:xfrm>
              <a:off x="1216" y="1000"/>
              <a:ext cx="8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nb-NO" altLang="zh-CN" sz="2400"/>
                <a:t> </a:t>
              </a:r>
              <a:r>
                <a:rPr lang="nb-NO" altLang="zh-CN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dialo</a:t>
              </a:r>
              <a:r>
                <a:rPr lang="nb-NO" altLang="zh-CN" sz="2400">
                  <a:solidFill>
                    <a:srgbClr val="FF0000"/>
                  </a:solidFill>
                  <a:cs typeface="Times New Roman" panose="02020603050405020304" pitchFamily="18" charset="0"/>
                </a:rPr>
                <a:t>gue</a:t>
              </a:r>
              <a:r>
                <a:rPr lang="nb-NO" altLang="zh-CN" sz="2400"/>
                <a:t> </a:t>
              </a:r>
              <a:endParaRPr lang="en-US" altLang="zh-CN" sz="2400"/>
            </a:p>
          </p:txBody>
        </p:sp>
        <p:sp>
          <p:nvSpPr>
            <p:cNvPr id="116772" name="Text Box 32"/>
            <p:cNvSpPr txBox="1">
              <a:spLocks noChangeArrowheads="1"/>
            </p:cNvSpPr>
            <p:nvPr/>
          </p:nvSpPr>
          <p:spPr bwMode="auto">
            <a:xfrm>
              <a:off x="3648" y="1008"/>
              <a:ext cx="6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nb-NO" altLang="zh-CN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dialo</a:t>
              </a:r>
              <a:r>
                <a:rPr lang="nb-NO" altLang="zh-CN" sz="2400">
                  <a:solidFill>
                    <a:srgbClr val="FF0000"/>
                  </a:solidFill>
                  <a:cs typeface="Times New Roman" panose="02020603050405020304" pitchFamily="18" charset="0"/>
                </a:rPr>
                <a:t>g</a:t>
              </a:r>
              <a:r>
                <a:rPr lang="nb-NO" altLang="zh-CN" sz="2400"/>
                <a:t> </a:t>
              </a:r>
              <a:endParaRPr lang="en-US" altLang="zh-CN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9" grpId="0"/>
      <p:bldP spid="1167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组合 3"/>
          <p:cNvGrpSpPr/>
          <p:nvPr/>
        </p:nvGrpSpPr>
        <p:grpSpPr bwMode="auto">
          <a:xfrm>
            <a:off x="-3175" y="620713"/>
            <a:ext cx="3963988" cy="792162"/>
            <a:chOff x="607692" y="337961"/>
            <a:chExt cx="4828403" cy="1219200"/>
          </a:xfrm>
        </p:grpSpPr>
        <p:pic>
          <p:nvPicPr>
            <p:cNvPr id="117763" name="Picture 5" descr="12_副本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B5B4B9"/>
                </a:clrFrom>
                <a:clrTo>
                  <a:srgbClr val="B5B4B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59" y="337961"/>
              <a:ext cx="4824536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64" name="TextBox 5"/>
            <p:cNvSpPr txBox="1">
              <a:spLocks noChangeArrowheads="1"/>
            </p:cNvSpPr>
            <p:nvPr/>
          </p:nvSpPr>
          <p:spPr bwMode="auto">
            <a:xfrm rot="-209567">
              <a:off x="607692" y="447909"/>
              <a:ext cx="4671775" cy="79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2800" b="1" dirty="0">
                  <a:solidFill>
                    <a:srgbClr val="FF0000"/>
                  </a:solidFill>
                </a:rPr>
                <a:t>On the 4th day</a:t>
              </a:r>
            </a:p>
          </p:txBody>
        </p:sp>
      </p:grpSp>
      <p:sp>
        <p:nvSpPr>
          <p:cNvPr id="117765" name="TextBox 6"/>
          <p:cNvSpPr txBox="1">
            <a:spLocks noChangeArrowheads="1"/>
          </p:cNvSpPr>
          <p:nvPr/>
        </p:nvSpPr>
        <p:spPr bwMode="auto">
          <a:xfrm>
            <a:off x="684213" y="2133600"/>
            <a:ext cx="6551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1600"/>
              <a:t> </a:t>
            </a:r>
          </a:p>
        </p:txBody>
      </p:sp>
      <p:pic>
        <p:nvPicPr>
          <p:cNvPr id="18446" name="Picture 14" descr="C:\Users\apple\Desktop\t01447980fced10bc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-182563"/>
            <a:ext cx="4286250" cy="38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7" descr="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" y="4724400"/>
            <a:ext cx="1371600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6" descr="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1263" y="4791075"/>
            <a:ext cx="135890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2"/>
          <p:cNvGrpSpPr/>
          <p:nvPr/>
        </p:nvGrpSpPr>
        <p:grpSpPr bwMode="auto">
          <a:xfrm>
            <a:off x="304800" y="2041525"/>
            <a:ext cx="6156325" cy="4286250"/>
            <a:chOff x="309592" y="-46435"/>
            <a:chExt cx="6735646" cy="4285244"/>
          </a:xfrm>
        </p:grpSpPr>
        <p:grpSp>
          <p:nvGrpSpPr>
            <p:cNvPr id="9" name="AutoShape 15"/>
            <p:cNvGrpSpPr/>
            <p:nvPr/>
          </p:nvGrpSpPr>
          <p:grpSpPr bwMode="auto">
            <a:xfrm>
              <a:off x="309592" y="-46435"/>
              <a:ext cx="6735646" cy="4285244"/>
              <a:chOff x="304800" y="2042160"/>
              <a:chExt cx="6156960" cy="4285488"/>
            </a:xfrm>
          </p:grpSpPr>
          <p:pic>
            <p:nvPicPr>
              <p:cNvPr id="117771" name="AutoShape 15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04800" y="2042160"/>
                <a:ext cx="6156960" cy="4285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772" name="Text Box 12"/>
              <p:cNvSpPr txBox="1">
                <a:spLocks noChangeArrowheads="1"/>
              </p:cNvSpPr>
              <p:nvPr/>
            </p:nvSpPr>
            <p:spPr bwMode="auto">
              <a:xfrm>
                <a:off x="323850" y="2060575"/>
                <a:ext cx="6121400" cy="3395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6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7773" name="矩形 10"/>
            <p:cNvSpPr>
              <a:spLocks noChangeArrowheads="1"/>
            </p:cNvSpPr>
            <p:nvPr/>
          </p:nvSpPr>
          <p:spPr bwMode="auto">
            <a:xfrm>
              <a:off x="566624" y="116433"/>
              <a:ext cx="6302512" cy="337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zh-CN" sz="2400" b="1" dirty="0"/>
                <a:t>Snoopy:  What do you think of the</a:t>
              </a:r>
            </a:p>
            <a:p>
              <a:pPr algn="l"/>
              <a:r>
                <a:rPr lang="en-US" altLang="zh-CN" sz="2400" b="1" dirty="0"/>
                <a:t>                 robot show?</a:t>
              </a:r>
            </a:p>
            <a:p>
              <a:pPr algn="l"/>
              <a:r>
                <a:rPr lang="en-US" altLang="zh-CN" sz="2400" b="1" dirty="0"/>
                <a:t>Hobo:      Wonderful!</a:t>
              </a:r>
            </a:p>
            <a:p>
              <a:pPr algn="l"/>
              <a:r>
                <a:rPr lang="en-US" altLang="zh-CN" sz="2400" b="1" dirty="0"/>
                <a:t>Snoopy:  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Did you buy a robot yet?</a:t>
              </a:r>
            </a:p>
            <a:p>
              <a:pPr algn="l"/>
              <a:r>
                <a:rPr lang="en-US" altLang="zh-CN" sz="2400" b="1" dirty="0"/>
                <a:t>Eddie:      Did you? Snoopy English?</a:t>
              </a:r>
            </a:p>
            <a:p>
              <a:pPr algn="l"/>
              <a:r>
                <a:rPr lang="en-US" altLang="zh-CN" sz="2400" b="1" dirty="0"/>
                <a:t>Snoopy:  No. It’s American English!</a:t>
              </a:r>
            </a:p>
            <a:p>
              <a:pPr algn="l"/>
              <a:r>
                <a:rPr lang="en-US" altLang="zh-CN" sz="2400" b="1" dirty="0"/>
                <a:t>Eddie:      Oh! I see.</a:t>
              </a:r>
            </a:p>
            <a:p>
              <a:pPr algn="l"/>
              <a:r>
                <a:rPr lang="en-US" altLang="zh-CN" sz="2400" b="1" dirty="0">
                  <a:solidFill>
                    <a:srgbClr val="FF0000"/>
                  </a:solidFill>
                </a:rPr>
                <a:t>                 Each of us has already </a:t>
              </a:r>
            </a:p>
            <a:p>
              <a:pPr algn="l"/>
              <a:r>
                <a:rPr lang="en-US" altLang="zh-CN" sz="2400" b="1" dirty="0">
                  <a:solidFill>
                    <a:srgbClr val="FF0000"/>
                  </a:solidFill>
                </a:rPr>
                <a:t>                 bought a robot.</a:t>
              </a: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5158 -0.526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-26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54809 -0.4553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0825" y="1628775"/>
          <a:ext cx="8640763" cy="4689473"/>
        </p:xfrm>
        <a:graphic>
          <a:graphicData uri="http://schemas.openxmlformats.org/drawingml/2006/table">
            <a:tbl>
              <a:tblPr/>
              <a:tblGrid>
                <a:gridCol w="4321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17" marB="45717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17" marB="4571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you got …?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friend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has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just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arrived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.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8" marR="91438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kumimoji="1" lang="en-US" altLang="zh-CN" sz="28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1" lang="en-US" altLang="zh-CN" sz="28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team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weekend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I’ll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see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Monday.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Write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soon.</a:t>
                      </a:r>
                    </a:p>
                  </a:txBody>
                  <a:tcPr marL="91438" marR="91438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8808" name="Picture 52" descr="Flag of U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700213"/>
            <a:ext cx="12255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9" name="Picture 4" descr="3161115_085618065423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1700213"/>
            <a:ext cx="12239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extBox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82563"/>
            <a:ext cx="4114800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811" name="TextBox 6"/>
          <p:cNvSpPr txBox="1">
            <a:spLocks noChangeArrowheads="1"/>
          </p:cNvSpPr>
          <p:nvPr/>
        </p:nvSpPr>
        <p:spPr bwMode="auto">
          <a:xfrm>
            <a:off x="4932363" y="2349500"/>
            <a:ext cx="39608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95000"/>
              </a:lnSpc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Do you have …?</a:t>
            </a:r>
          </a:p>
        </p:txBody>
      </p:sp>
      <p:sp>
        <p:nvSpPr>
          <p:cNvPr id="118812" name="TextBox 7"/>
          <p:cNvSpPr txBox="1">
            <a:spLocks noChangeArrowheads="1"/>
          </p:cNvSpPr>
          <p:nvPr/>
        </p:nvSpPr>
        <p:spPr bwMode="auto">
          <a:xfrm>
            <a:off x="4572000" y="2997200"/>
            <a:ext cx="43926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95000"/>
              </a:lnSpc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My</a:t>
            </a:r>
            <a:r>
              <a:rPr kumimoji="1"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friend</a:t>
            </a:r>
            <a:r>
              <a:rPr kumimoji="1"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just</a:t>
            </a:r>
            <a:r>
              <a:rPr kumimoji="1"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arrived</a:t>
            </a:r>
            <a:r>
              <a:rPr kumimoji="1"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8813" name="TextBox 9"/>
          <p:cNvSpPr txBox="1">
            <a:spLocks noChangeArrowheads="1"/>
          </p:cNvSpPr>
          <p:nvPr/>
        </p:nvSpPr>
        <p:spPr bwMode="auto">
          <a:xfrm>
            <a:off x="5003800" y="3716338"/>
            <a:ext cx="4140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95000"/>
              </a:lnSpc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on</a:t>
            </a:r>
            <a:r>
              <a:rPr kumimoji="1" lang="en-US" altLang="zh-CN" b="1">
                <a:solidFill>
                  <a:srgbClr val="0000FF"/>
                </a:solidFill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the</a:t>
            </a:r>
            <a:r>
              <a:rPr kumimoji="1" lang="en-US" altLang="zh-CN" b="1">
                <a:solidFill>
                  <a:srgbClr val="0000FF"/>
                </a:solidFill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team</a:t>
            </a:r>
          </a:p>
        </p:txBody>
      </p:sp>
      <p:sp>
        <p:nvSpPr>
          <p:cNvPr id="118814" name="TextBox 10"/>
          <p:cNvSpPr txBox="1">
            <a:spLocks noChangeArrowheads="1"/>
          </p:cNvSpPr>
          <p:nvPr/>
        </p:nvSpPr>
        <p:spPr bwMode="auto">
          <a:xfrm>
            <a:off x="5003800" y="4437063"/>
            <a:ext cx="33845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95000"/>
              </a:lnSpc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on</a:t>
            </a:r>
            <a:r>
              <a:rPr kumimoji="1"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the</a:t>
            </a:r>
            <a:r>
              <a:rPr kumimoji="1"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weekend</a:t>
            </a:r>
          </a:p>
        </p:txBody>
      </p:sp>
      <p:sp>
        <p:nvSpPr>
          <p:cNvPr id="118815" name="TextBox 11"/>
          <p:cNvSpPr txBox="1">
            <a:spLocks noChangeArrowheads="1"/>
          </p:cNvSpPr>
          <p:nvPr/>
        </p:nvSpPr>
        <p:spPr bwMode="auto">
          <a:xfrm>
            <a:off x="5003800" y="5084763"/>
            <a:ext cx="33131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95000"/>
              </a:lnSpc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I’ll</a:t>
            </a:r>
            <a:r>
              <a:rPr lang="en-US" altLang="zh-CN" b="1">
                <a:solidFill>
                  <a:srgbClr val="0000FF"/>
                </a:solidFill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see</a:t>
            </a:r>
            <a:r>
              <a:rPr lang="en-US" altLang="zh-CN" b="1">
                <a:solidFill>
                  <a:srgbClr val="0000FF"/>
                </a:solidFill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b="1">
                <a:solidFill>
                  <a:srgbClr val="0000FF"/>
                </a:solidFill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Monday.</a:t>
            </a:r>
            <a:endParaRPr kumimoji="1" lang="en-US" altLang="zh-CN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816" name="TextBox 12"/>
          <p:cNvSpPr txBox="1">
            <a:spLocks noChangeArrowheads="1"/>
          </p:cNvSpPr>
          <p:nvPr/>
        </p:nvSpPr>
        <p:spPr bwMode="auto">
          <a:xfrm>
            <a:off x="4932363" y="5732463"/>
            <a:ext cx="30956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95000"/>
              </a:lnSpc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Write</a:t>
            </a:r>
            <a:r>
              <a:rPr lang="en-US" altLang="zh-CN" b="1">
                <a:solidFill>
                  <a:srgbClr val="0000FF"/>
                </a:solidFill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me</a:t>
            </a:r>
            <a:r>
              <a:rPr lang="en-US" altLang="zh-CN" b="1">
                <a:solidFill>
                  <a:srgbClr val="0000FF"/>
                </a:solidFill>
              </a:rPr>
              <a:t> </a:t>
            </a: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soon.</a:t>
            </a:r>
            <a:endParaRPr kumimoji="1" lang="en-US" altLang="zh-CN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1" grpId="0"/>
      <p:bldP spid="118812" grpId="0"/>
      <p:bldP spid="118813" grpId="0"/>
      <p:bldP spid="118814" grpId="0"/>
      <p:bldP spid="118815" grpId="0"/>
      <p:bldP spid="1188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组合 3"/>
          <p:cNvGrpSpPr/>
          <p:nvPr/>
        </p:nvGrpSpPr>
        <p:grpSpPr bwMode="auto">
          <a:xfrm>
            <a:off x="0" y="476250"/>
            <a:ext cx="3960813" cy="792163"/>
            <a:chOff x="611559" y="337961"/>
            <a:chExt cx="4824536" cy="1219200"/>
          </a:xfrm>
        </p:grpSpPr>
        <p:pic>
          <p:nvPicPr>
            <p:cNvPr id="119811" name="Picture 5" descr="12_副本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B5B4B9"/>
                </a:clrFrom>
                <a:clrTo>
                  <a:srgbClr val="B5B4B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59" y="337961"/>
              <a:ext cx="4824536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2" name="TextBox 5"/>
            <p:cNvSpPr txBox="1">
              <a:spLocks noChangeArrowheads="1"/>
            </p:cNvSpPr>
            <p:nvPr/>
          </p:nvSpPr>
          <p:spPr bwMode="auto">
            <a:xfrm rot="-209567">
              <a:off x="611691" y="448367"/>
              <a:ext cx="4670788" cy="89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3200" b="1">
                  <a:solidFill>
                    <a:srgbClr val="FF0000"/>
                  </a:solidFill>
                </a:rPr>
                <a:t>After the trip</a:t>
              </a: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1979107" y="1196752"/>
            <a:ext cx="5930341" cy="648072"/>
            <a:chOff x="3892833" y="1117289"/>
            <a:chExt cx="4227873" cy="79208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1" name="椭圆 10"/>
            <p:cNvSpPr/>
            <p:nvPr/>
          </p:nvSpPr>
          <p:spPr>
            <a:xfrm>
              <a:off x="3893264" y="1117289"/>
              <a:ext cx="4139952" cy="79208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CA0E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892833" y="1257577"/>
              <a:ext cx="4227873" cy="564257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Use American English to complete the article</a:t>
              </a:r>
            </a:p>
          </p:txBody>
        </p:sp>
      </p:grpSp>
      <p:pic>
        <p:nvPicPr>
          <p:cNvPr id="119814" name="Picture 4" descr="1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5445125"/>
            <a:ext cx="33845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815" name="组合 11"/>
          <p:cNvGrpSpPr/>
          <p:nvPr/>
        </p:nvGrpSpPr>
        <p:grpSpPr bwMode="auto">
          <a:xfrm>
            <a:off x="179388" y="2060575"/>
            <a:ext cx="8785225" cy="3240088"/>
            <a:chOff x="323528" y="1268760"/>
            <a:chExt cx="8352928" cy="3816424"/>
          </a:xfrm>
        </p:grpSpPr>
        <p:grpSp>
          <p:nvGrpSpPr>
            <p:cNvPr id="13" name="AutoShape 15"/>
            <p:cNvGrpSpPr/>
            <p:nvPr/>
          </p:nvGrpSpPr>
          <p:grpSpPr bwMode="auto">
            <a:xfrm>
              <a:off x="303664" y="1247069"/>
              <a:ext cx="8392655" cy="3863021"/>
              <a:chOff x="158496" y="2042160"/>
              <a:chExt cx="8827008" cy="3279648"/>
            </a:xfrm>
          </p:grpSpPr>
          <p:pic>
            <p:nvPicPr>
              <p:cNvPr id="119817" name="AutoShape 1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8496" y="2042160"/>
                <a:ext cx="8827008" cy="3279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818" name="Text Box 10"/>
              <p:cNvSpPr txBox="1">
                <a:spLocks noChangeArrowheads="1"/>
              </p:cNvSpPr>
              <p:nvPr/>
            </p:nvSpPr>
            <p:spPr bwMode="auto">
              <a:xfrm>
                <a:off x="179388" y="2060575"/>
                <a:ext cx="8785225" cy="2589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zh-CN" altLang="zh-CN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9819" name="TextBox 13"/>
            <p:cNvSpPr txBox="1">
              <a:spLocks noChangeArrowheads="1"/>
            </p:cNvSpPr>
            <p:nvPr/>
          </p:nvSpPr>
          <p:spPr bwMode="auto">
            <a:xfrm>
              <a:off x="395536" y="1412776"/>
              <a:ext cx="8208912" cy="358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2400" b="1">
                  <a:latin typeface="Comic Sans MS" panose="030F0702030302020204" pitchFamily="66" charset="0"/>
                </a:rPr>
                <a:t>  Several days ago, Eddie and I went to the USA for a robot show. We saw robots from different countries. Eddie already_______ (</a:t>
              </a:r>
              <a:r>
                <a:rPr lang="zh-CN" altLang="en-US" sz="2400" b="1">
                  <a:latin typeface="Comic Sans MS" panose="030F0702030302020204" pitchFamily="66" charset="0"/>
                </a:rPr>
                <a:t>买</a:t>
              </a:r>
              <a:r>
                <a:rPr lang="en-US" altLang="zh-CN" sz="2400" b="1">
                  <a:latin typeface="Comic Sans MS" panose="030F0702030302020204" pitchFamily="66" charset="0"/>
                </a:rPr>
                <a:t>) a robot. This new robot comes in his _____________ (</a:t>
              </a:r>
              <a:r>
                <a:rPr lang="zh-CN" altLang="en-US" sz="2400" b="1">
                  <a:latin typeface="Comic Sans MS" panose="030F0702030302020204" pitchFamily="66" charset="0"/>
                </a:rPr>
                <a:t>最喜欢的颜色</a:t>
              </a:r>
              <a:r>
                <a:rPr lang="en-US" altLang="zh-CN" sz="2400" b="1">
                  <a:latin typeface="Comic Sans MS" panose="030F0702030302020204" pitchFamily="66" charset="0"/>
                </a:rPr>
                <a:t>) —red, blue and white. The robot can help a lot in the _______ (</a:t>
              </a:r>
              <a:r>
                <a:rPr lang="zh-CN" altLang="en-US" sz="2400" b="1">
                  <a:latin typeface="Comic Sans MS" panose="030F0702030302020204" pitchFamily="66" charset="0"/>
                </a:rPr>
                <a:t>花园</a:t>
              </a:r>
              <a:r>
                <a:rPr lang="en-US" altLang="zh-CN" sz="2400" b="1">
                  <a:latin typeface="Comic Sans MS" panose="030F0702030302020204" pitchFamily="66" charset="0"/>
                </a:rPr>
                <a:t>). When he goes _______ (</a:t>
              </a:r>
              <a:r>
                <a:rPr lang="zh-CN" altLang="en-US" sz="2400" b="1">
                  <a:latin typeface="Comic Sans MS" panose="030F0702030302020204" pitchFamily="66" charset="0"/>
                </a:rPr>
                <a:t>旅行</a:t>
              </a:r>
              <a:r>
                <a:rPr lang="en-US" altLang="zh-CN" sz="2400" b="1">
                  <a:latin typeface="Comic Sans MS" panose="030F0702030302020204" pitchFamily="66" charset="0"/>
                </a:rPr>
                <a:t>), the robot can help look after me. It’s a pity that the robot never goes to see a ________ (</a:t>
              </a:r>
              <a:r>
                <a:rPr lang="zh-CN" altLang="en-US" sz="2400" b="1">
                  <a:latin typeface="Comic Sans MS" panose="030F0702030302020204" pitchFamily="66" charset="0"/>
                </a:rPr>
                <a:t>电影</a:t>
              </a:r>
              <a:r>
                <a:rPr lang="en-US" altLang="zh-CN" sz="2400" b="1">
                  <a:latin typeface="Comic Sans MS" panose="030F0702030302020204" pitchFamily="66" charset="0"/>
                </a:rPr>
                <a:t>) with him.</a:t>
              </a:r>
              <a:endParaRPr lang="en-US" altLang="zh-CN" sz="2400"/>
            </a:p>
          </p:txBody>
        </p:sp>
      </p:grpSp>
      <p:sp>
        <p:nvSpPr>
          <p:cNvPr id="119820" name="TextBox 14"/>
          <p:cNvSpPr txBox="1">
            <a:spLocks noChangeArrowheads="1"/>
          </p:cNvSpPr>
          <p:nvPr/>
        </p:nvSpPr>
        <p:spPr bwMode="auto">
          <a:xfrm>
            <a:off x="2484438" y="2852738"/>
            <a:ext cx="1366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bought</a:t>
            </a:r>
          </a:p>
        </p:txBody>
      </p:sp>
      <p:sp>
        <p:nvSpPr>
          <p:cNvPr id="119821" name="TextBox 15"/>
          <p:cNvSpPr txBox="1">
            <a:spLocks noChangeArrowheads="1"/>
          </p:cNvSpPr>
          <p:nvPr/>
        </p:nvSpPr>
        <p:spPr bwMode="auto">
          <a:xfrm>
            <a:off x="6948488" y="3573463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yard</a:t>
            </a:r>
          </a:p>
        </p:txBody>
      </p:sp>
      <p:sp>
        <p:nvSpPr>
          <p:cNvPr id="119822" name="TextBox 16"/>
          <p:cNvSpPr txBox="1">
            <a:spLocks noChangeArrowheads="1"/>
          </p:cNvSpPr>
          <p:nvPr/>
        </p:nvSpPr>
        <p:spPr bwMode="auto">
          <a:xfrm>
            <a:off x="3059113" y="3933825"/>
            <a:ext cx="1512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traveling</a:t>
            </a:r>
          </a:p>
        </p:txBody>
      </p:sp>
      <p:sp>
        <p:nvSpPr>
          <p:cNvPr id="119823" name="TextBox 17"/>
          <p:cNvSpPr txBox="1">
            <a:spLocks noChangeArrowheads="1"/>
          </p:cNvSpPr>
          <p:nvPr/>
        </p:nvSpPr>
        <p:spPr bwMode="auto">
          <a:xfrm>
            <a:off x="1331913" y="4652963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movie</a:t>
            </a:r>
          </a:p>
        </p:txBody>
      </p:sp>
      <p:sp>
        <p:nvSpPr>
          <p:cNvPr id="119824" name="TextBox 18"/>
          <p:cNvSpPr txBox="1">
            <a:spLocks noChangeArrowheads="1"/>
          </p:cNvSpPr>
          <p:nvPr/>
        </p:nvSpPr>
        <p:spPr bwMode="auto">
          <a:xfrm>
            <a:off x="2195513" y="3213100"/>
            <a:ext cx="237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favorite colors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0" grpId="0"/>
      <p:bldP spid="119821" grpId="0"/>
      <p:bldP spid="119822" grpId="0"/>
      <p:bldP spid="119823" grpId="0"/>
      <p:bldP spid="1198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组合 3"/>
          <p:cNvGrpSpPr/>
          <p:nvPr/>
        </p:nvGrpSpPr>
        <p:grpSpPr bwMode="auto">
          <a:xfrm>
            <a:off x="0" y="476250"/>
            <a:ext cx="3960813" cy="792163"/>
            <a:chOff x="611559" y="337961"/>
            <a:chExt cx="4824536" cy="1219200"/>
          </a:xfrm>
        </p:grpSpPr>
        <p:pic>
          <p:nvPicPr>
            <p:cNvPr id="120835" name="Picture 5" descr="12_副本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B5B4B9"/>
                </a:clrFrom>
                <a:clrTo>
                  <a:srgbClr val="B5B4B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59" y="337961"/>
              <a:ext cx="4824536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36" name="TextBox 5"/>
            <p:cNvSpPr txBox="1">
              <a:spLocks noChangeArrowheads="1"/>
            </p:cNvSpPr>
            <p:nvPr/>
          </p:nvSpPr>
          <p:spPr bwMode="auto">
            <a:xfrm rot="-209567">
              <a:off x="611691" y="448367"/>
              <a:ext cx="4670788" cy="89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3200" b="1">
                  <a:solidFill>
                    <a:srgbClr val="FF0000"/>
                  </a:solidFill>
                </a:rPr>
                <a:t>After the trip</a:t>
              </a: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1619672" y="1196752"/>
            <a:ext cx="6408712" cy="648072"/>
            <a:chOff x="3872107" y="1117289"/>
            <a:chExt cx="4269334" cy="79208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1" name="椭圆 10"/>
            <p:cNvSpPr/>
            <p:nvPr/>
          </p:nvSpPr>
          <p:spPr>
            <a:xfrm>
              <a:off x="3893264" y="1117289"/>
              <a:ext cx="4139952" cy="79208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CA0E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872107" y="1257577"/>
              <a:ext cx="4269334" cy="564257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Complete it according to what you’ve learned</a:t>
              </a:r>
            </a:p>
          </p:txBody>
        </p:sp>
      </p:grpSp>
      <p:pic>
        <p:nvPicPr>
          <p:cNvPr id="120838" name="Picture 4" descr="1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5300663"/>
            <a:ext cx="3384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9" name="组合 8"/>
          <p:cNvGrpSpPr/>
          <p:nvPr/>
        </p:nvGrpSpPr>
        <p:grpSpPr bwMode="auto">
          <a:xfrm>
            <a:off x="395288" y="2060575"/>
            <a:ext cx="8353425" cy="3168650"/>
            <a:chOff x="323528" y="1268760"/>
            <a:chExt cx="8352928" cy="3816424"/>
          </a:xfrm>
        </p:grpSpPr>
        <p:grpSp>
          <p:nvGrpSpPr>
            <p:cNvPr id="21" name="AutoShape 15"/>
            <p:cNvGrpSpPr/>
            <p:nvPr/>
          </p:nvGrpSpPr>
          <p:grpSpPr bwMode="auto">
            <a:xfrm>
              <a:off x="306193" y="1246580"/>
              <a:ext cx="8387597" cy="3862007"/>
              <a:chOff x="377952" y="2042160"/>
              <a:chExt cx="8388096" cy="3206496"/>
            </a:xfrm>
          </p:grpSpPr>
          <p:pic>
            <p:nvPicPr>
              <p:cNvPr id="120841" name="AutoShape 1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7952" y="2042160"/>
                <a:ext cx="8388096" cy="3206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0842" name="Text Box 10"/>
              <p:cNvSpPr txBox="1">
                <a:spLocks noChangeArrowheads="1"/>
              </p:cNvSpPr>
              <p:nvPr/>
            </p:nvSpPr>
            <p:spPr bwMode="auto">
              <a:xfrm>
                <a:off x="395288" y="2060575"/>
                <a:ext cx="8353425" cy="2532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zh-CN" altLang="zh-CN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0843" name="TextBox 21"/>
            <p:cNvSpPr txBox="1">
              <a:spLocks noChangeArrowheads="1"/>
            </p:cNvSpPr>
            <p:nvPr/>
          </p:nvSpPr>
          <p:spPr bwMode="auto">
            <a:xfrm>
              <a:off x="395536" y="1412776"/>
              <a:ext cx="8208912" cy="366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2400" b="1">
                  <a:latin typeface="Comic Sans MS" panose="030F0702030302020204" pitchFamily="66" charset="0"/>
                </a:rPr>
                <a:t>  During this trip to the USA, Eddie and I also achieved a lot about the differences between British and American English. They are mainly different in ____________, _____________, ____________ and ____________. </a:t>
              </a:r>
            </a:p>
            <a:p>
              <a:pPr algn="l"/>
              <a:r>
                <a:rPr lang="en-US" altLang="zh-CN" sz="2400" b="1">
                  <a:latin typeface="Comic Sans MS" panose="030F0702030302020204" pitchFamily="66" charset="0"/>
                </a:rPr>
                <a:t>  We think the world is so wonderful that we should go out as often as possible. We should always remember that we are never too old to learn.</a:t>
              </a:r>
              <a:endParaRPr lang="en-US" altLang="zh-CN" sz="2400"/>
            </a:p>
          </p:txBody>
        </p:sp>
      </p:grpSp>
      <p:sp>
        <p:nvSpPr>
          <p:cNvPr id="120844" name="TextBox 22"/>
          <p:cNvSpPr txBox="1">
            <a:spLocks noChangeArrowheads="1"/>
          </p:cNvSpPr>
          <p:nvPr/>
        </p:nvSpPr>
        <p:spPr bwMode="auto">
          <a:xfrm>
            <a:off x="611188" y="3213100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120845" name="TextBox 23"/>
          <p:cNvSpPr txBox="1">
            <a:spLocks noChangeArrowheads="1"/>
          </p:cNvSpPr>
          <p:nvPr/>
        </p:nvSpPr>
        <p:spPr bwMode="auto">
          <a:xfrm>
            <a:off x="1331913" y="3573463"/>
            <a:ext cx="2232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grammar</a:t>
            </a:r>
          </a:p>
        </p:txBody>
      </p:sp>
      <p:sp>
        <p:nvSpPr>
          <p:cNvPr id="120846" name="TextBox 24"/>
          <p:cNvSpPr txBox="1">
            <a:spLocks noChangeArrowheads="1"/>
          </p:cNvSpPr>
          <p:nvPr/>
        </p:nvSpPr>
        <p:spPr bwMode="auto">
          <a:xfrm>
            <a:off x="3203575" y="3213100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pronunciation</a:t>
            </a:r>
          </a:p>
        </p:txBody>
      </p:sp>
      <p:sp>
        <p:nvSpPr>
          <p:cNvPr id="120847" name="TextBox 25"/>
          <p:cNvSpPr txBox="1">
            <a:spLocks noChangeArrowheads="1"/>
          </p:cNvSpPr>
          <p:nvPr/>
        </p:nvSpPr>
        <p:spPr bwMode="auto">
          <a:xfrm>
            <a:off x="5867400" y="3213100"/>
            <a:ext cx="223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spelling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/>
      <p:bldP spid="120845" grpId="0"/>
      <p:bldP spid="120846" grpId="0"/>
      <p:bldP spid="1208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ChangeArrowheads="1"/>
          </p:cNvSpPr>
          <p:nvPr/>
        </p:nvSpPr>
        <p:spPr bwMode="auto">
          <a:xfrm>
            <a:off x="438150" y="1946275"/>
            <a:ext cx="83502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DEADA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BA4F99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algn="l">
              <a:buFontTx/>
              <a:buAutoNum type="arabicPeriod"/>
            </a:pPr>
            <a:r>
              <a:rPr lang="en-US" altLang="zh-CN" sz="3200" b="1" dirty="0">
                <a:solidFill>
                  <a:srgbClr val="F80897"/>
                </a:solidFill>
                <a:latin typeface="Calibri" panose="020F0502020204030204" pitchFamily="34" charset="0"/>
              </a:rPr>
              <a:t>Revise the differences between British   </a:t>
            </a:r>
          </a:p>
          <a:p>
            <a:pPr marL="514350" indent="-514350" algn="l"/>
            <a:r>
              <a:rPr lang="en-US" altLang="zh-CN" sz="3200" b="1" dirty="0">
                <a:solidFill>
                  <a:srgbClr val="F80897"/>
                </a:solidFill>
                <a:latin typeface="Calibri" panose="020F0502020204030204" pitchFamily="34" charset="0"/>
              </a:rPr>
              <a:t>     English and American English.</a:t>
            </a:r>
          </a:p>
          <a:p>
            <a:pPr marL="514350" indent="-514350" algn="l"/>
            <a:r>
              <a:rPr lang="en-US" altLang="zh-CN" sz="3200" b="1" dirty="0">
                <a:solidFill>
                  <a:srgbClr val="F80897"/>
                </a:solidFill>
                <a:latin typeface="Calibri" panose="020F0502020204030204" pitchFamily="34" charset="0"/>
              </a:rPr>
              <a:t>2. Find more differences between  British   </a:t>
            </a:r>
          </a:p>
          <a:p>
            <a:pPr marL="514350" indent="-514350" algn="l"/>
            <a:r>
              <a:rPr lang="en-US" altLang="zh-CN" sz="3200" b="1" dirty="0">
                <a:solidFill>
                  <a:srgbClr val="F80897"/>
                </a:solidFill>
                <a:latin typeface="Calibri" panose="020F0502020204030204" pitchFamily="34" charset="0"/>
              </a:rPr>
              <a:t>    English and American English on the Internet.</a:t>
            </a:r>
          </a:p>
        </p:txBody>
      </p:sp>
      <p:pic>
        <p:nvPicPr>
          <p:cNvPr id="121859" name="Picture 8" descr="50320-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140200"/>
            <a:ext cx="38163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WordArt 7"/>
          <p:cNvSpPr>
            <a:spLocks noChangeArrowheads="1" noChangeShapeType="1" noTextEdit="1"/>
          </p:cNvSpPr>
          <p:nvPr/>
        </p:nvSpPr>
        <p:spPr bwMode="auto">
          <a:xfrm>
            <a:off x="2555875" y="981075"/>
            <a:ext cx="4114800" cy="730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altLang="zh-CN" sz="28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C000"/>
                </a:solidFill>
                <a:latin typeface="Comic Sans MS" panose="030F0702030302020204"/>
              </a:rPr>
              <a:t>Homework</a:t>
            </a:r>
            <a:endParaRPr lang="zh-CN" altLang="en-US" sz="2800" kern="10" dirty="0">
              <a:ln w="9525">
                <a:solidFill>
                  <a:srgbClr val="000000"/>
                </a:solidFill>
                <a:round/>
              </a:ln>
              <a:solidFill>
                <a:srgbClr val="FFC00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npo00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3859213"/>
            <a:ext cx="3103562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图片 11" descr="t0117d6715e44116e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1363" y="133350"/>
            <a:ext cx="32131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图片 7" descr="6quilE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1790">
            <a:off x="3532188" y="2073275"/>
            <a:ext cx="1958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81" name="组合 3"/>
          <p:cNvGrpSpPr/>
          <p:nvPr/>
        </p:nvGrpSpPr>
        <p:grpSpPr bwMode="auto">
          <a:xfrm>
            <a:off x="0" y="620713"/>
            <a:ext cx="3960813" cy="792162"/>
            <a:chOff x="611559" y="337961"/>
            <a:chExt cx="4824536" cy="1219200"/>
          </a:xfrm>
        </p:grpSpPr>
        <p:pic>
          <p:nvPicPr>
            <p:cNvPr id="101382" name="Picture 5" descr="12_副本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B5B4B9"/>
                </a:clrFrom>
                <a:clrTo>
                  <a:srgbClr val="B5B4B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59" y="337961"/>
              <a:ext cx="4824536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3" name="TextBox 5"/>
            <p:cNvSpPr txBox="1">
              <a:spLocks noChangeArrowheads="1"/>
            </p:cNvSpPr>
            <p:nvPr/>
          </p:nvSpPr>
          <p:spPr bwMode="auto">
            <a:xfrm rot="-209567">
              <a:off x="611691" y="448367"/>
              <a:ext cx="4670788" cy="89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3200" b="1" dirty="0">
                  <a:solidFill>
                    <a:srgbClr val="FF0000"/>
                  </a:solidFill>
                </a:rPr>
                <a:t>An invitation</a:t>
              </a: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7" descr="20080508231539987_副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2300"/>
            <a:ext cx="91440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矩形 4"/>
          <p:cNvSpPr>
            <a:spLocks noChangeArrowheads="1"/>
          </p:cNvSpPr>
          <p:nvPr/>
        </p:nvSpPr>
        <p:spPr bwMode="auto">
          <a:xfrm rot="423763">
            <a:off x="1865313" y="1879600"/>
            <a:ext cx="58261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Dear Hobo and Eddie: </a:t>
            </a:r>
            <a:endParaRPr lang="zh-CN" altLang="zh-CN" sz="2800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>
              <a:lnSpc>
                <a:spcPts val="26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Calibri" panose="020F0502020204030204" pitchFamily="34" charset="0"/>
              </a:rPr>
              <a:t>We sincerely invite you to our robot show.</a:t>
            </a:r>
            <a:endParaRPr lang="zh-CN" altLang="zh-CN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l">
              <a:lnSpc>
                <a:spcPts val="26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Calibri" panose="020F0502020204030204" pitchFamily="34" charset="0"/>
              </a:rPr>
              <a:t>By then, there will be many robots from different countries. Some are specially designed to make delicious food, and other robots are designed to help students with their homework.</a:t>
            </a:r>
            <a:endParaRPr lang="zh-CN" altLang="zh-CN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l">
              <a:lnSpc>
                <a:spcPts val="2800"/>
              </a:lnSpc>
            </a:pPr>
            <a:r>
              <a:rPr lang="en-US" altLang="zh-CN" sz="2000" dirty="0">
                <a:solidFill>
                  <a:srgbClr val="002060"/>
                </a:solidFill>
                <a:latin typeface="Calibri" panose="020F0502020204030204" pitchFamily="34" charset="0"/>
              </a:rPr>
              <a:t>We expect you to come.</a:t>
            </a:r>
            <a:r>
              <a:rPr lang="en-US" altLang="zh-CN" dirty="0">
                <a:latin typeface="Calibri" panose="020F0502020204030204" pitchFamily="34" charset="0"/>
              </a:rPr>
              <a:t/>
            </a:r>
            <a:br>
              <a:rPr lang="en-US" altLang="zh-CN" dirty="0">
                <a:latin typeface="Calibri" panose="020F0502020204030204" pitchFamily="34" charset="0"/>
              </a:rPr>
            </a:br>
            <a:r>
              <a:rPr lang="en-US" altLang="zh-CN" b="1" u="sng" dirty="0">
                <a:solidFill>
                  <a:srgbClr val="FF0000"/>
                </a:solidFill>
                <a:latin typeface="Calibri" panose="020F0502020204030204" pitchFamily="34" charset="0"/>
              </a:rPr>
              <a:t>Place: Times Square, New York, the USA </a:t>
            </a:r>
            <a:br>
              <a:rPr lang="en-US" altLang="zh-CN" b="1" u="sng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altLang="zh-CN" b="1" u="sng" dirty="0">
                <a:solidFill>
                  <a:srgbClr val="FF0000"/>
                </a:solidFill>
                <a:latin typeface="Calibri" panose="020F0502020204030204" pitchFamily="34" charset="0"/>
              </a:rPr>
              <a:t>Date: 15-16 May 2015</a:t>
            </a:r>
            <a:r>
              <a:rPr lang="en-US" altLang="zh-CN" b="1" dirty="0">
                <a:solidFill>
                  <a:srgbClr val="953735"/>
                </a:solidFill>
                <a:latin typeface="Calibri" panose="020F0502020204030204" pitchFamily="34" charset="0"/>
              </a:rPr>
              <a:t> </a:t>
            </a:r>
            <a:endParaRPr lang="zh-CN" altLang="zh-CN" b="1" dirty="0">
              <a:solidFill>
                <a:srgbClr val="953735"/>
              </a:solidFill>
              <a:latin typeface="Calibri" panose="020F0502020204030204" pitchFamily="34" charset="0"/>
            </a:endParaRPr>
          </a:p>
          <a:p>
            <a:pPr algn="l">
              <a:lnSpc>
                <a:spcPts val="2800"/>
              </a:lnSpc>
            </a:pPr>
            <a:r>
              <a:rPr lang="en-US" altLang="zh-CN" sz="2400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Robot Show Centre</a:t>
            </a:r>
          </a:p>
        </p:txBody>
      </p:sp>
      <p:pic>
        <p:nvPicPr>
          <p:cNvPr id="102404" name="图片 4" descr="u=1082958755,2841217548&amp;fm=21&amp;gp=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5325">
            <a:off x="5770563" y="4060825"/>
            <a:ext cx="1397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T013B5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620713"/>
            <a:ext cx="2139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 descr="T018A2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76250"/>
            <a:ext cx="21240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u=1670434844,4112809764&amp;fm=21&amp;gp=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70623">
            <a:off x="2587625" y="1201738"/>
            <a:ext cx="2876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 flipV="1">
            <a:off x="1908175" y="1844675"/>
            <a:ext cx="4464050" cy="295275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headEnd w="lg" len="lg"/>
            <a:tailEnd type="triangle" w="lg" len="lg"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6"/>
          <p:cNvGrpSpPr/>
          <p:nvPr/>
        </p:nvGrpSpPr>
        <p:grpSpPr bwMode="auto">
          <a:xfrm>
            <a:off x="611188" y="1844675"/>
            <a:ext cx="4752975" cy="2592388"/>
            <a:chOff x="5004048" y="5733256"/>
            <a:chExt cx="3888432" cy="1124744"/>
          </a:xfrm>
        </p:grpSpPr>
        <p:sp>
          <p:nvSpPr>
            <p:cNvPr id="22" name="爆炸形 1 21"/>
            <p:cNvSpPr/>
            <p:nvPr/>
          </p:nvSpPr>
          <p:spPr>
            <a:xfrm>
              <a:off x="5004048" y="5733256"/>
              <a:ext cx="3888432" cy="1124744"/>
            </a:xfrm>
            <a:prstGeom prst="irregularSeal1">
              <a:avLst/>
            </a:prstGeom>
            <a:gradFill flip="none" rotWithShape="1">
              <a:gsLst>
                <a:gs pos="0">
                  <a:srgbClr val="88EA9B">
                    <a:tint val="66000"/>
                    <a:satMod val="160000"/>
                  </a:srgbClr>
                </a:gs>
                <a:gs pos="50000">
                  <a:srgbClr val="88EA9B">
                    <a:tint val="44500"/>
                    <a:satMod val="160000"/>
                  </a:srgbClr>
                </a:gs>
                <a:gs pos="100000">
                  <a:srgbClr val="88EA9B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88EA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432" name="TextBox 15"/>
            <p:cNvSpPr txBox="1">
              <a:spLocks noChangeArrowheads="1"/>
            </p:cNvSpPr>
            <p:nvPr/>
          </p:nvSpPr>
          <p:spPr bwMode="auto">
            <a:xfrm>
              <a:off x="5806423" y="6139414"/>
              <a:ext cx="2530567" cy="22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2800" b="1" dirty="0">
                  <a:solidFill>
                    <a:srgbClr val="FF0000"/>
                  </a:solidFill>
                </a:rPr>
                <a:t>Some problems</a:t>
              </a:r>
              <a:r>
                <a:rPr lang="zh-CN" altLang="en-US" sz="2800" b="1" dirty="0">
                  <a:solidFill>
                    <a:srgbClr val="FF0000"/>
                  </a:solidFill>
                </a:rPr>
                <a:t>！</a:t>
              </a:r>
            </a:p>
          </p:txBody>
        </p:sp>
      </p:grpSp>
      <p:pic>
        <p:nvPicPr>
          <p:cNvPr id="3" name="组合 1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" y="4548188"/>
            <a:ext cx="2365375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pple\Desktop\535fcd3eh7ca2aa4218ef&amp;690_副本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2738" y="2346325"/>
            <a:ext cx="22320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apple\Desktop\t01447980fced10bc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2738" y="4438650"/>
            <a:ext cx="22129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6 -0.00648 L 0.40955 -0.011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021" name="Group 5"/>
          <p:cNvGraphicFramePr>
            <a:graphicFrameLocks noGrp="1"/>
          </p:cNvGraphicFramePr>
          <p:nvPr/>
        </p:nvGraphicFramePr>
        <p:xfrm>
          <a:off x="3563938" y="2420938"/>
          <a:ext cx="2160587" cy="2190845"/>
        </p:xfrm>
        <a:graphic>
          <a:graphicData uri="http://schemas.openxmlformats.org/drawingml/2006/table">
            <a:tbl>
              <a:tblPr/>
              <a:tblGrid>
                <a:gridCol w="216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7" marR="91457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57" marR="91457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zh-CN" sz="24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57" marR="91457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460" name="Text Box 24"/>
          <p:cNvSpPr txBox="1">
            <a:spLocks noChangeArrowheads="1"/>
          </p:cNvSpPr>
          <p:nvPr/>
        </p:nvSpPr>
        <p:spPr bwMode="auto">
          <a:xfrm>
            <a:off x="6026150" y="3987800"/>
            <a:ext cx="2509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the 1st floor</a:t>
            </a:r>
          </a:p>
        </p:txBody>
      </p:sp>
      <p:sp>
        <p:nvSpPr>
          <p:cNvPr id="104461" name="Text Box 27"/>
          <p:cNvSpPr txBox="1">
            <a:spLocks noChangeArrowheads="1"/>
          </p:cNvSpPr>
          <p:nvPr/>
        </p:nvSpPr>
        <p:spPr bwMode="auto">
          <a:xfrm>
            <a:off x="5976938" y="3303588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the 2nd floor</a:t>
            </a:r>
          </a:p>
        </p:txBody>
      </p:sp>
      <p:sp>
        <p:nvSpPr>
          <p:cNvPr id="104462" name="Text Box 31"/>
          <p:cNvSpPr txBox="1">
            <a:spLocks noChangeArrowheads="1"/>
          </p:cNvSpPr>
          <p:nvPr/>
        </p:nvSpPr>
        <p:spPr bwMode="auto">
          <a:xfrm>
            <a:off x="5976938" y="2651125"/>
            <a:ext cx="2514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the 3rd floor</a:t>
            </a:r>
          </a:p>
        </p:txBody>
      </p:sp>
      <p:pic>
        <p:nvPicPr>
          <p:cNvPr id="8228" name="Picture 36" descr="C:\Users\apple\Desktop\t01b1d091d5f18b77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0838" y="4498975"/>
            <a:ext cx="2500312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64" name="Text Box 50"/>
          <p:cNvSpPr txBox="1">
            <a:spLocks noChangeArrowheads="1"/>
          </p:cNvSpPr>
          <p:nvPr/>
        </p:nvSpPr>
        <p:spPr bwMode="auto">
          <a:xfrm>
            <a:off x="106363" y="4743450"/>
            <a:ext cx="87137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 dirty="0"/>
              <a:t>Hobo and Eddie: </a:t>
            </a:r>
            <a:r>
              <a:rPr lang="en-US" altLang="zh-CN" sz="2800" b="1" dirty="0">
                <a:solidFill>
                  <a:srgbClr val="0000FF"/>
                </a:solidFill>
              </a:rPr>
              <a:t>Excuse me, where is _______________?</a:t>
            </a:r>
          </a:p>
          <a:p>
            <a:pPr algn="l"/>
            <a:r>
              <a:rPr lang="en-US" altLang="zh-CN" sz="2800" b="1" dirty="0"/>
              <a:t>An American: </a:t>
            </a:r>
            <a:r>
              <a:rPr lang="en-US" altLang="zh-CN" sz="2800" b="1" dirty="0">
                <a:solidFill>
                  <a:srgbClr val="0000FF"/>
                </a:solidFill>
              </a:rPr>
              <a:t>It’s on the _______ floor.</a:t>
            </a:r>
          </a:p>
        </p:txBody>
      </p:sp>
      <p:sp>
        <p:nvSpPr>
          <p:cNvPr id="104465" name="Text Box 91"/>
          <p:cNvSpPr txBox="1">
            <a:spLocks noChangeArrowheads="1"/>
          </p:cNvSpPr>
          <p:nvPr/>
        </p:nvSpPr>
        <p:spPr bwMode="auto">
          <a:xfrm>
            <a:off x="82550" y="5661025"/>
            <a:ext cx="9061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Calibri" panose="020F0502020204030204" pitchFamily="34" charset="0"/>
              </a:rPr>
              <a:t>Hobo and Eddie: </a:t>
            </a:r>
            <a:r>
              <a:rPr lang="en-US" altLang="zh-CN" sz="2800" b="1" dirty="0">
                <a:solidFill>
                  <a:srgbClr val="984807"/>
                </a:solidFill>
                <a:latin typeface="Calibri" panose="020F0502020204030204" pitchFamily="34" charset="0"/>
              </a:rPr>
              <a:t>Where is the restaurant?             </a:t>
            </a:r>
          </a:p>
          <a:p>
            <a:r>
              <a:rPr lang="en-US" altLang="zh-CN" sz="2800" b="1" dirty="0">
                <a:solidFill>
                  <a:srgbClr val="984807"/>
                </a:solidFill>
                <a:latin typeface="Calibri" panose="020F0502020204030204" pitchFamily="34" charset="0"/>
              </a:rPr>
              <a:t>                               There’s ______________ on the first floor.</a:t>
            </a:r>
          </a:p>
        </p:txBody>
      </p:sp>
      <p:grpSp>
        <p:nvGrpSpPr>
          <p:cNvPr id="104466" name="组合 3"/>
          <p:cNvGrpSpPr/>
          <p:nvPr/>
        </p:nvGrpSpPr>
        <p:grpSpPr bwMode="auto">
          <a:xfrm>
            <a:off x="0" y="620713"/>
            <a:ext cx="3960813" cy="792162"/>
            <a:chOff x="611559" y="337961"/>
            <a:chExt cx="4824536" cy="1219200"/>
          </a:xfrm>
        </p:grpSpPr>
        <p:pic>
          <p:nvPicPr>
            <p:cNvPr id="104467" name="Picture 5" descr="12_副本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B5B4B9"/>
                </a:clrFrom>
                <a:clrTo>
                  <a:srgbClr val="B5B4B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59" y="337961"/>
              <a:ext cx="4824536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68" name="TextBox 5"/>
            <p:cNvSpPr txBox="1">
              <a:spLocks noChangeArrowheads="1"/>
            </p:cNvSpPr>
            <p:nvPr/>
          </p:nvSpPr>
          <p:spPr bwMode="auto">
            <a:xfrm rot="-209567">
              <a:off x="611691" y="448367"/>
              <a:ext cx="4670788" cy="89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3200" b="1" dirty="0">
                  <a:solidFill>
                    <a:srgbClr val="FF0000"/>
                  </a:solidFill>
                </a:rPr>
                <a:t>On the 1st day</a:t>
              </a:r>
            </a:p>
          </p:txBody>
        </p:sp>
      </p:grpSp>
      <p:pic>
        <p:nvPicPr>
          <p:cNvPr id="8226" name="Picture 34" descr="C:\Users\apple\Desktop\图片1_副本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1638" y="2052638"/>
            <a:ext cx="857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33" descr="C:\Users\apple\Desktop\4.15微课9B U3 Stduy skills\图片\t01284478620b9fd6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8113" y="0"/>
            <a:ext cx="3365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27"/>
          <p:cNvGrpSpPr/>
          <p:nvPr/>
        </p:nvGrpSpPr>
        <p:grpSpPr bwMode="auto">
          <a:xfrm>
            <a:off x="106363" y="2052638"/>
            <a:ext cx="3742581" cy="2919878"/>
            <a:chOff x="107156" y="1895477"/>
            <a:chExt cx="3741757" cy="2919213"/>
          </a:xfrm>
        </p:grpSpPr>
        <p:sp>
          <p:nvSpPr>
            <p:cNvPr id="104472" name="Text Box 28"/>
            <p:cNvSpPr txBox="1">
              <a:spLocks noChangeArrowheads="1"/>
            </p:cNvSpPr>
            <p:nvPr/>
          </p:nvSpPr>
          <p:spPr bwMode="auto">
            <a:xfrm>
              <a:off x="971550" y="3860800"/>
              <a:ext cx="2877363" cy="953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2800" b="1" dirty="0">
                  <a:solidFill>
                    <a:srgbClr val="0000FF"/>
                  </a:solidFill>
                </a:rPr>
                <a:t>the ground floor</a:t>
              </a:r>
            </a:p>
          </p:txBody>
        </p:sp>
        <p:sp>
          <p:nvSpPr>
            <p:cNvPr id="104473" name="Text Box 29"/>
            <p:cNvSpPr txBox="1">
              <a:spLocks noChangeArrowheads="1"/>
            </p:cNvSpPr>
            <p:nvPr/>
          </p:nvSpPr>
          <p:spPr bwMode="auto">
            <a:xfrm>
              <a:off x="1187623" y="3212976"/>
              <a:ext cx="2393804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2800" b="1" dirty="0">
                  <a:solidFill>
                    <a:srgbClr val="0000FF"/>
                  </a:solidFill>
                </a:rPr>
                <a:t>the 1st floor</a:t>
              </a:r>
            </a:p>
          </p:txBody>
        </p:sp>
        <p:sp>
          <p:nvSpPr>
            <p:cNvPr id="104474" name="Text Box 30"/>
            <p:cNvSpPr txBox="1">
              <a:spLocks noChangeArrowheads="1"/>
            </p:cNvSpPr>
            <p:nvPr/>
          </p:nvSpPr>
          <p:spPr bwMode="auto">
            <a:xfrm>
              <a:off x="1187623" y="2564904"/>
              <a:ext cx="2393805" cy="52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l"/>
              <a:r>
                <a:rPr lang="en-US" altLang="zh-CN" sz="2800" b="1" dirty="0">
                  <a:solidFill>
                    <a:srgbClr val="0000FF"/>
                  </a:solidFill>
                </a:rPr>
                <a:t>the 2nd floor</a:t>
              </a:r>
            </a:p>
          </p:txBody>
        </p:sp>
        <p:pic>
          <p:nvPicPr>
            <p:cNvPr id="104475" name="图片 2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7156" y="1895477"/>
              <a:ext cx="930176" cy="250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476" name="矩形 29"/>
          <p:cNvSpPr>
            <a:spLocks noChangeArrowheads="1"/>
          </p:cNvSpPr>
          <p:nvPr/>
        </p:nvSpPr>
        <p:spPr bwMode="auto">
          <a:xfrm>
            <a:off x="3960813" y="6080125"/>
            <a:ext cx="243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a health centre</a:t>
            </a:r>
          </a:p>
        </p:txBody>
      </p:sp>
      <p:sp>
        <p:nvSpPr>
          <p:cNvPr id="104477" name="矩形 30"/>
          <p:cNvSpPr>
            <a:spLocks noChangeArrowheads="1"/>
          </p:cNvSpPr>
          <p:nvPr/>
        </p:nvSpPr>
        <p:spPr bwMode="auto">
          <a:xfrm>
            <a:off x="5651500" y="4724400"/>
            <a:ext cx="3875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the dinning room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4478" name="Text Box 37"/>
          <p:cNvSpPr txBox="1">
            <a:spLocks noChangeArrowheads="1"/>
          </p:cNvSpPr>
          <p:nvPr/>
        </p:nvSpPr>
        <p:spPr bwMode="auto">
          <a:xfrm>
            <a:off x="3924300" y="5176838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FF0000"/>
                </a:solidFill>
              </a:rPr>
              <a:t>first</a:t>
            </a:r>
          </a:p>
        </p:txBody>
      </p:sp>
      <p:pic>
        <p:nvPicPr>
          <p:cNvPr id="7207" name="Picture 39" descr="C:\Users\dell\AppData\Roaming\Tencent\Users\415035863\QQ\WinTemp\RichOle\QY87DUKHGG3SY`4MF{06ZJ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6813" y="3852863"/>
            <a:ext cx="1809750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Picture 41" descr="c:\users\dell\appdata\roaming\360se6\User Data\temp\lux3565fc.134605_u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6813" y="3151188"/>
            <a:ext cx="18097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2" grpId="0"/>
      <p:bldP spid="104464" grpId="0"/>
      <p:bldP spid="104465" grpId="0"/>
      <p:bldP spid="104476" grpId="0"/>
      <p:bldP spid="104477" grpId="0"/>
      <p:bldP spid="1044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Group 2"/>
          <p:cNvGraphicFramePr>
            <a:graphicFrameLocks noGrp="1"/>
          </p:cNvGraphicFramePr>
          <p:nvPr/>
        </p:nvGraphicFramePr>
        <p:xfrm>
          <a:off x="179388" y="955675"/>
          <a:ext cx="8785225" cy="5572129"/>
        </p:xfrm>
        <a:graphic>
          <a:graphicData uri="http://schemas.openxmlformats.org/drawingml/2006/table">
            <a:tbl>
              <a:tblPr/>
              <a:tblGrid>
                <a:gridCol w="259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Chinese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BrE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AmE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秋天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autumn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饼干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biscuit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卡车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lorry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电梯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lift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书店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bookshop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花园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garden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电影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film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足球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soccer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橡皮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rubber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假期</a:t>
                      </a:r>
                    </a:p>
                  </a:txBody>
                  <a:tcPr marL="91443" marR="91443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holiday</a:t>
                      </a: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3" marR="91443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5524" name="TextBox 29"/>
          <p:cNvSpPr txBox="1">
            <a:spLocks noChangeArrowheads="1"/>
          </p:cNvSpPr>
          <p:nvPr/>
        </p:nvSpPr>
        <p:spPr bwMode="auto">
          <a:xfrm>
            <a:off x="6875463" y="1484313"/>
            <a:ext cx="1152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</a:p>
        </p:txBody>
      </p:sp>
      <p:sp>
        <p:nvSpPr>
          <p:cNvPr id="105525" name="TextBox 30"/>
          <p:cNvSpPr txBox="1">
            <a:spLocks noChangeArrowheads="1"/>
          </p:cNvSpPr>
          <p:nvPr/>
        </p:nvSpPr>
        <p:spPr bwMode="auto">
          <a:xfrm>
            <a:off x="6875463" y="1989138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cookie</a:t>
            </a:r>
          </a:p>
        </p:txBody>
      </p:sp>
      <p:sp>
        <p:nvSpPr>
          <p:cNvPr id="105526" name="TextBox 31"/>
          <p:cNvSpPr txBox="1">
            <a:spLocks noChangeArrowheads="1"/>
          </p:cNvSpPr>
          <p:nvPr/>
        </p:nvSpPr>
        <p:spPr bwMode="auto">
          <a:xfrm>
            <a:off x="6588125" y="3500438"/>
            <a:ext cx="1871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bookstore</a:t>
            </a:r>
          </a:p>
        </p:txBody>
      </p:sp>
      <p:sp>
        <p:nvSpPr>
          <p:cNvPr id="105527" name="TextBox 32"/>
          <p:cNvSpPr txBox="1">
            <a:spLocks noChangeArrowheads="1"/>
          </p:cNvSpPr>
          <p:nvPr/>
        </p:nvSpPr>
        <p:spPr bwMode="auto">
          <a:xfrm>
            <a:off x="7019925" y="3933825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</a:t>
            </a:r>
          </a:p>
        </p:txBody>
      </p:sp>
      <p:sp>
        <p:nvSpPr>
          <p:cNvPr id="105528" name="TextBox 33"/>
          <p:cNvSpPr txBox="1">
            <a:spLocks noChangeArrowheads="1"/>
          </p:cNvSpPr>
          <p:nvPr/>
        </p:nvSpPr>
        <p:spPr bwMode="auto">
          <a:xfrm>
            <a:off x="6875463" y="443706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</a:p>
        </p:txBody>
      </p:sp>
      <p:sp>
        <p:nvSpPr>
          <p:cNvPr id="105529" name="TextBox 34"/>
          <p:cNvSpPr txBox="1">
            <a:spLocks noChangeArrowheads="1"/>
          </p:cNvSpPr>
          <p:nvPr/>
        </p:nvSpPr>
        <p:spPr bwMode="auto">
          <a:xfrm>
            <a:off x="6732588" y="5013325"/>
            <a:ext cx="1655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</a:p>
        </p:txBody>
      </p:sp>
      <p:sp>
        <p:nvSpPr>
          <p:cNvPr id="105530" name="TextBox 35"/>
          <p:cNvSpPr txBox="1">
            <a:spLocks noChangeArrowheads="1"/>
          </p:cNvSpPr>
          <p:nvPr/>
        </p:nvSpPr>
        <p:spPr bwMode="auto">
          <a:xfrm>
            <a:off x="6804025" y="5516563"/>
            <a:ext cx="143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eraser</a:t>
            </a:r>
          </a:p>
        </p:txBody>
      </p:sp>
      <p:sp>
        <p:nvSpPr>
          <p:cNvPr id="105531" name="TextBox 36"/>
          <p:cNvSpPr txBox="1">
            <a:spLocks noChangeArrowheads="1"/>
          </p:cNvSpPr>
          <p:nvPr/>
        </p:nvSpPr>
        <p:spPr bwMode="auto">
          <a:xfrm>
            <a:off x="6804025" y="6021388"/>
            <a:ext cx="1511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cookie</a:t>
            </a:r>
          </a:p>
        </p:txBody>
      </p:sp>
      <p:sp>
        <p:nvSpPr>
          <p:cNvPr id="105532" name="TextBox 37"/>
          <p:cNvSpPr txBox="1">
            <a:spLocks noChangeArrowheads="1"/>
          </p:cNvSpPr>
          <p:nvPr/>
        </p:nvSpPr>
        <p:spPr bwMode="auto">
          <a:xfrm>
            <a:off x="6875463" y="2420938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</a:p>
        </p:txBody>
      </p:sp>
      <p:sp>
        <p:nvSpPr>
          <p:cNvPr id="105533" name="TextBox 38"/>
          <p:cNvSpPr txBox="1">
            <a:spLocks noChangeArrowheads="1"/>
          </p:cNvSpPr>
          <p:nvPr/>
        </p:nvSpPr>
        <p:spPr bwMode="auto">
          <a:xfrm>
            <a:off x="6732588" y="2924175"/>
            <a:ext cx="165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elevator</a:t>
            </a:r>
          </a:p>
        </p:txBody>
      </p:sp>
      <p:grpSp>
        <p:nvGrpSpPr>
          <p:cNvPr id="2" name="组合 50"/>
          <p:cNvGrpSpPr/>
          <p:nvPr/>
        </p:nvGrpSpPr>
        <p:grpSpPr bwMode="auto">
          <a:xfrm>
            <a:off x="322263" y="981075"/>
            <a:ext cx="6481762" cy="5499100"/>
            <a:chOff x="322833" y="1052513"/>
            <a:chExt cx="6480919" cy="5499346"/>
          </a:xfrm>
        </p:grpSpPr>
        <p:pic>
          <p:nvPicPr>
            <p:cNvPr id="105535" name="Picture 52" descr="Flag of UK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43808" y="1052736"/>
              <a:ext cx="863600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6" name="Picture 53" descr="Flag Of USA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940152" y="1052736"/>
              <a:ext cx="863600" cy="43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7" name="Picture 42" descr="2008818181510724_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850" y="1052513"/>
              <a:ext cx="720725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8" name="Picture 16" descr="2 008 (1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850" y="5661025"/>
              <a:ext cx="6477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39" name="Picture 15" descr="00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2833" y="2636689"/>
              <a:ext cx="6477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40" name="Picture 14" descr="00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3850" y="4149725"/>
              <a:ext cx="64770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41" name="Picture 13" descr="00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2833" y="5084961"/>
              <a:ext cx="647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42" name="Picture 8" descr="vacatio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3524" y="6164963"/>
              <a:ext cx="719463" cy="38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43" name="Picture 16" descr="npo00001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3850" y="1557338"/>
              <a:ext cx="71913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44" name="Picture 2" descr="饼干"/>
            <p:cNvPicPr>
              <a:picLocks noChangeAspect="1" noChangeArrowheads="1"/>
            </p:cNvPicPr>
            <p:nvPr/>
          </p:nvPicPr>
          <p:blipFill>
            <a:blip r:embed="rId11">
              <a:lum bright="-6000" contrast="16000"/>
            </a:blip>
            <a:srcRect/>
            <a:stretch>
              <a:fillRect/>
            </a:stretch>
          </p:blipFill>
          <p:spPr bwMode="auto">
            <a:xfrm>
              <a:off x="322833" y="2132633"/>
              <a:ext cx="719138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45" name="图片 27" descr="t01e65b16377d8b3253.jp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2833" y="3140745"/>
              <a:ext cx="66675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46" name="图片 28" descr="t01627dc0cc8c8a0d6c.jp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22833" y="3644801"/>
              <a:ext cx="631825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47" name="Picture 6" descr="film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850" y="4581525"/>
              <a:ext cx="647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矩形 26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89438" y="12700"/>
            <a:ext cx="4767262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24" grpId="0"/>
      <p:bldP spid="105525" grpId="0"/>
      <p:bldP spid="105526" grpId="0"/>
      <p:bldP spid="105527" grpId="0"/>
      <p:bldP spid="105528" grpId="0"/>
      <p:bldP spid="105529" grpId="0"/>
      <p:bldP spid="105530" grpId="0"/>
      <p:bldP spid="105531" grpId="0"/>
      <p:bldP spid="105532" grpId="0"/>
      <p:bldP spid="1055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79388" y="1989138"/>
            <a:ext cx="8785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DEADA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A0E4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6499" name="TextBox 27"/>
          <p:cNvSpPr txBox="1">
            <a:spLocks noChangeArrowheads="1"/>
          </p:cNvSpPr>
          <p:nvPr/>
        </p:nvSpPr>
        <p:spPr bwMode="auto">
          <a:xfrm>
            <a:off x="323849" y="2205038"/>
            <a:ext cx="2478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 dirty="0"/>
              <a:t>underground</a:t>
            </a:r>
          </a:p>
        </p:txBody>
      </p:sp>
      <p:sp>
        <p:nvSpPr>
          <p:cNvPr id="106500" name="TextBox 29"/>
          <p:cNvSpPr txBox="1">
            <a:spLocks noChangeArrowheads="1"/>
          </p:cNvSpPr>
          <p:nvPr/>
        </p:nvSpPr>
        <p:spPr bwMode="auto">
          <a:xfrm>
            <a:off x="7524750" y="2205038"/>
            <a:ext cx="1223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/>
              <a:t>mail</a:t>
            </a:r>
          </a:p>
        </p:txBody>
      </p:sp>
      <p:sp>
        <p:nvSpPr>
          <p:cNvPr id="106501" name="TextBox 30"/>
          <p:cNvSpPr txBox="1">
            <a:spLocks noChangeArrowheads="1"/>
          </p:cNvSpPr>
          <p:nvPr/>
        </p:nvSpPr>
        <p:spPr bwMode="auto">
          <a:xfrm>
            <a:off x="7524750" y="2708275"/>
            <a:ext cx="1081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/>
              <a:t>post</a:t>
            </a:r>
          </a:p>
        </p:txBody>
      </p:sp>
      <p:sp>
        <p:nvSpPr>
          <p:cNvPr id="106502" name="TextBox 31"/>
          <p:cNvSpPr txBox="1">
            <a:spLocks noChangeArrowheads="1"/>
          </p:cNvSpPr>
          <p:nvPr/>
        </p:nvSpPr>
        <p:spPr bwMode="auto">
          <a:xfrm>
            <a:off x="4572000" y="2781300"/>
            <a:ext cx="64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/>
              <a:t>tin</a:t>
            </a:r>
          </a:p>
        </p:txBody>
      </p:sp>
      <p:sp>
        <p:nvSpPr>
          <p:cNvPr id="106503" name="TextBox 32"/>
          <p:cNvSpPr txBox="1">
            <a:spLocks noChangeArrowheads="1"/>
          </p:cNvSpPr>
          <p:nvPr/>
        </p:nvSpPr>
        <p:spPr bwMode="auto">
          <a:xfrm>
            <a:off x="4356100" y="2205038"/>
            <a:ext cx="1079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/>
              <a:t>can</a:t>
            </a:r>
          </a:p>
        </p:txBody>
      </p:sp>
      <p:sp>
        <p:nvSpPr>
          <p:cNvPr id="106504" name="TextBox 33"/>
          <p:cNvSpPr txBox="1">
            <a:spLocks noChangeArrowheads="1"/>
          </p:cNvSpPr>
          <p:nvPr/>
        </p:nvSpPr>
        <p:spPr bwMode="auto">
          <a:xfrm>
            <a:off x="2700338" y="2205038"/>
            <a:ext cx="1223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0000FF"/>
                </a:solidFill>
              </a:rPr>
              <a:t>pants</a:t>
            </a:r>
          </a:p>
        </p:txBody>
      </p:sp>
      <p:sp>
        <p:nvSpPr>
          <p:cNvPr id="106505" name="TextBox 34"/>
          <p:cNvSpPr txBox="1">
            <a:spLocks noChangeArrowheads="1"/>
          </p:cNvSpPr>
          <p:nvPr/>
        </p:nvSpPr>
        <p:spPr bwMode="auto">
          <a:xfrm>
            <a:off x="2555875" y="2781300"/>
            <a:ext cx="163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solidFill>
                  <a:srgbClr val="0000FF"/>
                </a:solidFill>
              </a:rPr>
              <a:t>trousers</a:t>
            </a:r>
          </a:p>
        </p:txBody>
      </p:sp>
      <p:sp>
        <p:nvSpPr>
          <p:cNvPr id="106506" name="TextBox 35"/>
          <p:cNvSpPr txBox="1">
            <a:spLocks noChangeArrowheads="1"/>
          </p:cNvSpPr>
          <p:nvPr/>
        </p:nvSpPr>
        <p:spPr bwMode="auto">
          <a:xfrm>
            <a:off x="5651500" y="2205038"/>
            <a:ext cx="1968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 dirty="0">
                <a:solidFill>
                  <a:srgbClr val="0000FF"/>
                </a:solidFill>
              </a:rPr>
              <a:t>apartment</a:t>
            </a:r>
          </a:p>
        </p:txBody>
      </p:sp>
      <p:sp>
        <p:nvSpPr>
          <p:cNvPr id="106507" name="TextBox 36"/>
          <p:cNvSpPr txBox="1">
            <a:spLocks noChangeArrowheads="1"/>
          </p:cNvSpPr>
          <p:nvPr/>
        </p:nvSpPr>
        <p:spPr bwMode="auto">
          <a:xfrm>
            <a:off x="5795963" y="2781300"/>
            <a:ext cx="1223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800" b="1">
                <a:solidFill>
                  <a:srgbClr val="0000FF"/>
                </a:solidFill>
              </a:rPr>
              <a:t>flat</a:t>
            </a:r>
          </a:p>
        </p:txBody>
      </p:sp>
      <p:sp>
        <p:nvSpPr>
          <p:cNvPr id="106508" name="TextBox 37"/>
          <p:cNvSpPr txBox="1">
            <a:spLocks noChangeArrowheads="1"/>
          </p:cNvSpPr>
          <p:nvPr/>
        </p:nvSpPr>
        <p:spPr bwMode="auto">
          <a:xfrm>
            <a:off x="684213" y="2781300"/>
            <a:ext cx="1525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 dirty="0"/>
              <a:t>subway</a:t>
            </a:r>
          </a:p>
        </p:txBody>
      </p:sp>
      <p:grpSp>
        <p:nvGrpSpPr>
          <p:cNvPr id="106509" name="组合 24"/>
          <p:cNvGrpSpPr/>
          <p:nvPr/>
        </p:nvGrpSpPr>
        <p:grpSpPr bwMode="auto">
          <a:xfrm>
            <a:off x="900113" y="4508500"/>
            <a:ext cx="2951162" cy="1800225"/>
            <a:chOff x="971600" y="4509120"/>
            <a:chExt cx="3240360" cy="167640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971600" y="4509120"/>
              <a:ext cx="3240360" cy="1676400"/>
            </a:xfrm>
            <a:prstGeom prst="cube">
              <a:avLst>
                <a:gd name="adj" fmla="val 25000"/>
              </a:avLst>
            </a:prstGeom>
            <a:solidFill>
              <a:srgbClr val="FFCCCC"/>
            </a:solidFill>
            <a:ln w="28575">
              <a:noFill/>
              <a:miter lim="800000"/>
            </a:ln>
            <a:effectLst>
              <a:softEdge rad="63500"/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pic>
          <p:nvPicPr>
            <p:cNvPr id="106513" name="Picture 52" descr="Flag of UK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19727" y="5185308"/>
              <a:ext cx="1440160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514" name="组合 25"/>
          <p:cNvGrpSpPr/>
          <p:nvPr/>
        </p:nvGrpSpPr>
        <p:grpSpPr bwMode="auto">
          <a:xfrm>
            <a:off x="5219700" y="4508500"/>
            <a:ext cx="2735263" cy="1728788"/>
            <a:chOff x="4860032" y="4509120"/>
            <a:chExt cx="3528392" cy="1676400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4860032" y="4509120"/>
              <a:ext cx="3528392" cy="1676400"/>
            </a:xfrm>
            <a:prstGeom prst="cube">
              <a:avLst>
                <a:gd name="adj" fmla="val 25000"/>
              </a:avLst>
            </a:prstGeom>
            <a:solidFill>
              <a:srgbClr val="FFCCCC"/>
            </a:solidFill>
            <a:ln w="28575">
              <a:noFill/>
              <a:miter lim="800000"/>
            </a:ln>
            <a:effectLst>
              <a:softEdge rad="63500"/>
            </a:effectLst>
          </p:spPr>
          <p:txBody>
            <a:bodyPr wrap="none" anchor="ctr"/>
            <a:lstStyle/>
            <a:p>
              <a:pPr>
                <a:defRPr/>
              </a:pPr>
              <a:endParaRPr lang="en-US" altLang="zh-C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pic>
          <p:nvPicPr>
            <p:cNvPr id="106518" name="Picture 53" descr="Flag Of USA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24128" y="5229200"/>
              <a:ext cx="1440160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11"/>
          <p:cNvGrpSpPr/>
          <p:nvPr/>
        </p:nvGrpSpPr>
        <p:grpSpPr>
          <a:xfrm>
            <a:off x="1475656" y="548680"/>
            <a:ext cx="5807017" cy="936104"/>
            <a:chOff x="3995936" y="836712"/>
            <a:chExt cx="4139952" cy="79208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" name="椭圆 21"/>
            <p:cNvSpPr/>
            <p:nvPr/>
          </p:nvSpPr>
          <p:spPr>
            <a:xfrm>
              <a:off x="3995936" y="836712"/>
              <a:ext cx="4139952" cy="79208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CA0E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055119" y="958572"/>
              <a:ext cx="3912867" cy="442725"/>
            </a:xfrm>
            <a:prstGeom prst="rect">
              <a:avLst/>
            </a:prstGeom>
            <a:noFill/>
            <a:ln w="38100">
              <a:noFill/>
              <a:prstDash val="sysDash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British English or American English?</a:t>
              </a: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11042 0.43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1314E-6 L 0.5316 0.371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185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2691 0.455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09444 0.360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7952 0.3715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008E-6 L 0.18507 0.475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23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008E-6 L 0.01979 0.4759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3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41736 0.3395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169 L -0.62604 0.364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008E-6 L -0.15347 0.465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23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0" grpId="0"/>
      <p:bldP spid="106501" grpId="0"/>
      <p:bldP spid="106502" grpId="0"/>
      <p:bldP spid="106503" grpId="0"/>
      <p:bldP spid="106504" grpId="0"/>
      <p:bldP spid="106505" grpId="0"/>
      <p:bldP spid="106506" grpId="0"/>
      <p:bldP spid="106507" grpId="0"/>
      <p:bldP spid="1065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组合 3"/>
          <p:cNvGrpSpPr/>
          <p:nvPr/>
        </p:nvGrpSpPr>
        <p:grpSpPr bwMode="auto">
          <a:xfrm>
            <a:off x="0" y="404813"/>
            <a:ext cx="3960813" cy="792162"/>
            <a:chOff x="611559" y="337961"/>
            <a:chExt cx="4824536" cy="1219200"/>
          </a:xfrm>
        </p:grpSpPr>
        <p:pic>
          <p:nvPicPr>
            <p:cNvPr id="107523" name="Picture 5" descr="12_副本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B5B4B9"/>
                </a:clrFrom>
                <a:clrTo>
                  <a:srgbClr val="B5B4B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559" y="337961"/>
              <a:ext cx="4824536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24" name="TextBox 5"/>
            <p:cNvSpPr txBox="1">
              <a:spLocks noChangeArrowheads="1"/>
            </p:cNvSpPr>
            <p:nvPr/>
          </p:nvSpPr>
          <p:spPr bwMode="auto">
            <a:xfrm rot="-209567">
              <a:off x="611691" y="448367"/>
              <a:ext cx="4670788" cy="89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3200" b="1" dirty="0">
                  <a:solidFill>
                    <a:srgbClr val="FF0000"/>
                  </a:solidFill>
                </a:rPr>
                <a:t>On the 2nd day</a:t>
              </a:r>
            </a:p>
          </p:txBody>
        </p:sp>
      </p:grpSp>
      <p:pic>
        <p:nvPicPr>
          <p:cNvPr id="14342" name="Picture 6" descr="C:\Users\apple\Desktop\535fcd3eh7ca2aa4218ef&amp;690_副本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7250" y="476250"/>
            <a:ext cx="30305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图片 8" descr="影片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521200"/>
            <a:ext cx="878522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C:\Users\apple\Desktop\t013954e7ad522cb67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724400"/>
            <a:ext cx="259080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u=3959866553,4286586751&amp;fm=23&amp;gp=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4797425"/>
            <a:ext cx="2738438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u=2802802039,4104707322&amp;fm=23&amp;gp=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3425" y="4724400"/>
            <a:ext cx="2524125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AutoShape 15"/>
          <p:cNvGrpSpPr/>
          <p:nvPr/>
        </p:nvGrpSpPr>
        <p:grpSpPr bwMode="auto">
          <a:xfrm>
            <a:off x="304800" y="1285875"/>
            <a:ext cx="5510213" cy="2700338"/>
            <a:chOff x="192" y="810"/>
            <a:chExt cx="3471" cy="1701"/>
          </a:xfrm>
        </p:grpSpPr>
        <p:pic>
          <p:nvPicPr>
            <p:cNvPr id="107531" name="AutoShape 15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2" y="810"/>
              <a:ext cx="3471" cy="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32" name="Text Box 12"/>
            <p:cNvSpPr txBox="1">
              <a:spLocks noChangeArrowheads="1"/>
            </p:cNvSpPr>
            <p:nvPr/>
          </p:nvSpPr>
          <p:spPr bwMode="auto">
            <a:xfrm>
              <a:off x="204" y="821"/>
              <a:ext cx="3447" cy="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/>
                <a:t>An American:      What’s your job?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/>
                <a:t>An Englishman:  I’m a </a:t>
              </a:r>
              <a:r>
                <a:rPr lang="en-US" altLang="zh-CN" sz="2400" b="1">
                  <a:solidFill>
                    <a:srgbClr val="FF0000"/>
                  </a:solidFill>
                </a:rPr>
                <a:t>clerk</a:t>
              </a:r>
              <a:r>
                <a:rPr lang="en-US" altLang="zh-CN" sz="2400" b="1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/>
                <a:t>An American:      </a:t>
              </a:r>
              <a:r>
                <a:rPr lang="en-US" altLang="zh-CN" sz="2400" b="1">
                  <a:solidFill>
                    <a:srgbClr val="FF0000"/>
                  </a:solidFill>
                </a:rPr>
                <a:t>Clock</a:t>
              </a:r>
              <a:r>
                <a:rPr lang="en-US" altLang="zh-CN" sz="2400" b="1"/>
                <a:t>? Your job is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/>
                <a:t>                     to tick tick all day long?</a:t>
              </a:r>
            </a:p>
          </p:txBody>
        </p:sp>
      </p:grpSp>
      <p:pic>
        <p:nvPicPr>
          <p:cNvPr id="13326" name="Picture 14" descr="C:\Users\apple\Desktop\u=2307971326,3247076660&amp;fm=21&amp;gp=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37250" y="476250"/>
            <a:ext cx="3030538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19"/>
          <p:cNvGrpSpPr/>
          <p:nvPr/>
        </p:nvGrpSpPr>
        <p:grpSpPr bwMode="auto">
          <a:xfrm>
            <a:off x="290513" y="1300163"/>
            <a:ext cx="5473700" cy="2668587"/>
            <a:chOff x="858272" y="301702"/>
            <a:chExt cx="5473700" cy="2668586"/>
          </a:xfrm>
        </p:grpSpPr>
        <p:grpSp>
          <p:nvGrpSpPr>
            <p:cNvPr id="107535" name="组合 21"/>
            <p:cNvGrpSpPr/>
            <p:nvPr/>
          </p:nvGrpSpPr>
          <p:grpSpPr bwMode="auto">
            <a:xfrm>
              <a:off x="858272" y="301702"/>
              <a:ext cx="5473700" cy="2668586"/>
              <a:chOff x="3163102" y="312260"/>
              <a:chExt cx="5472608" cy="2808313"/>
            </a:xfrm>
          </p:grpSpPr>
          <p:grpSp>
            <p:nvGrpSpPr>
              <p:cNvPr id="23" name="AutoShape 15"/>
              <p:cNvGrpSpPr/>
              <p:nvPr/>
            </p:nvGrpSpPr>
            <p:grpSpPr bwMode="auto">
              <a:xfrm>
                <a:off x="3146962" y="290862"/>
                <a:ext cx="5509685" cy="2848343"/>
                <a:chOff x="274320" y="1280160"/>
                <a:chExt cx="5510784" cy="2706624"/>
              </a:xfrm>
            </p:grpSpPr>
            <p:pic>
              <p:nvPicPr>
                <p:cNvPr id="107537" name="AutoShape 15"/>
                <p:cNvPicPr>
                  <a:picLocks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74320" y="1280160"/>
                  <a:ext cx="5510784" cy="2706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753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90463" y="1300493"/>
                  <a:ext cx="5473700" cy="2133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en-US" altLang="zh-CN" sz="2400" dirty="0">
                    <a:solidFill>
                      <a:srgbClr val="FF0000"/>
                    </a:solidFill>
                  </a:endParaRPr>
                </a:p>
                <a:p>
                  <a:pPr>
                    <a:spcBef>
                      <a:spcPct val="50000"/>
                    </a:spcBef>
                  </a:pPr>
                  <a:endParaRPr lang="en-US" altLang="zh-CN" sz="2800" b="1" dirty="0">
                    <a:solidFill>
                      <a:srgbClr val="FF0000"/>
                    </a:solidFill>
                  </a:endParaRP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0000"/>
                      </a:solidFill>
                    </a:rPr>
                    <a:t>clerk      </a:t>
                  </a:r>
                  <a:r>
                    <a:rPr lang="en-US" altLang="zh-CN" sz="2800" b="1" dirty="0">
                      <a:latin typeface="Calibri" panose="020F0502020204030204" pitchFamily="34" charset="0"/>
                    </a:rPr>
                    <a:t>[</a:t>
                  </a:r>
                  <a:r>
                    <a:rPr lang="en-US" altLang="zh-CN" sz="2800" b="1" dirty="0" err="1">
                      <a:latin typeface="Calibri" panose="020F0502020204030204" pitchFamily="34" charset="0"/>
                    </a:rPr>
                    <a:t>klɑːk</a:t>
                  </a:r>
                  <a:r>
                    <a:rPr lang="en-US" altLang="zh-CN" sz="2800" b="1" dirty="0">
                      <a:latin typeface="Calibri" panose="020F0502020204030204" pitchFamily="34" charset="0"/>
                    </a:rPr>
                    <a:t>]                [</a:t>
                  </a:r>
                  <a:r>
                    <a:rPr lang="en-US" altLang="zh-CN" sz="2800" b="1" dirty="0" err="1">
                      <a:latin typeface="Calibri" panose="020F0502020204030204" pitchFamily="34" charset="0"/>
                    </a:rPr>
                    <a:t>klɝk</a:t>
                  </a:r>
                  <a:r>
                    <a:rPr lang="en-US" altLang="zh-CN" sz="2800" b="1" dirty="0">
                      <a:latin typeface="Calibri" panose="020F0502020204030204" pitchFamily="34" charset="0"/>
                    </a:rPr>
                    <a:t>]               </a:t>
                  </a:r>
                  <a:endParaRPr lang="en-US" altLang="zh-CN" sz="2800" b="1" dirty="0">
                    <a:solidFill>
                      <a:srgbClr val="FF0000"/>
                    </a:solidFill>
                  </a:endParaRP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 dirty="0">
                      <a:solidFill>
                        <a:srgbClr val="FF0000"/>
                      </a:solidFill>
                    </a:rPr>
                    <a:t>clock     </a:t>
                  </a:r>
                  <a:r>
                    <a:rPr lang="en-US" altLang="zh-CN" sz="2800" b="1" dirty="0">
                      <a:latin typeface="Calibri" panose="020F0502020204030204" pitchFamily="34" charset="0"/>
                    </a:rPr>
                    <a:t>[</a:t>
                  </a:r>
                  <a:r>
                    <a:rPr lang="en-US" altLang="zh-CN" sz="2800" b="1" dirty="0" err="1">
                      <a:latin typeface="Calibri" panose="020F0502020204030204" pitchFamily="34" charset="0"/>
                    </a:rPr>
                    <a:t>klɒk</a:t>
                  </a:r>
                  <a:r>
                    <a:rPr lang="en-US" altLang="zh-CN" sz="2800" b="1" dirty="0">
                      <a:latin typeface="Calibri" panose="020F0502020204030204" pitchFamily="34" charset="0"/>
                    </a:rPr>
                    <a:t>] </a:t>
                  </a:r>
                  <a:r>
                    <a:rPr lang="en-US" altLang="zh-CN" sz="2800" dirty="0">
                      <a:latin typeface="Calibri" panose="020F0502020204030204" pitchFamily="34" charset="0"/>
                    </a:rPr>
                    <a:t> </a:t>
                  </a:r>
                  <a:r>
                    <a:rPr lang="en-US" altLang="zh-CN" sz="2800" b="1" dirty="0">
                      <a:latin typeface="Calibri" panose="020F0502020204030204" pitchFamily="34" charset="0"/>
                    </a:rPr>
                    <a:t>               [</a:t>
                  </a:r>
                  <a:r>
                    <a:rPr lang="en-US" altLang="zh-CN" sz="2800" b="1" dirty="0" err="1">
                      <a:latin typeface="Calibri" panose="020F0502020204030204" pitchFamily="34" charset="0"/>
                    </a:rPr>
                    <a:t>klɑk</a:t>
                  </a:r>
                  <a:r>
                    <a:rPr lang="en-US" altLang="zh-CN" sz="2800" b="1" dirty="0">
                      <a:latin typeface="Calibri" panose="020F0502020204030204" pitchFamily="34" charset="0"/>
                    </a:rPr>
                    <a:t>]</a:t>
                  </a:r>
                  <a:endParaRPr lang="en-US" altLang="zh-CN" sz="2800" b="1" dirty="0"/>
                </a:p>
              </p:txBody>
            </p:sp>
          </p:grpSp>
          <p:pic>
            <p:nvPicPr>
              <p:cNvPr id="24" name="Picture 24" descr="T018A2~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609710" y="566715"/>
                <a:ext cx="932502" cy="9366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1" descr="T013B5~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6876970" y="643698"/>
                <a:ext cx="1011734" cy="859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8" name="肘形连接符 17"/>
            <p:cNvCxnSpPr/>
            <p:nvPr/>
          </p:nvCxnSpPr>
          <p:spPr>
            <a:xfrm>
              <a:off x="3347472" y="1636788"/>
              <a:ext cx="1152525" cy="720725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新录音 2.m4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068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xtBox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33350"/>
            <a:ext cx="4164013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圆角矩形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5875" y="1628775"/>
            <a:ext cx="4032250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7DEE8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A0E4"/>
                </a:solidFill>
                <a:prstDash val="sysDash"/>
                <a:round/>
              </a14:hiddenLine>
            </a:ext>
          </a:extLst>
        </p:spPr>
        <p:txBody>
          <a:bodyPr anchor="ctr"/>
          <a:lstStyle/>
          <a:p>
            <a:r>
              <a:rPr lang="en-US" altLang="zh-CN" sz="3600" b="1" dirty="0">
                <a:latin typeface="Calibri" panose="020F0502020204030204" pitchFamily="34" charset="0"/>
              </a:rPr>
              <a:t>Vowel—A</a:t>
            </a:r>
          </a:p>
        </p:txBody>
      </p:sp>
      <p:sp>
        <p:nvSpPr>
          <p:cNvPr id="110596" name="圆角矩形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5875" y="3213100"/>
            <a:ext cx="4103688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7DEE8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A0E4"/>
                </a:solidFill>
                <a:prstDash val="sysDash"/>
                <a:round/>
              </a14:hiddenLine>
            </a:ext>
          </a:extLst>
        </p:spPr>
        <p:txBody>
          <a:bodyPr anchor="ctr"/>
          <a:lstStyle/>
          <a:p>
            <a:r>
              <a:rPr lang="en-US" altLang="zh-CN" sz="3600" b="1">
                <a:latin typeface="Calibri" panose="020F0502020204030204" pitchFamily="34" charset="0"/>
              </a:rPr>
              <a:t>Vowel—O</a:t>
            </a:r>
          </a:p>
        </p:txBody>
      </p:sp>
      <p:sp>
        <p:nvSpPr>
          <p:cNvPr id="110597" name="圆角矩形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5875" y="4868863"/>
            <a:ext cx="4103688" cy="936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7DEE8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CA0E4"/>
                </a:solidFill>
                <a:prstDash val="sysDash"/>
                <a:round/>
              </a14:hiddenLine>
            </a:ext>
          </a:extLst>
        </p:spPr>
        <p:txBody>
          <a:bodyPr anchor="ctr"/>
          <a:lstStyle/>
          <a:p>
            <a:r>
              <a:rPr lang="en-US" altLang="zh-CN" sz="3600" b="1">
                <a:latin typeface="Calibri" panose="020F0502020204030204" pitchFamily="34" charset="0"/>
              </a:rPr>
              <a:t>Consonant—R</a:t>
            </a:r>
          </a:p>
        </p:txBody>
      </p:sp>
      <p:grpSp>
        <p:nvGrpSpPr>
          <p:cNvPr id="13" name="左大括号 12"/>
          <p:cNvGrpSpPr/>
          <p:nvPr/>
        </p:nvGrpSpPr>
        <p:grpSpPr bwMode="auto">
          <a:xfrm>
            <a:off x="1384300" y="1682750"/>
            <a:ext cx="877888" cy="4005263"/>
            <a:chOff x="872" y="1060"/>
            <a:chExt cx="553" cy="2523"/>
          </a:xfrm>
        </p:grpSpPr>
        <p:pic>
          <p:nvPicPr>
            <p:cNvPr id="110599" name="左大括号 1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72" y="1060"/>
              <a:ext cx="553" cy="2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600" name="Text Box 8"/>
            <p:cNvSpPr txBox="1">
              <a:spLocks noChangeArrowheads="1"/>
            </p:cNvSpPr>
            <p:nvPr/>
          </p:nvSpPr>
          <p:spPr bwMode="auto">
            <a:xfrm>
              <a:off x="1223" y="1128"/>
              <a:ext cx="160" cy="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全屏显示(4:3)</PresentationFormat>
  <Paragraphs>192</Paragraphs>
  <Slides>19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华文行楷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2023-01-17T00:17:44Z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E62ED7886AD84DE4A4D019DACAB7BDD7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