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492" r:id="rId2"/>
    <p:sldId id="609" r:id="rId3"/>
    <p:sldId id="610" r:id="rId4"/>
    <p:sldId id="618" r:id="rId5"/>
    <p:sldId id="622" r:id="rId6"/>
    <p:sldId id="621" r:id="rId7"/>
    <p:sldId id="625" r:id="rId8"/>
    <p:sldId id="613" r:id="rId9"/>
    <p:sldId id="612" r:id="rId10"/>
    <p:sldId id="626" r:id="rId11"/>
    <p:sldId id="614" r:id="rId12"/>
    <p:sldId id="615" r:id="rId13"/>
    <p:sldId id="624" r:id="rId14"/>
    <p:sldId id="627" r:id="rId15"/>
    <p:sldId id="376" r:id="rId1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3333FF"/>
    <a:srgbClr val="155BF7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7" autoAdjust="0"/>
    <p:restoredTop sz="94620" autoAdjust="0"/>
  </p:normalViewPr>
  <p:slideViewPr>
    <p:cSldViewPr>
      <p:cViewPr varScale="1">
        <p:scale>
          <a:sx n="109" d="100"/>
          <a:sy n="109" d="100"/>
        </p:scale>
        <p:origin x="-8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2B6223-8C67-4191-9909-9E6EB57CB97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9D78DA-15B7-42BB-A6CA-6C95C5B836D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754063"/>
            <a:ext cx="4392612" cy="3294062"/>
          </a:xfrm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024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4213"/>
            <a:ext cx="4572000" cy="3429000"/>
          </a:xfrm>
        </p:spPr>
      </p:sp>
      <p:sp>
        <p:nvSpPr>
          <p:cNvPr id="2662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684213" y="4341813"/>
            <a:ext cx="5486400" cy="4114800"/>
          </a:xfrm>
          <a:noFill/>
        </p:spPr>
        <p:txBody>
          <a:bodyPr/>
          <a:lstStyle/>
          <a:p>
            <a:endParaRPr lang="zh-CN" altLang="zh-CN" dirty="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41413" y="754063"/>
            <a:ext cx="4392612" cy="3294062"/>
          </a:xfrm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0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7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11" Type="http://schemas.openxmlformats.org/officeDocument/2006/relationships/image" Target="../media/image11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6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86381" y="990478"/>
            <a:ext cx="3888432" cy="868363"/>
          </a:xfrm>
        </p:spPr>
        <p:txBody>
          <a:bodyPr lIns="90170" tIns="46990" rIns="90170" bIns="46990" anchor="t">
            <a:normAutofit/>
          </a:bodyPr>
          <a:lstStyle/>
          <a:p>
            <a:pPr algn="l" eaLnBrk="1" hangingPunct="1"/>
            <a:r>
              <a:rPr lang="zh-CN" altLang="en-US" sz="2000" b="1" dirty="0" smtClean="0">
                <a:solidFill>
                  <a:srgbClr val="504444"/>
                </a:solidFill>
              </a:rPr>
              <a:t>青岛版初中数学七年级下册</a:t>
            </a:r>
          </a:p>
        </p:txBody>
      </p:sp>
      <p:sp>
        <p:nvSpPr>
          <p:cNvPr id="2052" name="Rectangle 4"/>
          <p:cNvSpPr>
            <a:spLocks noGrp="1" noChangeArrowheads="1"/>
          </p:cNvSpPr>
          <p:nvPr/>
        </p:nvSpPr>
        <p:spPr bwMode="auto">
          <a:xfrm>
            <a:off x="3779912" y="2924944"/>
            <a:ext cx="5364088" cy="7842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zh-CN" altLang="en-US" sz="5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完全平方公式</a:t>
            </a:r>
            <a:endParaRPr lang="zh-CN" altLang="en-US" sz="5400" dirty="0">
              <a:solidFill>
                <a:srgbClr val="50444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4730236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571472" y="428604"/>
            <a:ext cx="7343775" cy="267765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L="342900" indent="-342900">
              <a:lnSpc>
                <a:spcPct val="150000"/>
              </a:lnSpc>
            </a:pPr>
            <a:r>
              <a:rPr lang="zh-CN" altLang="en-US" sz="2800" b="1" u="none" dirty="0">
                <a:latin typeface="宋体" panose="02010600030101010101" pitchFamily="2" charset="-122"/>
                <a:ea typeface="宋体" panose="02010600030101010101" pitchFamily="2" charset="-122"/>
              </a:rPr>
              <a:t>解： </a:t>
            </a:r>
            <a:r>
              <a:rPr lang="en-US" sz="2800" b="1" u="none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(1) ( </a:t>
            </a:r>
            <a:r>
              <a:rPr lang="en-US" sz="2800" b="1" i="1" u="none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x</a:t>
            </a:r>
            <a:r>
              <a:rPr lang="en-US" sz="2800" b="1" u="none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+2</a:t>
            </a:r>
            <a:r>
              <a:rPr lang="en-US" sz="2800" b="1" i="1" u="none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y</a:t>
            </a:r>
            <a:r>
              <a:rPr lang="zh-CN" altLang="en-US" sz="2800" b="1" u="none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lang="en-US" sz="2800" b="1" u="none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3) (</a:t>
            </a:r>
            <a:r>
              <a:rPr lang="en-US" sz="2800" b="1" i="1" u="none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x</a:t>
            </a:r>
            <a:r>
              <a:rPr lang="zh-CN" altLang="en-US" sz="2800" b="1" u="none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－ </a:t>
            </a:r>
            <a:r>
              <a:rPr lang="en-US" sz="2800" b="1" u="none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sz="2800" b="1" i="1" u="none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y</a:t>
            </a:r>
            <a:r>
              <a:rPr lang="en-US" sz="2800" b="1" u="none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+3)</a:t>
            </a:r>
          </a:p>
          <a:p>
            <a:pPr marL="342900" indent="-342900">
              <a:lnSpc>
                <a:spcPct val="150000"/>
              </a:lnSpc>
            </a:pPr>
            <a:r>
              <a:rPr lang="en-US" sz="2800" b="1" u="none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= [ </a:t>
            </a:r>
            <a:r>
              <a:rPr lang="en-US" sz="2800" b="1" i="1" u="none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x</a:t>
            </a:r>
            <a:r>
              <a:rPr lang="en-US" sz="2800" b="1" u="none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+ (2</a:t>
            </a:r>
            <a:r>
              <a:rPr lang="en-US" sz="2800" b="1" i="1" u="none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y</a:t>
            </a:r>
            <a:r>
              <a:rPr lang="en-US" sz="2800" b="1" u="none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– 3 )] [ </a:t>
            </a:r>
            <a:r>
              <a:rPr lang="en-US" sz="2800" b="1" i="1" u="none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x</a:t>
            </a:r>
            <a:r>
              <a:rPr lang="zh-CN" altLang="en-US" sz="2800" b="1" i="1" u="none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lang="zh-CN" altLang="en-US" sz="2800" b="1" u="none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800" b="1" u="none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(2</a:t>
            </a:r>
            <a:r>
              <a:rPr lang="en-US" sz="2800" b="1" i="1" u="none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y</a:t>
            </a:r>
            <a:r>
              <a:rPr lang="zh-CN" altLang="en-US" sz="2800" b="1" u="none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lang="en-US" sz="2800" b="1" u="none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3) ]</a:t>
            </a:r>
          </a:p>
          <a:p>
            <a:pPr marL="342900" indent="-342900">
              <a:lnSpc>
                <a:spcPct val="150000"/>
              </a:lnSpc>
            </a:pPr>
            <a:r>
              <a:rPr lang="en-US" sz="2800" b="1" u="none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= </a:t>
            </a:r>
            <a:r>
              <a:rPr lang="en-US" sz="2800" b="1" i="1" u="none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x</a:t>
            </a:r>
            <a:r>
              <a:rPr lang="en-US" sz="2800" b="1" u="none" baseline="30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800" b="1" u="none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－ </a:t>
            </a:r>
            <a:r>
              <a:rPr lang="en-US" sz="2800" b="1" u="none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(2</a:t>
            </a:r>
            <a:r>
              <a:rPr lang="en-US" sz="2800" b="1" i="1" u="none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y</a:t>
            </a:r>
            <a:r>
              <a:rPr lang="zh-CN" altLang="en-US" sz="2800" b="1" u="none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lang="en-US" sz="2800" b="1" u="none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3)</a:t>
            </a:r>
            <a:r>
              <a:rPr lang="en-US" sz="2800" b="1" u="none" baseline="300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sz="2800" b="1" u="none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800" b="1" u="none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= </a:t>
            </a:r>
            <a:r>
              <a:rPr lang="en-US" sz="2800" b="1" i="1" u="none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x</a:t>
            </a:r>
            <a:r>
              <a:rPr lang="en-US" sz="2800" b="1" u="none" baseline="30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800" b="1" u="none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－ </a:t>
            </a:r>
            <a:r>
              <a:rPr lang="en-US" sz="2800" b="1" u="none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( 4</a:t>
            </a:r>
            <a:r>
              <a:rPr lang="en-US" sz="2800" b="1" i="1" u="none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y</a:t>
            </a:r>
            <a:r>
              <a:rPr lang="en-US" sz="2800" b="1" u="none" baseline="30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800" b="1" u="none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lang="en-US" sz="2800" b="1" u="none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12</a:t>
            </a:r>
            <a:r>
              <a:rPr lang="en-US" sz="2800" b="1" i="1" u="none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y </a:t>
            </a:r>
            <a:r>
              <a:rPr lang="en-US" sz="2800" b="1" u="none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+ 9)</a:t>
            </a:r>
          </a:p>
          <a:p>
            <a:pPr marL="342900" indent="-342900">
              <a:lnSpc>
                <a:spcPct val="150000"/>
              </a:lnSpc>
            </a:pPr>
            <a:r>
              <a:rPr lang="en-US" sz="2800" b="1" u="none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= </a:t>
            </a:r>
            <a:r>
              <a:rPr lang="en-US" sz="2800" b="1" i="1" u="none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x</a:t>
            </a:r>
            <a:r>
              <a:rPr lang="en-US" sz="2800" b="1" u="none" baseline="30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800" b="1" u="none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lang="en-US" sz="2800" b="1" u="none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en-US" sz="2800" b="1" i="1" u="none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y</a:t>
            </a:r>
            <a:r>
              <a:rPr lang="en-US" sz="2800" b="1" u="none" baseline="30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sz="2800" b="1" u="none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+12</a:t>
            </a:r>
            <a:r>
              <a:rPr lang="en-US" sz="2800" b="1" i="1" u="none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y</a:t>
            </a:r>
            <a:r>
              <a:rPr lang="zh-CN" altLang="en-US" sz="2800" b="1" u="none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lang="en-US" sz="2800" b="1" u="none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9.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1428728" y="3000372"/>
            <a:ext cx="5791200" cy="267765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L="342900" indent="-342900">
              <a:lnSpc>
                <a:spcPct val="150000"/>
              </a:lnSpc>
              <a:buFontTx/>
              <a:buAutoNum type="arabicParenBoth" startAt="2"/>
            </a:pPr>
            <a:r>
              <a:rPr lang="en-US" sz="2800" b="1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b="1" i="1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b="1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800" b="1" i="1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800" b="1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</a:t>
            </a:r>
            <a:r>
              <a:rPr lang="en-US" sz="2800" b="1" i="1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en-US" sz="2800" b="1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b="1" u="none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[ (</a:t>
            </a:r>
            <a:r>
              <a:rPr lang="en-US" sz="2800" b="1" i="1" u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b="1" u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800" b="1" i="1" u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800" b="1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+</a:t>
            </a:r>
            <a:r>
              <a:rPr lang="en-US" sz="2800" b="1" i="1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800" b="1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]</a:t>
            </a:r>
            <a:r>
              <a:rPr lang="en-US" sz="2800" b="1" u="none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marL="342900" indent="-342900">
              <a:lnSpc>
                <a:spcPct val="150000"/>
              </a:lnSpc>
            </a:pPr>
            <a:r>
              <a:rPr lang="en-US" sz="2800" b="1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(</a:t>
            </a:r>
            <a:r>
              <a:rPr lang="en-US" sz="2800" b="1" i="1" u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b="1" u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800" b="1" i="1" u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800" b="1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800" b="1" u="none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+2 (</a:t>
            </a:r>
            <a:r>
              <a:rPr lang="en-US" sz="2800" b="1" i="1" u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b="1" u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800" b="1" i="1" u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800" b="1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800" b="1" i="1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800" b="1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</a:t>
            </a:r>
            <a:r>
              <a:rPr lang="en-US" sz="2800" b="1" i="1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800" b="1" u="none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marL="342900" indent="-342900">
              <a:lnSpc>
                <a:spcPct val="150000"/>
              </a:lnSpc>
            </a:pPr>
            <a:r>
              <a:rPr lang="en-US" sz="2800" b="1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800" b="1" i="1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b="1" u="none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+2</a:t>
            </a:r>
            <a:r>
              <a:rPr lang="en-US" sz="2800" b="1" i="1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sz="2800" b="1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</a:t>
            </a:r>
            <a:r>
              <a:rPr lang="en-US" sz="2800" b="1" i="1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800" b="1" u="none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+2</a:t>
            </a:r>
            <a:r>
              <a:rPr lang="en-US" sz="2800" b="1" i="1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en-US" sz="2800" b="1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+2</a:t>
            </a:r>
            <a:r>
              <a:rPr lang="en-US" sz="2800" b="1" i="1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en-US" sz="2800" b="1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</a:t>
            </a:r>
            <a:r>
              <a:rPr lang="en-US" sz="2800" b="1" i="1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800" b="1" u="none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marL="342900" indent="-342900">
              <a:lnSpc>
                <a:spcPct val="150000"/>
              </a:lnSpc>
            </a:pPr>
            <a:r>
              <a:rPr lang="en-US" sz="2800" b="1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800" b="1" i="1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b="1" u="none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800" b="1" i="1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800" b="1" u="none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800" b="1" i="1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800" b="1" u="none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+2</a:t>
            </a:r>
            <a:r>
              <a:rPr lang="en-US" sz="2800" b="1" i="1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sz="2800" b="1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+2</a:t>
            </a:r>
            <a:r>
              <a:rPr lang="en-US" sz="2800" b="1" i="1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en-US" sz="2800" b="1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+2</a:t>
            </a:r>
            <a:r>
              <a:rPr lang="en-US" sz="2800" b="1" i="1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en-US" sz="2800" b="1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14282" y="0"/>
            <a:ext cx="8244000" cy="75404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36068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smtClean="0">
                <a:ln>
                  <a:noFill/>
                </a:ln>
                <a:solidFill>
                  <a:srgbClr val="36B8D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课堂练习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36B8D8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autoUpdateAnimBg="0"/>
      <p:bldP spid="3072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32" name="Rectangle 8" descr="PE03255_"/>
          <p:cNvSpPr>
            <a:spLocks noChangeArrowheads="1"/>
          </p:cNvSpPr>
          <p:nvPr/>
        </p:nvSpPr>
        <p:spPr bwMode="auto">
          <a:xfrm>
            <a:off x="381000" y="785794"/>
            <a:ext cx="8763000" cy="52322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zh-CN" altLang="en-US" sz="2800" b="1" i="0" dirty="0" smtClean="0">
                <a:latin typeface="宋体" panose="02010600030101010101" pitchFamily="2" charset="-122"/>
                <a:ea typeface="宋体" panose="02010600030101010101" pitchFamily="2" charset="-122"/>
                <a:sym typeface="Webdings" panose="05030102010509060703" pitchFamily="18" charset="2"/>
              </a:rPr>
              <a:t>３</a:t>
            </a:r>
            <a:r>
              <a:rPr lang="en-US" altLang="zh-CN" sz="2800" b="1" i="0" dirty="0" smtClean="0">
                <a:latin typeface="宋体" panose="02010600030101010101" pitchFamily="2" charset="-122"/>
                <a:ea typeface="宋体" panose="02010600030101010101" pitchFamily="2" charset="-122"/>
                <a:sym typeface="Webdings" panose="05030102010509060703" pitchFamily="18" charset="2"/>
              </a:rPr>
              <a:t>.</a:t>
            </a:r>
            <a:r>
              <a:rPr lang="zh-CN" altLang="en-US" sz="2800" b="1" i="0" dirty="0" smtClean="0">
                <a:latin typeface="宋体" panose="02010600030101010101" pitchFamily="2" charset="-122"/>
                <a:ea typeface="宋体" panose="02010600030101010101" pitchFamily="2" charset="-122"/>
                <a:sym typeface="Webdings" panose="05030102010509060703" pitchFamily="18" charset="2"/>
              </a:rPr>
              <a:t>计</a:t>
            </a:r>
            <a:r>
              <a:rPr lang="zh-CN" altLang="en-US" sz="2800" b="1" i="0" dirty="0">
                <a:latin typeface="宋体" panose="02010600030101010101" pitchFamily="2" charset="-122"/>
                <a:ea typeface="宋体" panose="02010600030101010101" pitchFamily="2" charset="-122"/>
                <a:sym typeface="Webdings" panose="05030102010509060703" pitchFamily="18" charset="2"/>
              </a:rPr>
              <a:t>算</a:t>
            </a:r>
            <a:r>
              <a:rPr lang="zh-CN" altLang="en-US" sz="2800" b="1" i="0" dirty="0" smtClean="0">
                <a:latin typeface="宋体" panose="02010600030101010101" pitchFamily="2" charset="-122"/>
                <a:ea typeface="宋体" panose="02010600030101010101" pitchFamily="2" charset="-122"/>
                <a:sym typeface="Webdings" panose="05030102010509060703" pitchFamily="18" charset="2"/>
              </a:rPr>
              <a:t>：</a:t>
            </a:r>
            <a:r>
              <a:rPr lang="en-US" altLang="zh-CN" sz="2800" b="1" i="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ebdings" panose="05030102010509060703" pitchFamily="18" charset="2"/>
              </a:rPr>
              <a:t>(</a:t>
            </a:r>
            <a:r>
              <a:rPr lang="en-US" altLang="zh-CN" sz="28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ebdings" panose="05030102010509060703" pitchFamily="18" charset="2"/>
              </a:rPr>
              <a:t>x</a:t>
            </a:r>
            <a:r>
              <a:rPr lang="en-US" altLang="zh-CN" sz="2800" b="1" i="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ebdings" panose="05030102010509060703" pitchFamily="18" charset="2"/>
              </a:rPr>
              <a:t>+3)</a:t>
            </a:r>
            <a:r>
              <a:rPr lang="en-US" altLang="zh-CN" sz="2800" b="1" i="0" baseline="300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ebdings" panose="05030102010509060703" pitchFamily="18" charset="2"/>
              </a:rPr>
              <a:t>2 </a:t>
            </a:r>
            <a:r>
              <a:rPr lang="en-US" altLang="zh-CN" sz="2800" b="1" i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ebdings" panose="05030102010509060703" pitchFamily="18" charset="2"/>
              </a:rPr>
              <a:t>- </a:t>
            </a:r>
            <a:r>
              <a:rPr lang="en-US" altLang="zh-CN" sz="28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ebdings" panose="05030102010509060703" pitchFamily="18" charset="2"/>
              </a:rPr>
              <a:t>x</a:t>
            </a:r>
            <a:r>
              <a:rPr lang="en-US" altLang="zh-CN" sz="2800" b="1" i="0" baseline="30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ebdings" panose="05030102010509060703" pitchFamily="18" charset="2"/>
              </a:rPr>
              <a:t>2</a:t>
            </a:r>
            <a:endParaRPr lang="en-US" altLang="zh-CN" sz="2800" b="1" i="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80249" name="Text Box 25"/>
          <p:cNvSpPr txBox="1">
            <a:spLocks noChangeArrowheads="1"/>
          </p:cNvSpPr>
          <p:nvPr/>
        </p:nvSpPr>
        <p:spPr bwMode="auto">
          <a:xfrm>
            <a:off x="357158" y="1571612"/>
            <a:ext cx="4249737" cy="194950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zh-CN" b="1" i="0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  </a:t>
            </a:r>
            <a:r>
              <a:rPr kumimoji="1" lang="zh-CN" altLang="en-US" sz="2800" b="1" i="0" dirty="0" smtClean="0">
                <a:latin typeface="宋体" panose="02010600030101010101" pitchFamily="2" charset="-122"/>
                <a:ea typeface="宋体" panose="02010600030101010101" pitchFamily="2" charset="-122"/>
              </a:rPr>
              <a:t>解：</a:t>
            </a:r>
            <a:r>
              <a:rPr kumimoji="1" lang="en-US" altLang="zh-CN" sz="2800" b="1" i="0" dirty="0" smtClean="0"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x</a:t>
            </a:r>
            <a:r>
              <a:rPr kumimoji="1" lang="en-US" altLang="zh-CN" sz="2800" b="1" i="0" dirty="0">
                <a:latin typeface="宋体" panose="02010600030101010101" pitchFamily="2" charset="-122"/>
                <a:ea typeface="宋体" panose="02010600030101010101" pitchFamily="2" charset="-122"/>
              </a:rPr>
              <a:t>+3)</a:t>
            </a:r>
            <a:r>
              <a:rPr kumimoji="1" lang="en-US" altLang="zh-CN" sz="2800" b="1" i="0" baseline="30000" dirty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kumimoji="1" lang="en-US" altLang="zh-CN" sz="2800" b="1" i="0" dirty="0">
                <a:latin typeface="宋体" panose="02010600030101010101" pitchFamily="2" charset="-122"/>
                <a:ea typeface="宋体" panose="02010600030101010101" pitchFamily="2" charset="-122"/>
              </a:rPr>
              <a:t>-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x</a:t>
            </a:r>
            <a:r>
              <a:rPr kumimoji="1" lang="en-US" altLang="zh-CN" sz="2800" b="1" i="0" baseline="30000" dirty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</a:p>
          <a:p>
            <a:pPr>
              <a:lnSpc>
                <a:spcPct val="150000"/>
              </a:lnSpc>
            </a:pPr>
            <a:r>
              <a:rPr kumimoji="1" lang="en-US" altLang="zh-CN" sz="2800" b="1" i="0" dirty="0" smtClean="0">
                <a:latin typeface="宋体" panose="02010600030101010101" pitchFamily="2" charset="-122"/>
                <a:ea typeface="宋体" panose="02010600030101010101" pitchFamily="2" charset="-122"/>
              </a:rPr>
              <a:t>    =</a:t>
            </a:r>
            <a:r>
              <a:rPr kumimoji="1" lang="en-US" altLang="zh-CN" sz="28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x</a:t>
            </a:r>
            <a:r>
              <a:rPr kumimoji="1" lang="en-US" altLang="zh-CN" sz="2800" b="1" i="0" baseline="30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kumimoji="1" lang="zh-CN" altLang="en-US" sz="2800" b="1" i="0" dirty="0">
                <a:latin typeface="宋体" panose="02010600030101010101" pitchFamily="2" charset="-122"/>
                <a:ea typeface="宋体" panose="02010600030101010101" pitchFamily="2" charset="-122"/>
              </a:rPr>
              <a:t>＋</a:t>
            </a:r>
            <a:r>
              <a:rPr kumimoji="1" lang="en-US" altLang="zh-CN" sz="2800" b="1" i="0" dirty="0" smtClean="0">
                <a:latin typeface="宋体" panose="02010600030101010101" pitchFamily="2" charset="-122"/>
                <a:ea typeface="宋体" panose="02010600030101010101" pitchFamily="2" charset="-122"/>
              </a:rPr>
              <a:t>6</a:t>
            </a:r>
            <a:r>
              <a:rPr kumimoji="1" lang="en-US" altLang="zh-CN" sz="28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x</a:t>
            </a:r>
            <a:r>
              <a:rPr kumimoji="1" lang="en-US" altLang="zh-CN" sz="2800" b="1" i="0" dirty="0" smtClean="0">
                <a:latin typeface="宋体" panose="02010600030101010101" pitchFamily="2" charset="-122"/>
                <a:ea typeface="宋体" panose="02010600030101010101" pitchFamily="2" charset="-122"/>
              </a:rPr>
              <a:t>+9-</a:t>
            </a:r>
            <a:r>
              <a:rPr kumimoji="1" lang="en-US" altLang="zh-CN" sz="28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x</a:t>
            </a:r>
            <a:r>
              <a:rPr kumimoji="1" lang="en-US" altLang="zh-CN" sz="2800" b="1" i="0" baseline="30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endParaRPr kumimoji="1" lang="en-US" altLang="zh-CN" sz="2800" b="1" i="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kumimoji="1" lang="en-US" altLang="zh-CN" sz="2800" b="1" i="0" dirty="0" smtClean="0">
                <a:latin typeface="宋体" panose="02010600030101010101" pitchFamily="2" charset="-122"/>
                <a:ea typeface="宋体" panose="02010600030101010101" pitchFamily="2" charset="-122"/>
              </a:rPr>
              <a:t>    =6</a:t>
            </a:r>
            <a:r>
              <a:rPr kumimoji="1" lang="en-US" altLang="zh-CN" sz="28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x</a:t>
            </a:r>
            <a:r>
              <a:rPr kumimoji="1" lang="en-US" altLang="zh-CN" sz="2800" b="1" i="0" dirty="0" smtClean="0">
                <a:latin typeface="宋体" panose="02010600030101010101" pitchFamily="2" charset="-122"/>
                <a:ea typeface="宋体" panose="02010600030101010101" pitchFamily="2" charset="-122"/>
              </a:rPr>
              <a:t>+9</a:t>
            </a:r>
            <a:endParaRPr kumimoji="1" lang="en-US" altLang="zh-CN" sz="2800" b="1" i="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14282" y="0"/>
            <a:ext cx="8244000" cy="75404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36068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smtClean="0">
                <a:ln>
                  <a:noFill/>
                </a:ln>
                <a:solidFill>
                  <a:srgbClr val="36B8D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课堂练习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36B8D8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8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4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304" name="Rectangle 8" descr="PE03255_"/>
          <p:cNvSpPr>
            <a:spLocks noChangeArrowheads="1"/>
          </p:cNvSpPr>
          <p:nvPr/>
        </p:nvSpPr>
        <p:spPr bwMode="auto">
          <a:xfrm>
            <a:off x="571472" y="285728"/>
            <a:ext cx="8763000" cy="10156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altLang="zh-CN" sz="3200" b="1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宋体" panose="02010600030101010101" pitchFamily="2" charset="-122"/>
                <a:sym typeface="Webdings" panose="05030102010509060703" pitchFamily="18" charset="2"/>
              </a:rPr>
              <a:t>    </a:t>
            </a:r>
            <a:endParaRPr lang="en-US" altLang="zh-CN" sz="3200" b="1" i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宋体" panose="02010600030101010101" pitchFamily="2" charset="-122"/>
              <a:sym typeface="Webdings" panose="05030102010509060703" pitchFamily="18" charset="2"/>
            </a:endParaRPr>
          </a:p>
          <a:p>
            <a:pPr eaLnBrk="0" hangingPunct="0"/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  <a:sym typeface="Webdings" panose="05030102010509060703" pitchFamily="18" charset="2"/>
              </a:rPr>
              <a:t>4.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  <a:sym typeface="Webdings" panose="05030102010509060703" pitchFamily="18" charset="2"/>
              </a:rPr>
              <a:t>计算：</a:t>
            </a:r>
            <a:r>
              <a:rPr lang="en-US" altLang="zh-CN" sz="2800" b="1" i="0" dirty="0" smtClean="0">
                <a:latin typeface="宋体" panose="02010600030101010101" pitchFamily="2" charset="-122"/>
                <a:sym typeface="Webdings" panose="05030102010509060703" pitchFamily="18" charset="2"/>
              </a:rPr>
              <a:t>(</a:t>
            </a:r>
            <a:r>
              <a:rPr lang="en-US" altLang="zh-CN" sz="28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ebdings" panose="05030102010509060703" pitchFamily="18" charset="2"/>
              </a:rPr>
              <a:t>x</a:t>
            </a:r>
            <a:r>
              <a:rPr lang="en-US" altLang="zh-CN" sz="2800" b="1" i="0" dirty="0">
                <a:latin typeface="宋体" panose="02010600030101010101" pitchFamily="2" charset="-122"/>
                <a:sym typeface="Webdings" panose="05030102010509060703" pitchFamily="18" charset="2"/>
              </a:rPr>
              <a:t>+5)</a:t>
            </a:r>
            <a:r>
              <a:rPr lang="en-US" altLang="zh-CN" sz="2800" b="1" i="0" baseline="30000" dirty="0">
                <a:latin typeface="宋体" panose="02010600030101010101" pitchFamily="2" charset="-122"/>
                <a:sym typeface="Webdings" panose="05030102010509060703" pitchFamily="18" charset="2"/>
              </a:rPr>
              <a:t>2</a:t>
            </a:r>
            <a:r>
              <a:rPr lang="en-US" altLang="zh-CN" sz="2800" b="1" i="0" dirty="0">
                <a:latin typeface="宋体" panose="02010600030101010101" pitchFamily="2" charset="-122"/>
                <a:sym typeface="Webdings" panose="05030102010509060703" pitchFamily="18" charset="2"/>
              </a:rPr>
              <a:t>–(</a:t>
            </a:r>
            <a:r>
              <a:rPr lang="en-US" altLang="zh-CN" sz="28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ebdings" panose="05030102010509060703" pitchFamily="18" charset="2"/>
              </a:rPr>
              <a:t>x</a:t>
            </a:r>
            <a:r>
              <a:rPr lang="en-US" altLang="zh-CN" sz="2800" b="1" i="0" dirty="0">
                <a:latin typeface="宋体" panose="02010600030101010101" pitchFamily="2" charset="-122"/>
                <a:sym typeface="Webdings" panose="05030102010509060703" pitchFamily="18" charset="2"/>
              </a:rPr>
              <a:t>-2)(</a:t>
            </a:r>
            <a:r>
              <a:rPr lang="en-US" altLang="zh-CN" sz="28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ebdings" panose="05030102010509060703" pitchFamily="18" charset="2"/>
              </a:rPr>
              <a:t>x</a:t>
            </a:r>
            <a:r>
              <a:rPr lang="en-US" altLang="zh-CN" sz="2800" b="1" i="0" dirty="0">
                <a:latin typeface="宋体" panose="02010600030101010101" pitchFamily="2" charset="-122"/>
                <a:sym typeface="Webdings" panose="05030102010509060703" pitchFamily="18" charset="2"/>
              </a:rPr>
              <a:t>-3)</a:t>
            </a:r>
            <a:endParaRPr lang="en-US" altLang="zh-CN" sz="2800" b="1" i="0" dirty="0">
              <a:latin typeface="宋体" panose="02010600030101010101" pitchFamily="2" charset="-122"/>
            </a:endParaRPr>
          </a:p>
        </p:txBody>
      </p:sp>
      <p:sp>
        <p:nvSpPr>
          <p:cNvPr id="183305" name="Text Box 9"/>
          <p:cNvSpPr txBox="1">
            <a:spLocks noChangeArrowheads="1"/>
          </p:cNvSpPr>
          <p:nvPr/>
        </p:nvSpPr>
        <p:spPr bwMode="auto">
          <a:xfrm>
            <a:off x="928662" y="1571612"/>
            <a:ext cx="5688012" cy="11731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i="0" dirty="0">
                <a:latin typeface="Times New Roman" panose="02020603050405020304" pitchFamily="18" charset="0"/>
              </a:rPr>
              <a:t>解</a:t>
            </a:r>
            <a:r>
              <a:rPr kumimoji="1" lang="en-US" altLang="zh-CN" sz="2800" b="1" i="0" dirty="0">
                <a:latin typeface="Times New Roman" panose="02020603050405020304" pitchFamily="18" charset="0"/>
                <a:sym typeface="Wingdings" panose="05000000000000000000" pitchFamily="2" charset="2"/>
              </a:rPr>
              <a:t>: </a:t>
            </a:r>
            <a:r>
              <a:rPr kumimoji="1" lang="en-US" altLang="zh-CN" sz="2800" b="1" i="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 (</a:t>
            </a:r>
            <a:r>
              <a:rPr kumimoji="1" lang="en-US" altLang="zh-CN" sz="2800" b="1" i="1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x</a:t>
            </a:r>
            <a:r>
              <a:rPr kumimoji="1" lang="en-US" altLang="zh-CN" sz="2800" b="1" i="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+5)</a:t>
            </a:r>
            <a:r>
              <a:rPr kumimoji="1" lang="en-US" altLang="zh-CN" sz="2800" b="1" i="0" baseline="300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kumimoji="1" lang="en-US" altLang="zh-CN" sz="2800" b="1" i="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-</a:t>
            </a:r>
            <a:r>
              <a:rPr kumimoji="1" lang="en-US" altLang="zh-CN" sz="2800" b="1" i="0" dirty="0">
                <a:latin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kumimoji="1" lang="en-US" altLang="zh-CN" sz="2800" b="1" i="1" dirty="0">
                <a:latin typeface="Times New Roman" panose="02020603050405020304" pitchFamily="18" charset="0"/>
                <a:sym typeface="Wingdings" panose="05000000000000000000" pitchFamily="2" charset="2"/>
              </a:rPr>
              <a:t>x</a:t>
            </a:r>
            <a:r>
              <a:rPr kumimoji="1" lang="en-US" altLang="zh-CN" sz="2800" b="1" i="0" dirty="0">
                <a:latin typeface="Times New Roman" panose="02020603050405020304" pitchFamily="18" charset="0"/>
                <a:sym typeface="Wingdings" panose="05000000000000000000" pitchFamily="2" charset="2"/>
              </a:rPr>
              <a:t>-2)(</a:t>
            </a:r>
            <a:r>
              <a:rPr kumimoji="1" lang="en-US" altLang="zh-CN" sz="2800" b="1" i="1" dirty="0">
                <a:latin typeface="Times New Roman" panose="02020603050405020304" pitchFamily="18" charset="0"/>
                <a:sym typeface="Wingdings" panose="05000000000000000000" pitchFamily="2" charset="2"/>
              </a:rPr>
              <a:t>x</a:t>
            </a:r>
            <a:r>
              <a:rPr kumimoji="1" lang="en-US" altLang="zh-CN" sz="2800" b="1" i="0" dirty="0">
                <a:latin typeface="Times New Roman" panose="02020603050405020304" pitchFamily="18" charset="0"/>
                <a:sym typeface="Wingdings" panose="05000000000000000000" pitchFamily="2" charset="2"/>
              </a:rPr>
              <a:t>-3)</a:t>
            </a:r>
          </a:p>
          <a:p>
            <a:pPr>
              <a:spcBef>
                <a:spcPct val="50000"/>
              </a:spcBef>
            </a:pPr>
            <a:r>
              <a:rPr kumimoji="1" lang="en-US" altLang="zh-CN" sz="2800" b="1" i="0" dirty="0">
                <a:latin typeface="Times New Roman" panose="02020603050405020304" pitchFamily="18" charset="0"/>
              </a:rPr>
              <a:t>           </a:t>
            </a:r>
          </a:p>
        </p:txBody>
      </p:sp>
      <p:sp>
        <p:nvSpPr>
          <p:cNvPr id="183306" name="Text Box 10"/>
          <p:cNvSpPr txBox="1">
            <a:spLocks noChangeArrowheads="1"/>
          </p:cNvSpPr>
          <p:nvPr/>
        </p:nvSpPr>
        <p:spPr bwMode="auto">
          <a:xfrm>
            <a:off x="928662" y="2214554"/>
            <a:ext cx="5113337" cy="5191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kumimoji="1" lang="en-US" altLang="zh-CN" sz="2800" b="1" i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    </a:t>
            </a:r>
            <a:r>
              <a:rPr kumimoji="1" lang="en-US" altLang="zh-CN" sz="2800" b="1" i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=(</a:t>
            </a:r>
            <a:r>
              <a:rPr kumimoji="1" lang="en-US" altLang="zh-CN" sz="2800" b="1" i="1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x</a:t>
            </a:r>
            <a:r>
              <a:rPr kumimoji="1" lang="en-US" altLang="zh-CN" sz="2800" b="1" i="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1" lang="en-US" altLang="zh-CN" sz="2800" b="1" i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+10</a:t>
            </a:r>
            <a:r>
              <a:rPr kumimoji="1" lang="en-US" altLang="zh-CN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1" lang="en-US" altLang="zh-CN" sz="2800" b="1" i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+25</a:t>
            </a:r>
            <a:r>
              <a:rPr kumimoji="1" lang="en-US" altLang="zh-CN" sz="2800" b="1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)-(</a:t>
            </a:r>
            <a:r>
              <a:rPr kumimoji="1" lang="en-US" altLang="zh-CN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1" lang="en-US" altLang="zh-CN" sz="2800" b="1" i="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1" lang="en-US" altLang="zh-CN" sz="2800" b="1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-5</a:t>
            </a:r>
            <a:r>
              <a:rPr kumimoji="1" lang="en-US" altLang="zh-CN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1" lang="en-US" altLang="zh-CN" sz="2800" b="1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+6)           </a:t>
            </a:r>
            <a:endParaRPr kumimoji="1" lang="en-US" altLang="zh-CN" sz="280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3307" name="Text Box 11"/>
          <p:cNvSpPr txBox="1">
            <a:spLocks noChangeArrowheads="1"/>
          </p:cNvSpPr>
          <p:nvPr/>
        </p:nvSpPr>
        <p:spPr bwMode="auto">
          <a:xfrm>
            <a:off x="1000100" y="2857496"/>
            <a:ext cx="5543550" cy="5191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kumimoji="1" lang="en-US" altLang="zh-CN" sz="2800" b="1" i="0" dirty="0">
                <a:latin typeface="Times New Roman" panose="02020603050405020304" pitchFamily="18" charset="0"/>
              </a:rPr>
              <a:t>     = </a:t>
            </a:r>
            <a:r>
              <a:rPr kumimoji="1" lang="en-US" altLang="zh-CN" sz="2800" b="1" i="1" dirty="0">
                <a:latin typeface="Times New Roman" panose="02020603050405020304" pitchFamily="18" charset="0"/>
              </a:rPr>
              <a:t>x</a:t>
            </a:r>
            <a:r>
              <a:rPr kumimoji="1" lang="en-US" altLang="zh-CN" sz="2800" b="1" i="0" baseline="30000" dirty="0">
                <a:latin typeface="Times New Roman" panose="02020603050405020304" pitchFamily="18" charset="0"/>
              </a:rPr>
              <a:t>2</a:t>
            </a:r>
            <a:r>
              <a:rPr kumimoji="1" lang="en-US" altLang="zh-CN" sz="2800" b="1" i="0" dirty="0">
                <a:latin typeface="Times New Roman" panose="02020603050405020304" pitchFamily="18" charset="0"/>
              </a:rPr>
              <a:t>+10</a:t>
            </a:r>
            <a:r>
              <a:rPr kumimoji="1" lang="en-US" altLang="zh-CN" sz="2800" b="1" i="1" dirty="0">
                <a:latin typeface="Times New Roman" panose="02020603050405020304" pitchFamily="18" charset="0"/>
              </a:rPr>
              <a:t>x</a:t>
            </a:r>
            <a:r>
              <a:rPr kumimoji="1" lang="en-US" altLang="zh-CN" sz="2800" b="1" i="0" dirty="0">
                <a:latin typeface="Times New Roman" panose="02020603050405020304" pitchFamily="18" charset="0"/>
              </a:rPr>
              <a:t>+25-</a:t>
            </a:r>
            <a:r>
              <a:rPr kumimoji="1" lang="en-US" altLang="zh-CN" sz="2800" b="1" i="1" dirty="0">
                <a:latin typeface="Times New Roman" panose="02020603050405020304" pitchFamily="18" charset="0"/>
              </a:rPr>
              <a:t>x</a:t>
            </a:r>
            <a:r>
              <a:rPr kumimoji="1" lang="en-US" altLang="zh-CN" sz="2800" b="1" i="0" baseline="30000" dirty="0">
                <a:latin typeface="Times New Roman" panose="02020603050405020304" pitchFamily="18" charset="0"/>
              </a:rPr>
              <a:t>2</a:t>
            </a:r>
            <a:r>
              <a:rPr kumimoji="1" lang="en-US" altLang="zh-CN" sz="2800" b="1" i="0" dirty="0">
                <a:latin typeface="Times New Roman" panose="02020603050405020304" pitchFamily="18" charset="0"/>
              </a:rPr>
              <a:t>+5</a:t>
            </a:r>
            <a:r>
              <a:rPr kumimoji="1" lang="en-US" altLang="zh-CN" sz="2800" b="1" i="1" dirty="0">
                <a:latin typeface="Times New Roman" panose="02020603050405020304" pitchFamily="18" charset="0"/>
              </a:rPr>
              <a:t>x</a:t>
            </a:r>
            <a:r>
              <a:rPr kumimoji="1" lang="en-US" altLang="zh-CN" sz="2800" b="1" i="0" dirty="0">
                <a:latin typeface="Times New Roman" panose="02020603050405020304" pitchFamily="18" charset="0"/>
              </a:rPr>
              <a:t>-6           </a:t>
            </a:r>
            <a:endParaRPr kumimoji="1" lang="en-US" altLang="zh-CN" sz="2800" i="0" dirty="0">
              <a:latin typeface="Times New Roman" panose="02020603050405020304" pitchFamily="18" charset="0"/>
            </a:endParaRPr>
          </a:p>
        </p:txBody>
      </p:sp>
      <p:sp>
        <p:nvSpPr>
          <p:cNvPr id="183308" name="Text Box 12"/>
          <p:cNvSpPr txBox="1">
            <a:spLocks noChangeArrowheads="1"/>
          </p:cNvSpPr>
          <p:nvPr/>
        </p:nvSpPr>
        <p:spPr bwMode="auto">
          <a:xfrm>
            <a:off x="1000100" y="3500438"/>
            <a:ext cx="2374900" cy="5191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kumimoji="1" lang="en-US" altLang="zh-CN" sz="2800" b="1" i="0" dirty="0">
                <a:latin typeface="Times New Roman" panose="02020603050405020304" pitchFamily="18" charset="0"/>
              </a:rPr>
              <a:t>     =15</a:t>
            </a:r>
            <a:r>
              <a:rPr kumimoji="1" lang="en-US" altLang="zh-CN" sz="2800" b="1" i="1" dirty="0">
                <a:latin typeface="Times New Roman" panose="02020603050405020304" pitchFamily="18" charset="0"/>
              </a:rPr>
              <a:t>x</a:t>
            </a:r>
            <a:r>
              <a:rPr kumimoji="1" lang="en-US" altLang="zh-CN" sz="2800" b="1" i="0" dirty="0">
                <a:latin typeface="Times New Roman" panose="02020603050405020304" pitchFamily="18" charset="0"/>
              </a:rPr>
              <a:t>+19  </a:t>
            </a:r>
            <a:endParaRPr kumimoji="1" lang="en-US" altLang="zh-CN" i="0" dirty="0">
              <a:latin typeface="Times New Roman" panose="02020603050405020304" pitchFamily="18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214282" y="0"/>
            <a:ext cx="8244000" cy="75404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36068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smtClean="0">
                <a:ln>
                  <a:noFill/>
                </a:ln>
                <a:solidFill>
                  <a:srgbClr val="36B8D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课堂练习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36B8D8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3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3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3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3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305" grpId="0"/>
      <p:bldP spid="183306" grpId="0"/>
      <p:bldP spid="183307" grpId="0"/>
      <p:bldP spid="18330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917575" y="2184400"/>
          <a:ext cx="4865688" cy="72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49" name="Equation" r:id="rId3" imgW="1447165" imgH="215900" progId="Equation.DSMT4">
                  <p:embed/>
                </p:oleObj>
              </mc:Choice>
              <mc:Fallback>
                <p:oleObj name="Equation" r:id="rId3" imgW="1447165" imgH="2159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7575" y="2184400"/>
                        <a:ext cx="4865688" cy="725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5"/>
          <p:cNvGrpSpPr/>
          <p:nvPr/>
        </p:nvGrpSpPr>
        <p:grpSpPr bwMode="auto">
          <a:xfrm>
            <a:off x="1785918" y="2357430"/>
            <a:ext cx="3076575" cy="457200"/>
            <a:chOff x="1065" y="1017"/>
            <a:chExt cx="1938" cy="288"/>
          </a:xfrm>
        </p:grpSpPr>
        <p:sp>
          <p:nvSpPr>
            <p:cNvPr id="20486" name="Rectangle 6"/>
            <p:cNvSpPr>
              <a:spLocks noChangeArrowheads="1"/>
            </p:cNvSpPr>
            <p:nvPr/>
          </p:nvSpPr>
          <p:spPr bwMode="auto">
            <a:xfrm>
              <a:off x="1065" y="1017"/>
              <a:ext cx="672" cy="288"/>
            </a:xfrm>
            <a:prstGeom prst="rect">
              <a:avLst/>
            </a:prstGeom>
            <a:noFill/>
            <a:ln w="28575">
              <a:solidFill>
                <a:srgbClr val="FF6600"/>
              </a:solidFill>
              <a:miter lim="800000"/>
            </a:ln>
          </p:spPr>
          <p:txBody>
            <a:bodyPr wrap="none" anchor="ctr"/>
            <a:lstStyle/>
            <a:p>
              <a:pPr algn="ctr"/>
              <a:endParaRPr lang="zh-CN" altLang="zh-CN"/>
            </a:p>
          </p:txBody>
        </p:sp>
        <p:sp>
          <p:nvSpPr>
            <p:cNvPr id="20487" name="Rectangle 7"/>
            <p:cNvSpPr>
              <a:spLocks noChangeArrowheads="1"/>
            </p:cNvSpPr>
            <p:nvPr/>
          </p:nvSpPr>
          <p:spPr bwMode="auto">
            <a:xfrm>
              <a:off x="2331" y="1017"/>
              <a:ext cx="672" cy="288"/>
            </a:xfrm>
            <a:prstGeom prst="rect">
              <a:avLst/>
            </a:prstGeom>
            <a:noFill/>
            <a:ln w="28575">
              <a:solidFill>
                <a:srgbClr val="FF6600"/>
              </a:solidFill>
              <a:miter lim="800000"/>
            </a:ln>
          </p:spPr>
          <p:txBody>
            <a:bodyPr wrap="none" anchor="ctr"/>
            <a:lstStyle/>
            <a:p>
              <a:pPr algn="ctr"/>
              <a:endParaRPr lang="zh-CN" altLang="zh-CN"/>
            </a:p>
          </p:txBody>
        </p:sp>
      </p:grpSp>
      <p:graphicFrame>
        <p:nvGraphicFramePr>
          <p:cNvPr id="65544" name="Object 8"/>
          <p:cNvGraphicFramePr>
            <a:graphicFrameLocks noChangeAspect="1"/>
          </p:cNvGraphicFramePr>
          <p:nvPr/>
        </p:nvGraphicFramePr>
        <p:xfrm>
          <a:off x="1258888" y="2997200"/>
          <a:ext cx="3092450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50" name="Equation" r:id="rId5" imgW="901065" imgH="228600" progId="Equation.DSMT4">
                  <p:embed/>
                </p:oleObj>
              </mc:Choice>
              <mc:Fallback>
                <p:oleObj name="Equation" r:id="rId5" imgW="901065" imgH="2286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2997200"/>
                        <a:ext cx="3092450" cy="784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45" name="Object 9"/>
          <p:cNvGraphicFramePr>
            <a:graphicFrameLocks noChangeAspect="1"/>
          </p:cNvGraphicFramePr>
          <p:nvPr/>
        </p:nvGraphicFramePr>
        <p:xfrm>
          <a:off x="1258888" y="3860800"/>
          <a:ext cx="5272087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51" name="Equation" r:id="rId7" imgW="1562100" imgH="228600" progId="Equation.DSMT4">
                  <p:embed/>
                </p:oleObj>
              </mc:Choice>
              <mc:Fallback>
                <p:oleObj name="Equation" r:id="rId7" imgW="1562100" imgH="2286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3860800"/>
                        <a:ext cx="5272087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0" name="Object 10" descr="PE03255_"/>
          <p:cNvGraphicFramePr>
            <a:graphicFrameLocks noChangeAspect="1"/>
          </p:cNvGraphicFramePr>
          <p:nvPr/>
        </p:nvGraphicFramePr>
        <p:xfrm>
          <a:off x="714348" y="928670"/>
          <a:ext cx="4378325" cy="696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52" name="Equation" r:id="rId9" imgW="1193800" imgH="228600" progId="Equation.DSMT4">
                  <p:embed/>
                </p:oleObj>
              </mc:Choice>
              <mc:Fallback>
                <p:oleObj name="Equation" r:id="rId9" imgW="1193800" imgH="228600" progId="Equation.DSMT4">
                  <p:embed/>
                  <p:pic>
                    <p:nvPicPr>
                      <p:cNvPr id="0" name="Object 10" descr="PE03255_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48" y="928670"/>
                        <a:ext cx="4378325" cy="696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 r:embed="rId11"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99CC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47" name="Object 11"/>
          <p:cNvGraphicFramePr>
            <a:graphicFrameLocks noChangeAspect="1"/>
          </p:cNvGraphicFramePr>
          <p:nvPr/>
        </p:nvGraphicFramePr>
        <p:xfrm>
          <a:off x="1258888" y="4652963"/>
          <a:ext cx="6557962" cy="154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53" name="Equation" r:id="rId12" imgW="1943100" imgH="457200" progId="Equation.DSMT4">
                  <p:embed/>
                </p:oleObj>
              </mc:Choice>
              <mc:Fallback>
                <p:oleObj name="Equation" r:id="rId12" imgW="1943100" imgH="4572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4652963"/>
                        <a:ext cx="6557962" cy="1543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214282" y="0"/>
            <a:ext cx="8244000" cy="75404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36068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smtClean="0">
                <a:ln>
                  <a:noFill/>
                </a:ln>
                <a:solidFill>
                  <a:srgbClr val="36B8D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课堂练习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36B8D8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5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5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5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548680"/>
            <a:ext cx="8244000" cy="754040"/>
          </a:xfrm>
        </p:spPr>
        <p:txBody>
          <a:bodyPr>
            <a:normAutofit/>
          </a:bodyPr>
          <a:lstStyle/>
          <a:p>
            <a:pPr indent="360680"/>
            <a:r>
              <a:rPr lang="zh-CN" altLang="en-US" sz="3600" b="1" dirty="0" smtClean="0">
                <a:solidFill>
                  <a:srgbClr val="36B8D8"/>
                </a:solidFill>
              </a:rPr>
              <a:t>作业布置</a:t>
            </a:r>
            <a:endParaRPr lang="zh-CN" altLang="en-US" sz="3600" b="1" dirty="0">
              <a:solidFill>
                <a:srgbClr val="36B8D8"/>
              </a:solidFill>
            </a:endParaRPr>
          </a:p>
        </p:txBody>
      </p:sp>
      <p:sp>
        <p:nvSpPr>
          <p:cNvPr id="3" name="Rectangle 5"/>
          <p:cNvSpPr txBox="1">
            <a:spLocks noChangeArrowheads="1"/>
          </p:cNvSpPr>
          <p:nvPr/>
        </p:nvSpPr>
        <p:spPr bwMode="auto">
          <a:xfrm>
            <a:off x="585251" y="1772816"/>
            <a:ext cx="8229600" cy="24987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numCol="1" rtlCol="0" anchor="t" anchorCtr="0" compatLnSpc="1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课本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P.116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第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1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、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2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题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  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5" name="Text Box 3"/>
          <p:cNvSpPr txBox="1">
            <a:spLocks noChangeArrowheads="1"/>
          </p:cNvSpPr>
          <p:nvPr/>
        </p:nvSpPr>
        <p:spPr bwMode="auto">
          <a:xfrm>
            <a:off x="285720" y="1000108"/>
            <a:ext cx="4535487" cy="52322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 i="0" dirty="0" smtClean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kumimoji="1" lang="zh-CN" altLang="en-US" sz="2800" b="1" i="0" dirty="0">
                <a:latin typeface="宋体" panose="02010600030101010101" pitchFamily="2" charset="-122"/>
                <a:ea typeface="宋体" panose="02010600030101010101" pitchFamily="2" charset="-122"/>
              </a:rPr>
              <a:t>想一想：</a:t>
            </a:r>
          </a:p>
        </p:txBody>
      </p:sp>
      <p:sp>
        <p:nvSpPr>
          <p:cNvPr id="156682" name="Text Box 10"/>
          <p:cNvSpPr txBox="1">
            <a:spLocks noChangeArrowheads="1"/>
          </p:cNvSpPr>
          <p:nvPr/>
        </p:nvSpPr>
        <p:spPr bwMode="auto">
          <a:xfrm>
            <a:off x="468312" y="1714488"/>
            <a:ext cx="7889901" cy="52322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i="0" dirty="0" smtClean="0">
                <a:latin typeface="宋体" panose="02010600030101010101" pitchFamily="2" charset="-122"/>
                <a:ea typeface="宋体" panose="02010600030101010101" pitchFamily="2" charset="-122"/>
              </a:rPr>
              <a:t>两</a:t>
            </a:r>
            <a:r>
              <a:rPr kumimoji="1" lang="zh-CN" altLang="en-US" sz="2800" b="1" i="0" dirty="0">
                <a:latin typeface="宋体" panose="02010600030101010101" pitchFamily="2" charset="-122"/>
                <a:ea typeface="宋体" panose="02010600030101010101" pitchFamily="2" charset="-122"/>
              </a:rPr>
              <a:t>个公式中的字母都能表示什么</a:t>
            </a:r>
            <a:r>
              <a:rPr kumimoji="1" lang="en-US" altLang="zh-CN" sz="2800" b="1" i="0" dirty="0">
                <a:latin typeface="宋体" panose="02010600030101010101" pitchFamily="2" charset="-122"/>
                <a:ea typeface="宋体" panose="02010600030101010101" pitchFamily="2" charset="-122"/>
              </a:rPr>
              <a:t>?</a:t>
            </a:r>
          </a:p>
        </p:txBody>
      </p:sp>
      <p:sp>
        <p:nvSpPr>
          <p:cNvPr id="156684" name="Text Box 12"/>
          <p:cNvSpPr txBox="1">
            <a:spLocks noChangeArrowheads="1"/>
          </p:cNvSpPr>
          <p:nvPr/>
        </p:nvSpPr>
        <p:spPr bwMode="auto">
          <a:xfrm>
            <a:off x="468313" y="2428868"/>
            <a:ext cx="2555875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i="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数或代数式</a:t>
            </a:r>
          </a:p>
        </p:txBody>
      </p:sp>
      <p:sp>
        <p:nvSpPr>
          <p:cNvPr id="156685" name="Text Box 13"/>
          <p:cNvSpPr txBox="1">
            <a:spLocks noChangeArrowheads="1"/>
          </p:cNvSpPr>
          <p:nvPr/>
        </p:nvSpPr>
        <p:spPr bwMode="auto">
          <a:xfrm>
            <a:off x="468313" y="2928934"/>
            <a:ext cx="8001056" cy="180049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2800" b="1" i="0" dirty="0">
                <a:latin typeface="宋体" panose="02010600030101010101" pitchFamily="2" charset="-122"/>
                <a:ea typeface="宋体" panose="02010600030101010101" pitchFamily="2" charset="-122"/>
              </a:rPr>
              <a:t>根据两数和或差的完全平方公式，能够计算多个数的和或差的平方吗</a:t>
            </a:r>
            <a:r>
              <a:rPr kumimoji="1" lang="en-US" altLang="zh-CN" sz="2800" b="1" i="0" dirty="0">
                <a:latin typeface="宋体" panose="02010600030101010101" pitchFamily="2" charset="-122"/>
                <a:ea typeface="宋体" panose="02010600030101010101" pitchFamily="2" charset="-122"/>
              </a:rPr>
              <a:t>?</a:t>
            </a:r>
          </a:p>
          <a:p>
            <a:pPr>
              <a:spcBef>
                <a:spcPct val="50000"/>
              </a:spcBef>
            </a:pPr>
            <a:endParaRPr kumimoji="1" lang="en-US" altLang="zh-CN" i="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56686" name="Text Box 14"/>
          <p:cNvSpPr txBox="1">
            <a:spLocks noChangeArrowheads="1"/>
          </p:cNvSpPr>
          <p:nvPr/>
        </p:nvSpPr>
        <p:spPr bwMode="auto">
          <a:xfrm>
            <a:off x="468313" y="4286256"/>
            <a:ext cx="7056437" cy="5191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i="0" dirty="0">
                <a:latin typeface="宋体" panose="02010600030101010101" pitchFamily="2" charset="-122"/>
                <a:ea typeface="宋体" panose="02010600030101010101" pitchFamily="2" charset="-122"/>
              </a:rPr>
              <a:t>完全平方公式在计算化简中有些什么作用</a:t>
            </a:r>
            <a:r>
              <a:rPr kumimoji="1" lang="en-US" altLang="zh-CN" sz="2800" b="1" i="0" dirty="0">
                <a:latin typeface="宋体" panose="02010600030101010101" pitchFamily="2" charset="-122"/>
                <a:ea typeface="宋体" panose="02010600030101010101" pitchFamily="2" charset="-122"/>
              </a:rPr>
              <a:t>?</a:t>
            </a:r>
          </a:p>
        </p:txBody>
      </p:sp>
      <p:sp>
        <p:nvSpPr>
          <p:cNvPr id="156687" name="Text Box 15"/>
          <p:cNvSpPr txBox="1">
            <a:spLocks noChangeArrowheads="1"/>
          </p:cNvSpPr>
          <p:nvPr/>
        </p:nvSpPr>
        <p:spPr bwMode="auto">
          <a:xfrm>
            <a:off x="468313" y="5072074"/>
            <a:ext cx="7961339" cy="523220"/>
          </a:xfrm>
          <a:prstGeom prst="rect">
            <a:avLst/>
          </a:prstGeom>
          <a:solidFill>
            <a:srgbClr val="00FFFF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i="0" dirty="0">
                <a:solidFill>
                  <a:srgbClr val="FF0000"/>
                </a:solidFill>
                <a:latin typeface="Times New Roman" panose="02020603050405020304" pitchFamily="18" charset="0"/>
              </a:rPr>
              <a:t>带着这些问题，进入我们今天这节课的研究！</a:t>
            </a: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0"/>
            <a:ext cx="8244000" cy="754040"/>
          </a:xfrm>
        </p:spPr>
        <p:txBody>
          <a:bodyPr>
            <a:normAutofit/>
          </a:bodyPr>
          <a:lstStyle/>
          <a:p>
            <a:pPr indent="360680"/>
            <a:r>
              <a:rPr lang="zh-CN" altLang="en-US" sz="3600" b="1" dirty="0" smtClean="0">
                <a:solidFill>
                  <a:srgbClr val="36B8D8"/>
                </a:solidFill>
              </a:rPr>
              <a:t>导入新课</a:t>
            </a:r>
            <a:endParaRPr lang="zh-CN" altLang="en-US" sz="3600" b="1" dirty="0">
              <a:solidFill>
                <a:srgbClr val="36B8D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6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6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6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6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6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6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/>
      <p:bldP spid="156682" grpId="0"/>
      <p:bldP spid="156684" grpId="0"/>
      <p:bldP spid="156685" grpId="0"/>
      <p:bldP spid="156686" grpId="0"/>
      <p:bldP spid="15668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500034" y="1500174"/>
            <a:ext cx="7893075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(1</a:t>
            </a:r>
            <a:r>
              <a:rPr lang="zh-CN" altLang="en-US" sz="28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)公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式左边是两个数的和（差）的平方。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500034" y="2214554"/>
            <a:ext cx="8215338" cy="138499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(2</a:t>
            </a:r>
            <a:r>
              <a:rPr lang="zh-CN" altLang="en-US" sz="28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)公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式右边是两个数的平方和，再加上（减去）两数积的2倍。</a:t>
            </a:r>
          </a:p>
        </p:txBody>
      </p:sp>
      <p:sp>
        <p:nvSpPr>
          <p:cNvPr id="15" name="Text Box 47"/>
          <p:cNvSpPr txBox="1">
            <a:spLocks noChangeArrowheads="1"/>
          </p:cNvSpPr>
          <p:nvPr/>
        </p:nvSpPr>
        <p:spPr bwMode="auto">
          <a:xfrm>
            <a:off x="500034" y="642918"/>
            <a:ext cx="8215370" cy="637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28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完全平方公式的特征：</a:t>
            </a:r>
            <a:endParaRPr kumimoji="1" lang="en-US" altLang="zh-CN" sz="2800" b="1" dirty="0" smtClean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214282" y="0"/>
            <a:ext cx="8244000" cy="75404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36068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6B8D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导入新课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36B8D8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 autoUpdateAnimBg="0"/>
      <p:bldP spid="9226" grpId="0" autoUpdateAnimBg="0"/>
      <p:bldP spid="1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357158" y="857232"/>
            <a:ext cx="8196475" cy="73866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例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．计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算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 （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x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－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2y)(x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＋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2y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)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－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(x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＋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2y)</a:t>
            </a:r>
            <a:r>
              <a:rPr lang="en-US" altLang="zh-CN" sz="2800" b="1" baseline="30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＋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8y</a:t>
            </a:r>
            <a:r>
              <a:rPr lang="en-US" altLang="zh-CN" sz="2800" b="1" baseline="30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endParaRPr lang="en-US" altLang="zh-CN" sz="2800" b="1" baseline="300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1214414" y="1643050"/>
            <a:ext cx="5224507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(x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2y)(x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2y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(x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2y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CN" sz="2800" b="1" baseline="30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 2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8y</a:t>
            </a:r>
            <a:r>
              <a:rPr lang="en-US" altLang="zh-CN" sz="2800" b="1" baseline="30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endParaRPr lang="en-US" altLang="zh-C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428596" y="1714488"/>
            <a:ext cx="726481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解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</a:p>
        </p:txBody>
      </p:sp>
      <p:grpSp>
        <p:nvGrpSpPr>
          <p:cNvPr id="4" name="Group 11"/>
          <p:cNvGrpSpPr/>
          <p:nvPr/>
        </p:nvGrpSpPr>
        <p:grpSpPr bwMode="auto">
          <a:xfrm>
            <a:off x="857224" y="2208366"/>
            <a:ext cx="5286374" cy="855344"/>
            <a:chOff x="612" y="2390"/>
            <a:chExt cx="3330" cy="595"/>
          </a:xfrm>
        </p:grpSpPr>
        <p:sp>
          <p:nvSpPr>
            <p:cNvPr id="18444" name="Text Box 12"/>
            <p:cNvSpPr txBox="1">
              <a:spLocks noChangeArrowheads="1"/>
            </p:cNvSpPr>
            <p:nvPr/>
          </p:nvSpPr>
          <p:spPr bwMode="auto">
            <a:xfrm>
              <a:off x="612" y="2523"/>
              <a:ext cx="246" cy="364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</a:t>
              </a:r>
            </a:p>
          </p:txBody>
        </p:sp>
        <p:graphicFrame>
          <p:nvGraphicFramePr>
            <p:cNvPr id="18445" name="Object 13"/>
            <p:cNvGraphicFramePr>
              <a:graphicFrameLocks noChangeAspect="1"/>
            </p:cNvGraphicFramePr>
            <p:nvPr/>
          </p:nvGraphicFramePr>
          <p:xfrm>
            <a:off x="820" y="2390"/>
            <a:ext cx="3122" cy="5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910" name="Equation" r:id="rId3" imgW="2120900" imgH="279400" progId="Equation.DSMT4">
                    <p:embed/>
                  </p:oleObj>
                </mc:Choice>
                <mc:Fallback>
                  <p:oleObj name="Equation" r:id="rId3" imgW="2120900" imgH="279400" progId="Equation.DSMT4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20" y="2390"/>
                          <a:ext cx="3122" cy="59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Group 14"/>
          <p:cNvGrpSpPr/>
          <p:nvPr/>
        </p:nvGrpSpPr>
        <p:grpSpPr bwMode="auto">
          <a:xfrm>
            <a:off x="857224" y="3143248"/>
            <a:ext cx="4887912" cy="773113"/>
            <a:chOff x="748" y="2976"/>
            <a:chExt cx="3079" cy="487"/>
          </a:xfrm>
        </p:grpSpPr>
        <p:sp>
          <p:nvSpPr>
            <p:cNvPr id="18447" name="Text Box 15"/>
            <p:cNvSpPr txBox="1">
              <a:spLocks noChangeArrowheads="1"/>
            </p:cNvSpPr>
            <p:nvPr/>
          </p:nvSpPr>
          <p:spPr bwMode="auto">
            <a:xfrm>
              <a:off x="748" y="3067"/>
              <a:ext cx="229" cy="330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8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=</a:t>
              </a:r>
            </a:p>
          </p:txBody>
        </p:sp>
        <p:graphicFrame>
          <p:nvGraphicFramePr>
            <p:cNvPr id="18448" name="Object 16"/>
            <p:cNvGraphicFramePr>
              <a:graphicFrameLocks noChangeAspect="1"/>
            </p:cNvGraphicFramePr>
            <p:nvPr/>
          </p:nvGraphicFramePr>
          <p:xfrm>
            <a:off x="1024" y="2976"/>
            <a:ext cx="2803" cy="4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911" name="Equation" r:id="rId5" imgW="1905000" imgH="228600" progId="Equation.DSMT4">
                    <p:embed/>
                  </p:oleObj>
                </mc:Choice>
                <mc:Fallback>
                  <p:oleObj name="Equation" r:id="rId5" imgW="1905000" imgH="228600" progId="Equation.DSMT4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24" y="2976"/>
                          <a:ext cx="2803" cy="4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8449" name="Text Box 17"/>
          <p:cNvSpPr txBox="1">
            <a:spLocks noChangeArrowheads="1"/>
          </p:cNvSpPr>
          <p:nvPr/>
        </p:nvSpPr>
        <p:spPr bwMode="auto">
          <a:xfrm>
            <a:off x="928662" y="4000504"/>
            <a:ext cx="1657350" cy="5191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=-4</a:t>
            </a:r>
            <a:r>
              <a:rPr lang="en-US" altLang="zh-CN" sz="28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xy</a:t>
            </a:r>
            <a:endParaRPr lang="en-US" altLang="zh-CN" sz="2800" b="1" i="1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214282" y="0"/>
            <a:ext cx="8244000" cy="75404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36068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6B8D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新课学习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36B8D8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9" grpId="0"/>
      <p:bldP spid="18442" grpId="0"/>
      <p:bldP spid="1844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250825" y="1268413"/>
            <a:ext cx="5186035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8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sz="28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en-US" altLang="zh-CN" sz="28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)(</a:t>
            </a:r>
            <a:r>
              <a:rPr lang="en-US" altLang="zh-CN" sz="28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sz="28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en-US" altLang="zh-CN" sz="28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395288" y="1989138"/>
            <a:ext cx="4865434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解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：（</a:t>
            </a:r>
            <a:r>
              <a:rPr lang="en-US" altLang="zh-CN" sz="28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sz="28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en-US" altLang="zh-CN" sz="28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)(</a:t>
            </a:r>
            <a:r>
              <a:rPr lang="en-US" altLang="zh-CN" sz="28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sz="28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en-US" altLang="zh-CN" sz="28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755650" y="2781300"/>
            <a:ext cx="6001964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zh-CN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〔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〕〔(</a:t>
            </a:r>
            <a:r>
              <a:rPr lang="en-US" altLang="zh-CN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)〕</a:t>
            </a:r>
            <a:endParaRPr lang="en-US" altLang="zh-C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785786" y="3500438"/>
            <a:ext cx="4175125" cy="5794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CN" sz="32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</a:t>
            </a:r>
            <a:r>
              <a:rPr lang="en-US" altLang="zh-CN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CN" sz="32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785786" y="4357694"/>
            <a:ext cx="4464050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altLang="zh-CN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214282" y="0"/>
            <a:ext cx="8244000" cy="75404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36068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6B8D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新课学习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36B8D8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946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9466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/>
      <p:bldP spid="19460" grpId="0"/>
      <p:bldP spid="19462" grpId="0"/>
      <p:bldP spid="1946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例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．计算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  <a:sym typeface="Wingdings" panose="05000000000000000000" pitchFamily="2" charset="2"/>
              </a:rPr>
              <a:t>(</a:t>
            </a:r>
            <a:r>
              <a:rPr lang="en-US" altLang="zh-CN" sz="2800" b="1" i="1" dirty="0" err="1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en-US" altLang="zh-CN" sz="2800" b="1" dirty="0" err="1" smtClean="0">
                <a:latin typeface="宋体" panose="02010600030101010101" pitchFamily="2" charset="-122"/>
                <a:ea typeface="宋体" panose="02010600030101010101" pitchFamily="2" charset="-122"/>
                <a:sym typeface="Wingdings" panose="05000000000000000000" pitchFamily="2" charset="2"/>
              </a:rPr>
              <a:t>+</a:t>
            </a:r>
            <a:r>
              <a:rPr lang="en-US" altLang="zh-CN" sz="2800" b="1" i="1" dirty="0" err="1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b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  <a:sym typeface="Wingdings" panose="05000000000000000000" pitchFamily="2" charset="2"/>
              </a:rPr>
              <a:t>)</a:t>
            </a:r>
            <a:r>
              <a:rPr lang="en-US" altLang="zh-CN" sz="2800" b="1" baseline="30000" dirty="0" smtClean="0">
                <a:latin typeface="宋体" panose="02010600030101010101" pitchFamily="2" charset="-122"/>
                <a:ea typeface="宋体" panose="02010600030101010101" pitchFamily="2" charset="-122"/>
                <a:sym typeface="Wingdings" panose="05000000000000000000" pitchFamily="2" charset="2"/>
              </a:rPr>
              <a:t>3</a:t>
            </a:r>
            <a:endParaRPr lang="en-US" altLang="zh-CN" sz="2800" b="1" baseline="300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355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解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CN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en-US" altLang="zh-CN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en-US" altLang="zh-CN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+</a:t>
            </a:r>
            <a:r>
              <a:rPr lang="en-US" altLang="zh-CN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)(</a:t>
            </a:r>
            <a:r>
              <a:rPr lang="en-US" altLang="zh-CN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en-US" altLang="zh-CN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+</a:t>
            </a:r>
            <a:r>
              <a:rPr lang="en-US" altLang="zh-CN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</a:t>
            </a:r>
            <a:r>
              <a:rPr lang="en-US" altLang="zh-CN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endParaRPr lang="en-US" altLang="zh-CN" sz="2800" b="1" baseline="300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zh-CN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 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= (</a:t>
            </a:r>
            <a:r>
              <a:rPr lang="en-US" altLang="zh-CN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en-US" altLang="zh-CN" sz="28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+</a:t>
            </a:r>
            <a:r>
              <a:rPr lang="en-US" altLang="zh-CN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)(</a:t>
            </a:r>
            <a:r>
              <a:rPr lang="en-US" altLang="zh-CN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en-US" altLang="zh-CN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+2</a:t>
            </a:r>
            <a:r>
              <a:rPr lang="en-US" altLang="zh-CN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ab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+</a:t>
            </a:r>
            <a:r>
              <a:rPr lang="en-US" altLang="zh-CN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</a:t>
            </a:r>
            <a:r>
              <a:rPr lang="en-US" altLang="zh-CN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</a:t>
            </a:r>
            <a:endParaRPr lang="en-US" altLang="zh-CN" sz="2800" b="1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  =</a:t>
            </a:r>
            <a:r>
              <a:rPr lang="en-US" altLang="zh-CN" sz="28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en-US" altLang="zh-CN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3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+2</a:t>
            </a:r>
            <a:r>
              <a:rPr lang="en-US" altLang="zh-CN" sz="28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en-US" altLang="zh-CN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en-US" altLang="zh-CN" sz="28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+</a:t>
            </a:r>
            <a:r>
              <a:rPr lang="en-US" altLang="zh-CN" sz="28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ab</a:t>
            </a:r>
            <a:r>
              <a:rPr lang="en-US" altLang="zh-CN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+</a:t>
            </a:r>
            <a:r>
              <a:rPr lang="en-US" altLang="zh-CN" sz="28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en-US" altLang="zh-CN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en-US" altLang="zh-CN" sz="28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+2</a:t>
            </a:r>
            <a:r>
              <a:rPr lang="en-US" altLang="zh-CN" sz="28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ab</a:t>
            </a:r>
            <a:r>
              <a:rPr lang="en-US" altLang="zh-CN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+</a:t>
            </a:r>
            <a:r>
              <a:rPr lang="en-US" altLang="zh-CN" sz="28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</a:t>
            </a:r>
            <a:r>
              <a:rPr lang="en-US" altLang="zh-CN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3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  =</a:t>
            </a:r>
            <a:r>
              <a:rPr lang="en-US" altLang="zh-CN" sz="28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en-US" altLang="zh-CN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3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+3</a:t>
            </a:r>
            <a:r>
              <a:rPr lang="en-US" altLang="zh-CN" sz="28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en-US" altLang="zh-CN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en-US" altLang="zh-CN" sz="28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+3</a:t>
            </a:r>
            <a:r>
              <a:rPr lang="en-US" altLang="zh-CN" sz="28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ab</a:t>
            </a:r>
            <a:r>
              <a:rPr lang="en-US" altLang="zh-CN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+</a:t>
            </a:r>
            <a:r>
              <a:rPr lang="en-US" altLang="zh-CN" sz="28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</a:t>
            </a:r>
            <a:r>
              <a:rPr lang="en-US" altLang="zh-CN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3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14282" y="0"/>
            <a:ext cx="8244000" cy="75404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36068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6B8D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新课学习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36B8D8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 descr="PE03255_"/>
          <p:cNvSpPr>
            <a:spLocks noChangeArrowheads="1"/>
          </p:cNvSpPr>
          <p:nvPr/>
        </p:nvSpPr>
        <p:spPr bwMode="auto">
          <a:xfrm>
            <a:off x="0" y="4333875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0243" name="Text Box 3" descr="PE03255_"/>
          <p:cNvSpPr txBox="1">
            <a:spLocks noChangeArrowheads="1"/>
          </p:cNvSpPr>
          <p:nvPr/>
        </p:nvSpPr>
        <p:spPr bwMode="auto">
          <a:xfrm>
            <a:off x="914400" y="1870075"/>
            <a:ext cx="3200400" cy="558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85000"/>
              </a:lnSpc>
              <a:defRPr/>
            </a:pPr>
            <a:r>
              <a:rPr lang="zh-CN" altLang="en-US" sz="3600" b="1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     </a:t>
            </a:r>
            <a:endParaRPr lang="en-US" sz="3600" b="1">
              <a:solidFill>
                <a:srgbClr val="FF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8" name="Text Box 18"/>
          <p:cNvSpPr txBox="1">
            <a:spLocks noChangeArrowheads="1"/>
          </p:cNvSpPr>
          <p:nvPr/>
        </p:nvSpPr>
        <p:spPr bwMode="auto">
          <a:xfrm>
            <a:off x="428596" y="1643050"/>
            <a:ext cx="8353425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2800" b="1" u="none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记</a:t>
            </a:r>
            <a:r>
              <a:rPr lang="zh-CN" sz="2800" b="1" u="none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清公式、代准数式、准确计算。</a:t>
            </a:r>
          </a:p>
        </p:txBody>
      </p:sp>
      <p:sp>
        <p:nvSpPr>
          <p:cNvPr id="11" name="Rectangle 19"/>
          <p:cNvSpPr>
            <a:spLocks noChangeArrowheads="1"/>
          </p:cNvSpPr>
          <p:nvPr/>
        </p:nvSpPr>
        <p:spPr bwMode="auto">
          <a:xfrm>
            <a:off x="428596" y="928670"/>
            <a:ext cx="2890535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sz="2800" b="1" u="none" dirty="0">
                <a:latin typeface="宋体" panose="02010600030101010101" pitchFamily="2" charset="-122"/>
                <a:ea typeface="宋体" panose="02010600030101010101" pitchFamily="2" charset="-122"/>
              </a:rPr>
              <a:t>解题过程分</a:t>
            </a:r>
            <a:r>
              <a:rPr lang="zh-CN" altLang="zh-CN" sz="2800" b="1" u="none" dirty="0"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sz="2800" b="1" u="none" dirty="0">
                <a:latin typeface="宋体" panose="02010600030101010101" pitchFamily="2" charset="-122"/>
                <a:ea typeface="宋体" panose="02010600030101010101" pitchFamily="2" charset="-122"/>
              </a:rPr>
              <a:t>步：</a:t>
            </a:r>
          </a:p>
        </p:txBody>
      </p:sp>
      <p:sp>
        <p:nvSpPr>
          <p:cNvPr id="10" name="Rectangle 378" descr="PE03255_"/>
          <p:cNvSpPr>
            <a:spLocks noChangeArrowheads="1"/>
          </p:cNvSpPr>
          <p:nvPr/>
        </p:nvSpPr>
        <p:spPr bwMode="auto">
          <a:xfrm>
            <a:off x="428596" y="2428868"/>
            <a:ext cx="8382000" cy="138499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kumimoji="1"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  在</a:t>
            </a:r>
            <a:r>
              <a:rPr kumimoji="1"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解题过程中要准确确定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kumimoji="1"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和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kumimoji="1"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、对照公式原形的两边</a:t>
            </a:r>
            <a:r>
              <a:rPr kumimoji="1"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, </a:t>
            </a:r>
            <a:r>
              <a:rPr kumimoji="1"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做到不丢项、不弄错符号、</a:t>
            </a:r>
            <a:r>
              <a:rPr kumimoji="1"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ab</a:t>
            </a:r>
            <a:r>
              <a:rPr kumimoji="1"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时不少乘</a:t>
            </a:r>
            <a:r>
              <a:rPr kumimoji="1"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2.</a:t>
            </a:r>
            <a:endParaRPr kumimoji="1" lang="zh-CN" altLang="en-US" sz="28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214282" y="0"/>
            <a:ext cx="8244000" cy="75404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36068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6B8D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结论总结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36B8D8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11" grpId="0" autoUpdateAnimBg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571472" y="857232"/>
            <a:ext cx="7920038" cy="310854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zh-CN" altLang="en-US" sz="2800" b="1" u="none" dirty="0" smtClean="0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2800" b="1" u="none" dirty="0">
                <a:latin typeface="宋体" panose="02010600030101010101" pitchFamily="2" charset="-122"/>
                <a:ea typeface="宋体" panose="02010600030101010101" pitchFamily="2" charset="-122"/>
              </a:rPr>
              <a:t>.在等号右边的括号内填上适当的项:</a:t>
            </a:r>
          </a:p>
          <a:p>
            <a:pPr marL="342900" indent="-342900">
              <a:spcBef>
                <a:spcPct val="50000"/>
              </a:spcBef>
            </a:pPr>
            <a:r>
              <a:rPr lang="en-US" altLang="zh-CN" sz="2800" b="1" u="none" dirty="0" smtClean="0">
                <a:latin typeface="宋体" panose="02010600030101010101" pitchFamily="2" charset="-122"/>
                <a:ea typeface="宋体" panose="02010600030101010101" pitchFamily="2" charset="-122"/>
              </a:rPr>
              <a:t>(1)</a:t>
            </a:r>
            <a:r>
              <a:rPr lang="zh-CN" altLang="en-US" sz="2800" b="1" i="1" u="none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2800" b="1" u="none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+ </a:t>
            </a:r>
            <a:r>
              <a:rPr lang="zh-CN" altLang="en-US" sz="2800" b="1" i="1" u="none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zh-CN" altLang="en-US" sz="2800" b="1" u="none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+ </a:t>
            </a:r>
            <a:r>
              <a:rPr lang="zh-CN" altLang="en-US" sz="2800" b="1" i="1" u="none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zh-CN" altLang="en-US" sz="2800" b="1" u="none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= </a:t>
            </a:r>
            <a:r>
              <a:rPr lang="zh-CN" altLang="en-US" sz="2800" b="1" i="1" u="none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 </a:t>
            </a:r>
            <a:r>
              <a:rPr lang="zh-CN" altLang="en-US" sz="2800" b="1" u="none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+ </a:t>
            </a:r>
            <a:r>
              <a:rPr lang="zh-CN" altLang="en-US" sz="2800" b="1" u="none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      );</a:t>
            </a:r>
          </a:p>
          <a:p>
            <a:pPr marL="342900" indent="-342900">
              <a:spcBef>
                <a:spcPct val="50000"/>
              </a:spcBef>
            </a:pPr>
            <a:r>
              <a:rPr lang="en-US" altLang="zh-CN" sz="2800" b="1" u="none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(2)</a:t>
            </a:r>
            <a:r>
              <a:rPr lang="zh-CN" altLang="en-US" sz="2800" b="1" i="1" u="none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2800" b="1" u="none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en-US" sz="2800" b="1" i="1" u="none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– b</a:t>
            </a:r>
            <a:r>
              <a:rPr lang="zh-CN" altLang="en-US" sz="2800" b="1" u="none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– </a:t>
            </a:r>
            <a:r>
              <a:rPr lang="zh-CN" altLang="en-US" sz="2800" b="1" i="1" u="none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zh-CN" altLang="en-US" sz="2800" b="1" u="none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= </a:t>
            </a:r>
            <a:r>
              <a:rPr lang="zh-CN" altLang="en-US" sz="2800" b="1" i="1" u="none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2800" b="1" u="none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– (       ) ;</a:t>
            </a:r>
          </a:p>
          <a:p>
            <a:pPr marL="342900" indent="-342900">
              <a:spcBef>
                <a:spcPct val="50000"/>
              </a:spcBef>
            </a:pPr>
            <a:r>
              <a:rPr lang="en-US" altLang="zh-CN" sz="2800" b="1" u="none" dirty="0" smtClean="0">
                <a:latin typeface="宋体" panose="02010600030101010101" pitchFamily="2" charset="-122"/>
                <a:ea typeface="宋体" panose="02010600030101010101" pitchFamily="2" charset="-122"/>
              </a:rPr>
              <a:t>(3)</a:t>
            </a:r>
            <a:r>
              <a:rPr lang="zh-CN" altLang="en-US" sz="2800" b="1" i="1" u="none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2800" b="1" u="none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en-US" sz="2800" b="1" i="1" u="none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–</a:t>
            </a:r>
            <a:r>
              <a:rPr lang="zh-CN" altLang="en-US" sz="2800" b="1" u="none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en-US" sz="2800" b="1" i="1" u="none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zh-CN" altLang="en-US" sz="2800" b="1" u="none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+ </a:t>
            </a:r>
            <a:r>
              <a:rPr lang="zh-CN" altLang="en-US" sz="2800" b="1" i="1" u="none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 </a:t>
            </a:r>
            <a:r>
              <a:rPr lang="zh-CN" altLang="en-US" sz="2800" b="1" u="none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= </a:t>
            </a:r>
            <a:r>
              <a:rPr lang="zh-CN" altLang="en-US" sz="2800" b="1" i="1" u="none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2800" b="1" u="none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– (       );</a:t>
            </a:r>
          </a:p>
          <a:p>
            <a:pPr marL="342900" indent="-342900">
              <a:spcBef>
                <a:spcPct val="50000"/>
              </a:spcBef>
            </a:pP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(4)</a:t>
            </a:r>
            <a:r>
              <a:rPr lang="zh-CN" altLang="en-US" sz="2800" b="1" i="1" u="none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2800" b="1" u="none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en-US" sz="2800" b="1" u="none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+ </a:t>
            </a:r>
            <a:r>
              <a:rPr lang="zh-CN" altLang="en-US" sz="2800" b="1" i="1" u="none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zh-CN" altLang="en-US" sz="2800" b="1" u="none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+ </a:t>
            </a:r>
            <a:r>
              <a:rPr lang="zh-CN" altLang="en-US" sz="2800" b="1" i="1" u="none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zh-CN" altLang="en-US" sz="2800" b="1" u="none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en-US" sz="2800" b="1" i="1" u="none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= a</a:t>
            </a:r>
            <a:r>
              <a:rPr lang="zh-CN" altLang="en-US" sz="2800" b="1" u="none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– (</a:t>
            </a:r>
            <a:r>
              <a:rPr lang="en-US" sz="2800" b="1" u="none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US" sz="2800" b="1" u="none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</a:t>
            </a:r>
            <a:r>
              <a:rPr lang="zh-CN" altLang="en-US" sz="2800" b="1" u="none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).</a:t>
            </a: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3428992" y="1500174"/>
            <a:ext cx="74295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sz="2800" b="1" i="1" u="none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800" b="1" u="none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800" b="1" i="1" u="none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sz="2800" b="1" i="1" u="none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3428992" y="2143116"/>
            <a:ext cx="742950" cy="5191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sz="2800" b="1" i="1" u="none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b+c</a:t>
            </a:r>
            <a:endParaRPr lang="en-US" sz="2800" b="1" i="1" u="none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3428992" y="2786058"/>
            <a:ext cx="658812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sz="2800" b="1" i="1" u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800" b="1" u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b="1" i="1" u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3428992" y="3429000"/>
            <a:ext cx="845103" cy="584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sz="3200" b="1" u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200" b="1" i="1" u="none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200" b="1" u="none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200" b="1" i="1" u="none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CN" altLang="en-US" sz="3200" b="1" i="1" u="none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214282" y="0"/>
            <a:ext cx="8244000" cy="75404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36068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6B8D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课堂练习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36B8D8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0" grpId="0" autoUpdateAnimBg="0"/>
      <p:bldP spid="31751" grpId="0" autoUpdateAnimBg="0"/>
      <p:bldP spid="31752" grpId="0" autoUpdateAnimBg="0"/>
      <p:bldP spid="31753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571472" y="571480"/>
            <a:ext cx="7272338" cy="20313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u="none" dirty="0" smtClean="0">
                <a:latin typeface="宋体" panose="02010600030101010101" pitchFamily="2" charset="-122"/>
                <a:ea typeface="宋体" panose="02010600030101010101" pitchFamily="2" charset="-122"/>
              </a:rPr>
              <a:t>2.</a:t>
            </a:r>
            <a:r>
              <a:rPr lang="zh-CN" altLang="en-US" sz="2800" b="1" u="none" dirty="0" smtClean="0">
                <a:latin typeface="宋体" panose="02010600030101010101" pitchFamily="2" charset="-122"/>
                <a:ea typeface="宋体" panose="02010600030101010101" pitchFamily="2" charset="-122"/>
              </a:rPr>
              <a:t>运</a:t>
            </a:r>
            <a:r>
              <a:rPr lang="zh-CN" altLang="en-US" sz="2800" b="1" u="none" dirty="0">
                <a:latin typeface="宋体" panose="02010600030101010101" pitchFamily="2" charset="-122"/>
                <a:ea typeface="宋体" panose="02010600030101010101" pitchFamily="2" charset="-122"/>
              </a:rPr>
              <a:t>用乘法公式计</a:t>
            </a:r>
            <a:r>
              <a:rPr lang="zh-CN" altLang="en-US" sz="2800" b="1" u="none" dirty="0" smtClean="0">
                <a:latin typeface="宋体" panose="02010600030101010101" pitchFamily="2" charset="-122"/>
                <a:ea typeface="宋体" panose="02010600030101010101" pitchFamily="2" charset="-122"/>
              </a:rPr>
              <a:t>算：</a:t>
            </a:r>
            <a:endParaRPr lang="zh-CN" altLang="en-US" sz="2800" b="1" u="none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u="none" dirty="0" smtClean="0">
                <a:latin typeface="宋体" panose="02010600030101010101" pitchFamily="2" charset="-122"/>
                <a:ea typeface="宋体" panose="02010600030101010101" pitchFamily="2" charset="-122"/>
              </a:rPr>
              <a:t>(1) </a:t>
            </a:r>
            <a:r>
              <a:rPr lang="zh-CN" altLang="en-US" sz="2800" b="1" u="none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 </a:t>
            </a:r>
            <a:r>
              <a:rPr lang="zh-CN" altLang="en-US" sz="2800" b="1" i="1" u="none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x</a:t>
            </a:r>
            <a:r>
              <a:rPr lang="zh-CN" altLang="en-US" sz="2800" b="1" u="none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+2</a:t>
            </a:r>
            <a:r>
              <a:rPr lang="zh-CN" altLang="en-US" sz="2800" b="1" i="1" u="none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y</a:t>
            </a:r>
            <a:r>
              <a:rPr lang="zh-CN" altLang="en-US" sz="2800" b="1" u="none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－3) (</a:t>
            </a:r>
            <a:r>
              <a:rPr lang="zh-CN" altLang="en-US" sz="2800" b="1" i="1" u="none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x</a:t>
            </a:r>
            <a:r>
              <a:rPr lang="zh-CN" altLang="en-US" sz="2800" b="1" u="none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－ 2</a:t>
            </a:r>
            <a:r>
              <a:rPr lang="zh-CN" altLang="en-US" sz="2800" b="1" i="1" u="none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y</a:t>
            </a:r>
            <a:r>
              <a:rPr lang="zh-CN" altLang="en-US" sz="2800" b="1" u="none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+3) ;    </a:t>
            </a:r>
            <a:endParaRPr lang="en-US" altLang="zh-CN" sz="2800" b="1" u="none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u="none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en-US" sz="2800" b="1" u="none" dirty="0">
                <a:latin typeface="宋体" panose="02010600030101010101" pitchFamily="2" charset="-122"/>
                <a:ea typeface="宋体" panose="02010600030101010101" pitchFamily="2" charset="-122"/>
              </a:rPr>
              <a:t>(2</a:t>
            </a:r>
            <a:r>
              <a:rPr lang="zh-CN" altLang="en-US" sz="2800" b="1" u="none" dirty="0" smtClean="0">
                <a:latin typeface="宋体" panose="02010600030101010101" pitchFamily="2" charset="-122"/>
                <a:ea typeface="宋体" panose="02010600030101010101" pitchFamily="2" charset="-122"/>
              </a:rPr>
              <a:t>)</a:t>
            </a:r>
            <a:r>
              <a:rPr lang="zh-CN" altLang="en-US" sz="2800" b="1" u="none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2800" b="1" i="1" u="none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2800" b="1" u="none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+ </a:t>
            </a:r>
            <a:r>
              <a:rPr lang="zh-CN" altLang="en-US" sz="2800" b="1" i="1" u="none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zh-CN" altLang="en-US" sz="2800" b="1" u="none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+</a:t>
            </a:r>
            <a:r>
              <a:rPr lang="zh-CN" altLang="en-US" sz="2800" b="1" i="1" u="none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zh-CN" altLang="en-US" sz="2800" b="1" u="none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) </a:t>
            </a:r>
            <a:r>
              <a:rPr lang="zh-CN" altLang="en-US" sz="2800" b="1" u="none" baseline="30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800" b="1" u="none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14282" y="0"/>
            <a:ext cx="8244000" cy="75404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36068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smtClean="0">
                <a:ln>
                  <a:noFill/>
                </a:ln>
                <a:solidFill>
                  <a:srgbClr val="36B8D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课堂练习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36B8D8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608</Words>
  <Application>Microsoft Office PowerPoint</Application>
  <PresentationFormat>全屏显示(4:3)</PresentationFormat>
  <Paragraphs>79</Paragraphs>
  <Slides>15</Slides>
  <Notes>4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6" baseType="lpstr">
      <vt:lpstr>华文新魏</vt:lpstr>
      <vt:lpstr>华文中宋</vt:lpstr>
      <vt:lpstr>宋体</vt:lpstr>
      <vt:lpstr>微软雅黑</vt:lpstr>
      <vt:lpstr>Arial</vt:lpstr>
      <vt:lpstr>Calibri</vt:lpstr>
      <vt:lpstr>Times New Roman</vt:lpstr>
      <vt:lpstr>Webdings</vt:lpstr>
      <vt:lpstr>Wingdings</vt:lpstr>
      <vt:lpstr>WWW.2PPT.COM
</vt:lpstr>
      <vt:lpstr>Equation</vt:lpstr>
      <vt:lpstr>青岛版初中数学七年级下册</vt:lpstr>
      <vt:lpstr>导入新课</vt:lpstr>
      <vt:lpstr>PowerPoint 演示文稿</vt:lpstr>
      <vt:lpstr>PowerPoint 演示文稿</vt:lpstr>
      <vt:lpstr>PowerPoint 演示文稿</vt:lpstr>
      <vt:lpstr>例4．计算(a+b)3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作业布置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2015-02-05T06:17:00Z</dcterms:created>
  <dcterms:modified xsi:type="dcterms:W3CDTF">2023-01-17T00:17:56Z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C321A0FE726A4E74B7B65AB4F8842390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