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84" r:id="rId4"/>
    <p:sldId id="285" r:id="rId5"/>
    <p:sldId id="294" r:id="rId6"/>
    <p:sldId id="316" r:id="rId7"/>
    <p:sldId id="317" r:id="rId8"/>
    <p:sldId id="340" r:id="rId9"/>
    <p:sldId id="296" r:id="rId10"/>
    <p:sldId id="287" r:id="rId11"/>
    <p:sldId id="268" r:id="rId12"/>
    <p:sldId id="270" r:id="rId13"/>
    <p:sldId id="273" r:id="rId14"/>
    <p:sldId id="275" r:id="rId15"/>
    <p:sldId id="369" r:id="rId16"/>
    <p:sldId id="370" r:id="rId17"/>
    <p:sldId id="371" r:id="rId18"/>
    <p:sldId id="272" r:id="rId19"/>
    <p:sldId id="274" r:id="rId20"/>
    <p:sldId id="376" r:id="rId21"/>
    <p:sldId id="341" r:id="rId22"/>
    <p:sldId id="280" r:id="rId23"/>
    <p:sldId id="257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92F"/>
    <a:srgbClr val="7ECEEF"/>
    <a:srgbClr val="FEF200"/>
    <a:srgbClr val="EA5642"/>
    <a:srgbClr val="FFFCDA"/>
    <a:srgbClr val="EAAA76"/>
    <a:srgbClr val="EF4746"/>
    <a:srgbClr val="FBA51C"/>
    <a:srgbClr val="95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8" autoAdjust="0"/>
    <p:restoredTop sz="95494" autoAdjust="0"/>
  </p:normalViewPr>
  <p:slideViewPr>
    <p:cSldViewPr snapToGrid="0">
      <p:cViewPr>
        <p:scale>
          <a:sx n="130" d="100"/>
          <a:sy n="130" d="100"/>
        </p:scale>
        <p:origin x="-324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2D94C-2494-4331-907B-6CFDA1AEE48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88F24-4A16-4490-AB81-48F5D24F4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78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78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F9AA3B-4327-4169-9AC9-C181D7D07B9D}" type="slidenum">
              <a:rPr kumimoji="0" lang="zh-CN" altLang="en-US" sz="1200" b="0" i="0" u="none" strike="noStrike" kern="1200" cap="none" spc="0" normalizeH="0" baseline="0" noProof="1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11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-5097463" y="0"/>
            <a:ext cx="10412413" cy="5857875"/>
          </a:xfrm>
          <a:ln>
            <a:solidFill>
              <a:srgbClr val="000000"/>
            </a:solidFill>
            <a:miter lim="800000"/>
          </a:ln>
        </p:spPr>
      </p:sp>
      <p:sp>
        <p:nvSpPr>
          <p:cNvPr id="82947" name="备注占位符 2"/>
          <p:cNvSpPr>
            <a:spLocks noGrp="1" noRot="1" noChangeAspect="1" noChangeArrowheads="1"/>
          </p:cNvSpPr>
          <p:nvPr>
            <p:ph type="body" idx="4294967295"/>
          </p:nvPr>
        </p:nvSpPr>
        <p:spPr bwMode="auto">
          <a:xfrm>
            <a:off x="212725" y="571500"/>
            <a:ext cx="5645150" cy="528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en-US" altLang="zh-CN"/>
              <a:t>HAPPY BIRTHDAY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-5097463" y="0"/>
            <a:ext cx="10412413" cy="5857875"/>
          </a:xfrm>
          <a:ln>
            <a:solidFill>
              <a:srgbClr val="000000"/>
            </a:solidFill>
            <a:miter lim="800000"/>
          </a:ln>
        </p:spPr>
      </p:sp>
      <p:sp>
        <p:nvSpPr>
          <p:cNvPr id="84995" name="备注占位符 2"/>
          <p:cNvSpPr>
            <a:spLocks noGrp="1" noRot="1" noChangeAspect="1" noChangeArrowheads="1"/>
          </p:cNvSpPr>
          <p:nvPr>
            <p:ph type="body" idx="4294967295"/>
          </p:nvPr>
        </p:nvSpPr>
        <p:spPr bwMode="auto">
          <a:xfrm>
            <a:off x="212725" y="571500"/>
            <a:ext cx="5645150" cy="528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en-US" altLang="zh-CN"/>
              <a:t>HAPPY BIRTHDAY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-5097463" y="0"/>
            <a:ext cx="10412413" cy="5857875"/>
          </a:xfrm>
          <a:ln>
            <a:solidFill>
              <a:srgbClr val="000000"/>
            </a:solidFill>
            <a:miter lim="800000"/>
          </a:ln>
        </p:spPr>
      </p:sp>
      <p:sp>
        <p:nvSpPr>
          <p:cNvPr id="87043" name="备注占位符 2"/>
          <p:cNvSpPr>
            <a:spLocks noGrp="1" noRot="1" noChangeAspect="1" noChangeArrowheads="1"/>
          </p:cNvSpPr>
          <p:nvPr>
            <p:ph type="body" idx="4294967295"/>
          </p:nvPr>
        </p:nvSpPr>
        <p:spPr bwMode="auto">
          <a:xfrm>
            <a:off x="212725" y="571500"/>
            <a:ext cx="5645150" cy="528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en-US" altLang="zh-CN"/>
              <a:t>HAPPY BIRTHDAY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-5097463" y="0"/>
            <a:ext cx="10412413" cy="5857875"/>
          </a:xfrm>
          <a:ln>
            <a:solidFill>
              <a:srgbClr val="000000"/>
            </a:solidFill>
            <a:miter lim="800000"/>
          </a:ln>
        </p:spPr>
      </p:sp>
      <p:sp>
        <p:nvSpPr>
          <p:cNvPr id="89091" name="备注占位符 2"/>
          <p:cNvSpPr>
            <a:spLocks noGrp="1" noRot="1" noChangeAspect="1" noChangeArrowheads="1"/>
          </p:cNvSpPr>
          <p:nvPr>
            <p:ph type="body" idx="4294967295"/>
          </p:nvPr>
        </p:nvSpPr>
        <p:spPr bwMode="auto">
          <a:xfrm>
            <a:off x="212725" y="571500"/>
            <a:ext cx="5645150" cy="528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en-US" altLang="zh-CN"/>
              <a:t>HAPPY BIRTHDAY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-5097463" y="0"/>
            <a:ext cx="10412413" cy="5857875"/>
          </a:xfrm>
          <a:ln>
            <a:solidFill>
              <a:srgbClr val="000000"/>
            </a:solidFill>
            <a:miter lim="800000"/>
          </a:ln>
        </p:spPr>
      </p:sp>
      <p:sp>
        <p:nvSpPr>
          <p:cNvPr id="94211" name="备注占位符 2"/>
          <p:cNvSpPr>
            <a:spLocks noGrp="1" noRot="1" noChangeAspect="1" noChangeArrowheads="1"/>
          </p:cNvSpPr>
          <p:nvPr>
            <p:ph type="body" idx="4294967295"/>
          </p:nvPr>
        </p:nvSpPr>
        <p:spPr bwMode="auto">
          <a:xfrm>
            <a:off x="212725" y="571500"/>
            <a:ext cx="5645150" cy="528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en-US" altLang="zh-CN"/>
              <a:t>HAPPY BIRTHDAY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62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62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E3A0B56-83D5-4E7D-A50F-A015662F05E8}" type="slidenum">
              <a:rPr kumimoji="0" lang="zh-CN" altLang="en-US" sz="1200" b="0" i="0" u="none" strike="noStrike" kern="1200" cap="none" spc="0" normalizeH="0" baseline="0" noProof="1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21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6681"/>
            <a:ext cx="9158514" cy="51501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07445" y="319346"/>
            <a:ext cx="945105" cy="67337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46316" y="1185383"/>
            <a:ext cx="7582302" cy="2480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156579">
            <a:off x="5790272" y="2419435"/>
            <a:ext cx="2613503" cy="83920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 rot="652171">
            <a:off x="71130" y="1094165"/>
            <a:ext cx="3551889" cy="8161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2458804"/>
            <a:ext cx="2981325" cy="2657475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/>
        </p:nvCxnSpPr>
        <p:spPr>
          <a:xfrm>
            <a:off x="2276475" y="-6681"/>
            <a:ext cx="0" cy="1839053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>
            <a:off x="6965633" y="-6680"/>
            <a:ext cx="0" cy="1517585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988980" y="3448833"/>
            <a:ext cx="1935820" cy="19108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0" y="4822148"/>
            <a:ext cx="9144000" cy="3213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7275125" y="3688118"/>
            <a:ext cx="1286986" cy="32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7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7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 userDrawn="1"/>
        </p:nvSpPr>
        <p:spPr>
          <a:xfrm>
            <a:off x="2" y="357189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378701" y="1084115"/>
            <a:ext cx="6113550" cy="1923405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3108884" y="-7143"/>
            <a:ext cx="0" cy="1660922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930583" y="-3571"/>
            <a:ext cx="0" cy="1425179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 rot="21135601">
            <a:off x="2086855" y="1527537"/>
            <a:ext cx="515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4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 16"/>
          <p:cNvSpPr/>
          <p:nvPr userDrawn="1"/>
        </p:nvSpPr>
        <p:spPr>
          <a:xfrm>
            <a:off x="8258179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2588322"/>
            <a:ext cx="9153526" cy="2583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1104876">
            <a:off x="2003562" y="1962215"/>
            <a:ext cx="5744821" cy="81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8  Birthdays </a:t>
            </a:r>
          </a:p>
        </p:txBody>
      </p:sp>
      <p:sp>
        <p:nvSpPr>
          <p:cNvPr id="5" name="文本框 4"/>
          <p:cNvSpPr txBox="1"/>
          <p:nvPr/>
        </p:nvSpPr>
        <p:spPr>
          <a:xfrm rot="21325098">
            <a:off x="6458051" y="2774452"/>
            <a:ext cx="129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五年级</a:t>
            </a:r>
          </a:p>
        </p:txBody>
      </p:sp>
      <p:sp>
        <p:nvSpPr>
          <p:cNvPr id="6" name="矩形 5"/>
          <p:cNvSpPr/>
          <p:nvPr/>
        </p:nvSpPr>
        <p:spPr>
          <a:xfrm>
            <a:off x="-98425" y="3835627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 rot="21233600">
            <a:off x="3917408" y="2902382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图片 17" descr="小女孩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7269" y="1634729"/>
            <a:ext cx="1728788" cy="158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8" name="图片 20" descr="爸爸妈妈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394" y="1545432"/>
            <a:ext cx="2371725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c:\users\yulin\appdata\roaming\360se6\User Data\temp\214792-120Q621222995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8254" y="2356247"/>
            <a:ext cx="194429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48"/>
          <p:cNvGrpSpPr/>
          <p:nvPr/>
        </p:nvGrpSpPr>
        <p:grpSpPr bwMode="auto">
          <a:xfrm>
            <a:off x="2087166" y="465536"/>
            <a:ext cx="4752975" cy="3564375"/>
            <a:chOff x="1475656" y="1628800"/>
            <a:chExt cx="6336704" cy="5229200"/>
          </a:xfrm>
        </p:grpSpPr>
        <p:sp>
          <p:nvSpPr>
            <p:cNvPr id="48" name="云形 47"/>
            <p:cNvSpPr/>
            <p:nvPr/>
          </p:nvSpPr>
          <p:spPr>
            <a:xfrm>
              <a:off x="1475656" y="1628800"/>
              <a:ext cx="6336704" cy="5229200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75782" name="组合 43"/>
            <p:cNvGrpSpPr/>
            <p:nvPr/>
          </p:nvGrpSpPr>
          <p:grpSpPr bwMode="auto">
            <a:xfrm rot="4172291">
              <a:off x="1722133" y="3457083"/>
              <a:ext cx="3600400" cy="1512168"/>
              <a:chOff x="809625" y="933450"/>
              <a:chExt cx="6000750" cy="1446636"/>
            </a:xfrm>
          </p:grpSpPr>
          <p:sp>
            <p:nvSpPr>
              <p:cNvPr id="75783" name="Rectangle 13"/>
              <p:cNvSpPr>
                <a:spLocks noChangeArrowheads="1"/>
              </p:cNvSpPr>
              <p:nvPr/>
            </p:nvSpPr>
            <p:spPr bwMode="auto">
              <a:xfrm>
                <a:off x="809625" y="933450"/>
                <a:ext cx="6000750" cy="1446636"/>
              </a:xfrm>
              <a:prstGeom prst="rect">
                <a:avLst/>
              </a:prstGeom>
              <a:solidFill>
                <a:srgbClr val="FE8AC7"/>
              </a:solidFill>
              <a:ln w="19050">
                <a:solidFill>
                  <a:srgbClr val="FE8AC7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Youth Theatre</a:t>
                </a:r>
              </a:p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Child Play: ***</a:t>
                </a:r>
                <a:endParaRPr lang="en-US" altLang="zh-CN" sz="75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</a:rPr>
                  <a:t>Date: : the 6th of April, 2017</a:t>
                </a:r>
                <a:endParaRPr lang="en-US" altLang="zh-CN" sz="75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</a:rPr>
                  <a:t>Time: 8:00-9:30 pm          </a:t>
                </a:r>
                <a:endParaRPr lang="en-US" altLang="zh-CN" sz="750" b="1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</a:rPr>
                  <a:t>Area: the 1</a:t>
                </a:r>
                <a:r>
                  <a:rPr lang="en-US" altLang="zh-CN" sz="750" b="1" baseline="30000">
                    <a:solidFill>
                      <a:srgbClr val="000000"/>
                    </a:solidFill>
                  </a:rPr>
                  <a:t>st</a:t>
                </a:r>
                <a:r>
                  <a:rPr lang="en-US" altLang="zh-CN" sz="750" b="1">
                    <a:solidFill>
                      <a:srgbClr val="000000"/>
                    </a:solidFill>
                  </a:rPr>
                  <a:t> floor            </a:t>
                </a:r>
                <a:endParaRPr lang="en-US" altLang="zh-CN" sz="750" b="1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</a:rPr>
                  <a:t>Seat: Row 7, Number 19</a:t>
                </a:r>
                <a:endParaRPr lang="en-US" altLang="zh-CN" sz="75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</a:rPr>
                  <a:t>Tel: 025-83372492   Add: No. 146 North Zhongshan Road</a:t>
                </a:r>
                <a:endParaRPr lang="en-US" altLang="zh-CN" sz="75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</a:rPr>
                  <a:t>Price: </a:t>
                </a:r>
                <a:r>
                  <a:rPr lang="zh-CN" altLang="en-US" sz="750" b="1">
                    <a:solidFill>
                      <a:srgbClr val="000000"/>
                    </a:solidFill>
                  </a:rPr>
                  <a:t>￥</a:t>
                </a:r>
                <a:r>
                  <a:rPr lang="en-US" altLang="zh-CN" sz="750" b="1">
                    <a:solidFill>
                      <a:srgbClr val="000000"/>
                    </a:solidFill>
                  </a:rPr>
                  <a:t>180</a:t>
                </a:r>
                <a:endParaRPr lang="zh-CN" altLang="zh-CN" sz="7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75784" name="图片 45" descr="C:\Users\yulin\Desktop\01300534068436134266043448052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39408" y="1277887"/>
                <a:ext cx="1210922" cy="646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5785" name="组合 40"/>
            <p:cNvGrpSpPr/>
            <p:nvPr/>
          </p:nvGrpSpPr>
          <p:grpSpPr bwMode="auto">
            <a:xfrm rot="5400000">
              <a:off x="2736931" y="3248980"/>
              <a:ext cx="3600400" cy="1512168"/>
              <a:chOff x="809625" y="1183101"/>
              <a:chExt cx="6000750" cy="1446636"/>
            </a:xfrm>
          </p:grpSpPr>
          <p:sp>
            <p:nvSpPr>
              <p:cNvPr id="75786" name="Rectangle 13"/>
              <p:cNvSpPr>
                <a:spLocks noChangeArrowheads="1"/>
              </p:cNvSpPr>
              <p:nvPr/>
            </p:nvSpPr>
            <p:spPr bwMode="auto">
              <a:xfrm>
                <a:off x="809625" y="1183101"/>
                <a:ext cx="6000750" cy="1446636"/>
              </a:xfrm>
              <a:prstGeom prst="rect">
                <a:avLst/>
              </a:prstGeom>
              <a:solidFill>
                <a:srgbClr val="FE8AC7"/>
              </a:solidFill>
              <a:ln w="19050">
                <a:solidFill>
                  <a:srgbClr val="FE8AC7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Youth Theatre</a:t>
                </a:r>
              </a:p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Child Play: ***</a:t>
                </a:r>
                <a:endParaRPr lang="en-US" altLang="zh-CN" sz="75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</a:rPr>
                  <a:t>Date: the 6th of April, 2017</a:t>
                </a:r>
                <a:endParaRPr lang="en-US" altLang="zh-CN" sz="75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</a:rPr>
                  <a:t>Time: 8:00-9:30 pm          </a:t>
                </a:r>
                <a:endParaRPr lang="en-US" altLang="zh-CN" sz="750" b="1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</a:rPr>
                  <a:t>Area: the 1</a:t>
                </a:r>
                <a:r>
                  <a:rPr lang="en-US" altLang="zh-CN" sz="750" b="1" baseline="30000">
                    <a:solidFill>
                      <a:srgbClr val="000000"/>
                    </a:solidFill>
                  </a:rPr>
                  <a:t>st</a:t>
                </a:r>
                <a:r>
                  <a:rPr lang="en-US" altLang="zh-CN" sz="750" b="1">
                    <a:solidFill>
                      <a:srgbClr val="000000"/>
                    </a:solidFill>
                  </a:rPr>
                  <a:t> floor            </a:t>
                </a:r>
                <a:endParaRPr lang="en-US" altLang="zh-CN" sz="750" b="1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</a:rPr>
                  <a:t>Seat: Row 7, Number 17</a:t>
                </a:r>
                <a:endParaRPr lang="en-US" altLang="zh-CN" sz="75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</a:rPr>
                  <a:t>Tel: 025-83372492   Add: No. 146 North Zhongshan Road</a:t>
                </a:r>
                <a:endParaRPr lang="en-US" altLang="zh-CN" sz="75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</a:rPr>
                  <a:t>Price: </a:t>
                </a:r>
                <a:r>
                  <a:rPr lang="zh-CN" altLang="en-US" sz="750" b="1">
                    <a:solidFill>
                      <a:srgbClr val="000000"/>
                    </a:solidFill>
                  </a:rPr>
                  <a:t>￥</a:t>
                </a:r>
                <a:r>
                  <a:rPr lang="en-US" altLang="zh-CN" sz="750" b="1">
                    <a:solidFill>
                      <a:srgbClr val="000000"/>
                    </a:solidFill>
                  </a:rPr>
                  <a:t>180</a:t>
                </a:r>
                <a:endParaRPr lang="zh-CN" altLang="zh-CN" sz="7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75787" name="图片 42" descr="C:\Users\yulin\Desktop\01300534068436134266043448052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39408" y="1277887"/>
                <a:ext cx="1210922" cy="646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5788" name="组合 37"/>
            <p:cNvGrpSpPr/>
            <p:nvPr/>
          </p:nvGrpSpPr>
          <p:grpSpPr bwMode="auto">
            <a:xfrm rot="6725286">
              <a:off x="3862275" y="3401343"/>
              <a:ext cx="3600400" cy="1512168"/>
              <a:chOff x="1065547" y="1253397"/>
              <a:chExt cx="6000750" cy="1446636"/>
            </a:xfrm>
          </p:grpSpPr>
          <p:sp>
            <p:nvSpPr>
              <p:cNvPr id="75789" name="Rectangle 13"/>
              <p:cNvSpPr>
                <a:spLocks noChangeArrowheads="1"/>
              </p:cNvSpPr>
              <p:nvPr/>
            </p:nvSpPr>
            <p:spPr bwMode="auto">
              <a:xfrm>
                <a:off x="1065547" y="1253397"/>
                <a:ext cx="6000750" cy="1446636"/>
              </a:xfrm>
              <a:prstGeom prst="rect">
                <a:avLst/>
              </a:prstGeom>
              <a:solidFill>
                <a:srgbClr val="FE8AC7"/>
              </a:solidFill>
              <a:ln w="19050">
                <a:solidFill>
                  <a:srgbClr val="FE8AC7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Youth Theatre</a:t>
                </a:r>
              </a:p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Child Play: ***</a:t>
                </a:r>
                <a:endParaRPr lang="en-US" altLang="zh-CN" sz="75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</a:rPr>
                  <a:t>Date: the 6th of April, 2017</a:t>
                </a:r>
                <a:endParaRPr lang="en-US" altLang="zh-CN" sz="75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</a:rPr>
                  <a:t>Time: 8:00-9:30 pm          </a:t>
                </a:r>
                <a:endParaRPr lang="en-US" altLang="zh-CN" sz="750" b="1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</a:rPr>
                  <a:t>Area: the 1</a:t>
                </a:r>
                <a:r>
                  <a:rPr lang="en-US" altLang="zh-CN" sz="750" b="1" baseline="30000">
                    <a:solidFill>
                      <a:srgbClr val="000000"/>
                    </a:solidFill>
                  </a:rPr>
                  <a:t>st</a:t>
                </a:r>
                <a:r>
                  <a:rPr lang="en-US" altLang="zh-CN" sz="750" b="1">
                    <a:solidFill>
                      <a:srgbClr val="000000"/>
                    </a:solidFill>
                  </a:rPr>
                  <a:t> floor            </a:t>
                </a:r>
                <a:endParaRPr lang="en-US" altLang="zh-CN" sz="750" b="1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</a:rPr>
                  <a:t>Seat: Row 7, Number 15</a:t>
                </a:r>
                <a:endParaRPr lang="en-US" altLang="zh-CN" sz="75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</a:rPr>
                  <a:t>Tel: 025-83372492   Add: No. 146 North Zhongshan Road</a:t>
                </a:r>
                <a:endParaRPr lang="en-US" altLang="zh-CN" sz="75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50" b="1">
                    <a:solidFill>
                      <a:srgbClr val="000000"/>
                    </a:solidFill>
                  </a:rPr>
                  <a:t>Price: </a:t>
                </a:r>
                <a:r>
                  <a:rPr lang="zh-CN" altLang="en-US" sz="750" b="1">
                    <a:solidFill>
                      <a:srgbClr val="000000"/>
                    </a:solidFill>
                  </a:rPr>
                  <a:t>￥</a:t>
                </a:r>
                <a:r>
                  <a:rPr lang="en-US" altLang="zh-CN" sz="750" b="1">
                    <a:solidFill>
                      <a:srgbClr val="000000"/>
                    </a:solidFill>
                  </a:rPr>
                  <a:t>180</a:t>
                </a:r>
                <a:endParaRPr lang="zh-CN" altLang="zh-CN" sz="7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75790" name="图片 39" descr="C:\Users\yulin\Desktop\01300534068436134266043448052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06283" y="1415359"/>
                <a:ext cx="1210922" cy="646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" name="矩形 25"/>
          <p:cNvSpPr/>
          <p:nvPr/>
        </p:nvSpPr>
        <p:spPr>
          <a:xfrm>
            <a:off x="3189928" y="3743183"/>
            <a:ext cx="2473588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sz="405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see a play</a:t>
            </a:r>
          </a:p>
          <a:p>
            <a:pPr algn="ctr" defTabSz="685800">
              <a:defRPr/>
            </a:pPr>
            <a:r>
              <a:rPr lang="en-US" altLang="zh-CN" sz="21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1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看戏剧</a:t>
            </a:r>
            <a:r>
              <a:rPr lang="en-US" altLang="zh-CN" sz="21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10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5214" y="385466"/>
            <a:ext cx="192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guess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幻灯片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7680" y="1215435"/>
            <a:ext cx="4748640" cy="356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/>
          <p:nvPr/>
        </p:nvGrpSpPr>
        <p:grpSpPr bwMode="auto">
          <a:xfrm>
            <a:off x="2523567" y="1079144"/>
            <a:ext cx="1556499" cy="3352079"/>
            <a:chOff x="0" y="0"/>
            <a:chExt cx="4720" cy="10175"/>
          </a:xfrm>
        </p:grpSpPr>
        <p:sp>
          <p:nvSpPr>
            <p:cNvPr id="76803" name="AutoShape 6"/>
            <p:cNvSpPr>
              <a:spLocks noChangeArrowheads="1"/>
            </p:cNvSpPr>
            <p:nvPr/>
          </p:nvSpPr>
          <p:spPr bwMode="auto">
            <a:xfrm rot="-1500000">
              <a:off x="0" y="0"/>
              <a:ext cx="2445" cy="1014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FF00">
                    <a:alpha val="82999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804" name="Oval 7"/>
            <p:cNvSpPr>
              <a:spLocks noChangeArrowheads="1"/>
            </p:cNvSpPr>
            <p:nvPr/>
          </p:nvSpPr>
          <p:spPr bwMode="auto">
            <a:xfrm rot="20460000" flipV="1">
              <a:off x="2104" y="9481"/>
              <a:ext cx="2616" cy="694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8"/>
          <p:cNvGrpSpPr/>
          <p:nvPr/>
        </p:nvGrpSpPr>
        <p:grpSpPr bwMode="auto">
          <a:xfrm>
            <a:off x="5254396" y="1108503"/>
            <a:ext cx="1460867" cy="3380109"/>
            <a:chOff x="0" y="0"/>
            <a:chExt cx="4430" cy="10261"/>
          </a:xfrm>
        </p:grpSpPr>
        <p:sp>
          <p:nvSpPr>
            <p:cNvPr id="76806" name="AutoShape 9"/>
            <p:cNvSpPr>
              <a:spLocks noChangeArrowheads="1"/>
            </p:cNvSpPr>
            <p:nvPr/>
          </p:nvSpPr>
          <p:spPr bwMode="auto">
            <a:xfrm rot="1320000">
              <a:off x="1986" y="0"/>
              <a:ext cx="2445" cy="1014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1">
                    <a:alpha val="0"/>
                  </a:schemeClr>
                </a:gs>
                <a:gs pos="100000">
                  <a:srgbClr val="FFFF00">
                    <a:alpha val="87999"/>
                  </a:srgb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807" name="Oval 10"/>
            <p:cNvSpPr>
              <a:spLocks noChangeArrowheads="1"/>
            </p:cNvSpPr>
            <p:nvPr/>
          </p:nvSpPr>
          <p:spPr bwMode="auto">
            <a:xfrm rot="1140000" flipV="1">
              <a:off x="0" y="9567"/>
              <a:ext cx="2616" cy="69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55214" y="385466"/>
            <a:ext cx="1805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2782275" y="1997050"/>
            <a:ext cx="3684130" cy="16751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786585" y="2103254"/>
            <a:ext cx="374647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altLang="zh-CN" sz="2800" dirty="0">
                <a:ln w="0"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Who </a:t>
            </a:r>
            <a:r>
              <a:rPr lang="en-US" altLang="zh-CN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2800" dirty="0">
                <a:ln w="0"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the play?</a:t>
            </a:r>
          </a:p>
          <a:p>
            <a:pPr defTabSz="685800">
              <a:defRPr/>
            </a:pPr>
            <a:r>
              <a:rPr lang="en-US" altLang="zh-CN" sz="2800" dirty="0">
                <a:ln w="0"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What roles</a:t>
            </a:r>
            <a:r>
              <a:rPr lang="zh-CN" altLang="en-US" sz="2800" dirty="0">
                <a:ln w="0"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（角色</a:t>
            </a:r>
            <a:r>
              <a:rPr lang="en-US" altLang="zh-CN" sz="2800" dirty="0">
                <a:ln w="0"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en-US" altLang="zh-CN" sz="2800" dirty="0">
                <a:ln w="0"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 </a:t>
            </a:r>
          </a:p>
          <a:p>
            <a:pPr defTabSz="685800">
              <a:defRPr/>
            </a:pPr>
            <a:r>
              <a:rPr lang="en-US" altLang="zh-CN" sz="2800" dirty="0">
                <a:ln w="0"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they play</a:t>
            </a:r>
            <a:r>
              <a:rPr lang="zh-CN" altLang="en-US" sz="2800" dirty="0">
                <a:ln w="0"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（表演）</a:t>
            </a:r>
            <a:r>
              <a:rPr lang="en-US" altLang="zh-CN" sz="2800" dirty="0">
                <a:ln w="0"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pPr defTabSz="685800">
              <a:defRPr/>
            </a:pPr>
            <a:r>
              <a:rPr lang="en-US" altLang="zh-CN" sz="2400" dirty="0">
                <a:ln w="0"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</a:t>
            </a:r>
            <a:endParaRPr lang="zh-CN" altLang="en-US" sz="2400" dirty="0">
              <a:ln w="0"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3" name="欢呼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幻灯片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043" y="632765"/>
            <a:ext cx="5169430" cy="38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74" name="Group 5"/>
          <p:cNvGrpSpPr/>
          <p:nvPr/>
        </p:nvGrpSpPr>
        <p:grpSpPr bwMode="auto">
          <a:xfrm>
            <a:off x="2219229" y="465661"/>
            <a:ext cx="1694424" cy="3649115"/>
            <a:chOff x="0" y="0"/>
            <a:chExt cx="4720" cy="10175"/>
          </a:xfrm>
        </p:grpSpPr>
        <p:sp>
          <p:nvSpPr>
            <p:cNvPr id="79875" name="AutoShape 6"/>
            <p:cNvSpPr>
              <a:spLocks noChangeArrowheads="1"/>
            </p:cNvSpPr>
            <p:nvPr/>
          </p:nvSpPr>
          <p:spPr bwMode="auto">
            <a:xfrm rot="-1500000">
              <a:off x="0" y="0"/>
              <a:ext cx="2445" cy="1014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FF00">
                    <a:alpha val="82999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876" name="Oval 7"/>
            <p:cNvSpPr>
              <a:spLocks noChangeArrowheads="1"/>
            </p:cNvSpPr>
            <p:nvPr/>
          </p:nvSpPr>
          <p:spPr bwMode="auto">
            <a:xfrm rot="20460000" flipV="1">
              <a:off x="2104" y="9481"/>
              <a:ext cx="2616" cy="694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79877" name="Group 8"/>
          <p:cNvGrpSpPr/>
          <p:nvPr/>
        </p:nvGrpSpPr>
        <p:grpSpPr bwMode="auto">
          <a:xfrm>
            <a:off x="5204911" y="491778"/>
            <a:ext cx="1590318" cy="3679629"/>
            <a:chOff x="0" y="0"/>
            <a:chExt cx="4430" cy="10261"/>
          </a:xfrm>
        </p:grpSpPr>
        <p:sp>
          <p:nvSpPr>
            <p:cNvPr id="79878" name="AutoShape 9"/>
            <p:cNvSpPr>
              <a:spLocks noChangeArrowheads="1"/>
            </p:cNvSpPr>
            <p:nvPr/>
          </p:nvSpPr>
          <p:spPr bwMode="auto">
            <a:xfrm rot="1320000">
              <a:off x="1986" y="0"/>
              <a:ext cx="2445" cy="1014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1">
                    <a:alpha val="0"/>
                  </a:schemeClr>
                </a:gs>
                <a:gs pos="100000">
                  <a:srgbClr val="FFFF00">
                    <a:alpha val="87999"/>
                  </a:srgb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879" name="Oval 10"/>
            <p:cNvSpPr>
              <a:spLocks noChangeArrowheads="1"/>
            </p:cNvSpPr>
            <p:nvPr/>
          </p:nvSpPr>
          <p:spPr bwMode="auto">
            <a:xfrm rot="1140000" flipV="1">
              <a:off x="0" y="9567"/>
              <a:ext cx="2616" cy="69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019100" y="926953"/>
            <a:ext cx="290115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Who </a:t>
            </a:r>
            <a:r>
              <a:rPr lang="en-US" altLang="zh-CN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the play?</a:t>
            </a:r>
            <a:endParaRPr lang="zh-CN" altLang="en-US" sz="240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28260" y="922747"/>
            <a:ext cx="3879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What roles</a:t>
            </a:r>
            <a:r>
              <a:rPr lang="en-US" altLang="zh-CN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角色</a:t>
            </a:r>
            <a:r>
              <a:rPr lang="en-US" altLang="zh-CN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 </a:t>
            </a:r>
          </a:p>
          <a:p>
            <a:pPr defTabSz="685800">
              <a:defRPr/>
            </a:pPr>
            <a:r>
              <a:rPr lang="en-US" altLang="zh-CN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they play</a:t>
            </a:r>
            <a:r>
              <a:rPr lang="en-US" altLang="zh-CN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表演</a:t>
            </a:r>
            <a:r>
              <a:rPr lang="en-US" altLang="zh-CN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240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4105" name="Picture 9" descr="C:\Users\yulin\Documents\Tencent Files\979234025\Image\C2C\~8A0SN`ZR{1RC]T[8F@Z}%I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37" r="11896"/>
          <a:stretch>
            <a:fillRect/>
          </a:stretch>
        </p:blipFill>
        <p:spPr bwMode="auto">
          <a:xfrm>
            <a:off x="2403107" y="3157217"/>
            <a:ext cx="730541" cy="108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图片1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1162" y="2893756"/>
            <a:ext cx="855289" cy="126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2224669" y="1872491"/>
            <a:ext cx="1330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dirty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guard</a:t>
            </a:r>
            <a:r>
              <a:rPr lang="zh-CN" altLang="en-US" dirty="0">
                <a:ln w="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守卫</a:t>
            </a:r>
          </a:p>
        </p:txBody>
      </p:sp>
      <p:sp>
        <p:nvSpPr>
          <p:cNvPr id="25" name="矩形 24"/>
          <p:cNvSpPr/>
          <p:nvPr/>
        </p:nvSpPr>
        <p:spPr>
          <a:xfrm>
            <a:off x="3693594" y="1876542"/>
            <a:ext cx="1330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dirty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hero</a:t>
            </a:r>
            <a:r>
              <a:rPr lang="zh-CN" altLang="en-US" dirty="0">
                <a:ln w="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英雄</a:t>
            </a:r>
          </a:p>
        </p:txBody>
      </p:sp>
      <p:sp>
        <p:nvSpPr>
          <p:cNvPr id="26" name="矩形 25"/>
          <p:cNvSpPr/>
          <p:nvPr/>
        </p:nvSpPr>
        <p:spPr>
          <a:xfrm>
            <a:off x="5217451" y="1836430"/>
            <a:ext cx="164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dirty="0">
                <a:ln w="0"/>
                <a:solidFill>
                  <a:schemeClr val="bg1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princess</a:t>
            </a:r>
            <a:r>
              <a:rPr lang="zh-CN" altLang="en-US" dirty="0">
                <a:ln w="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公主</a:t>
            </a:r>
          </a:p>
        </p:txBody>
      </p:sp>
      <p:cxnSp>
        <p:nvCxnSpPr>
          <p:cNvPr id="28" name="直接连接符 27"/>
          <p:cNvCxnSpPr>
            <a:stCxn id="25" idx="2"/>
          </p:cNvCxnSpPr>
          <p:nvPr/>
        </p:nvCxnSpPr>
        <p:spPr>
          <a:xfrm flipH="1">
            <a:off x="2914362" y="2245874"/>
            <a:ext cx="1444530" cy="8586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 flipV="1">
            <a:off x="2898882" y="2310614"/>
            <a:ext cx="2844282" cy="57830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4390999" y="2195087"/>
            <a:ext cx="1596446" cy="8314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2" name="Picture 16" descr="C:\Users\yulin\Desktop\图片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3269" y="2789047"/>
            <a:ext cx="1303128" cy="161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3"/>
          <p:cNvGrpSpPr/>
          <p:nvPr/>
        </p:nvGrpSpPr>
        <p:grpSpPr bwMode="auto">
          <a:xfrm>
            <a:off x="3630844" y="2976874"/>
            <a:ext cx="936959" cy="1194533"/>
            <a:chOff x="10116616" y="3284984"/>
            <a:chExt cx="1656184" cy="2112985"/>
          </a:xfrm>
        </p:grpSpPr>
        <p:sp>
          <p:nvSpPr>
            <p:cNvPr id="33" name="圆角矩形 32"/>
            <p:cNvSpPr/>
            <p:nvPr/>
          </p:nvSpPr>
          <p:spPr>
            <a:xfrm>
              <a:off x="10765447" y="3716788"/>
              <a:ext cx="575857" cy="2889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pic>
          <p:nvPicPr>
            <p:cNvPr id="79893" name="Picture 7" descr="C:\Users\yulin\Documents\Tencent Files\979234025\Image\C2C\PN%(W2}0IET_444ZQDAKB(O.pn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44" r="29279" b="5789"/>
            <a:stretch>
              <a:fillRect/>
            </a:stretch>
          </p:blipFill>
          <p:spPr bwMode="auto">
            <a:xfrm>
              <a:off x="10116616" y="3284984"/>
              <a:ext cx="1656184" cy="211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31"/>
          <p:cNvGrpSpPr/>
          <p:nvPr/>
        </p:nvGrpSpPr>
        <p:grpSpPr bwMode="auto">
          <a:xfrm>
            <a:off x="3693594" y="2913104"/>
            <a:ext cx="928882" cy="1327360"/>
            <a:chOff x="4211960" y="6858000"/>
            <a:chExt cx="1642306" cy="2348880"/>
          </a:xfrm>
        </p:grpSpPr>
        <p:sp>
          <p:nvSpPr>
            <p:cNvPr id="31" name="圆角矩形 30"/>
            <p:cNvSpPr/>
            <p:nvPr/>
          </p:nvSpPr>
          <p:spPr>
            <a:xfrm>
              <a:off x="4859362" y="7606021"/>
              <a:ext cx="720393" cy="2874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pic>
          <p:nvPicPr>
            <p:cNvPr id="79896" name="图片 26" descr="图片2.pn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6858000"/>
              <a:ext cx="1642306" cy="234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11" name="Picture 15" descr="C:\Users\yulin\Desktop\图片3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541" y="3026503"/>
            <a:ext cx="1017732" cy="12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1000" fill="hold"/>
                                        <p:tgtEl>
                                          <p:spTgt spid="41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7" name="Group 5"/>
          <p:cNvGrpSpPr/>
          <p:nvPr/>
        </p:nvGrpSpPr>
        <p:grpSpPr bwMode="auto">
          <a:xfrm>
            <a:off x="1451777" y="867067"/>
            <a:ext cx="2389608" cy="1629922"/>
            <a:chOff x="604" y="0"/>
            <a:chExt cx="5736" cy="4326"/>
          </a:xfrm>
        </p:grpSpPr>
        <p:pic>
          <p:nvPicPr>
            <p:cNvPr id="80898" name="Picture 6" descr="QQ图片2015042423262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38" y="0"/>
              <a:ext cx="3921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899" name="Text Box 6"/>
            <p:cNvSpPr>
              <a:spLocks noChangeArrowheads="1"/>
            </p:cNvSpPr>
            <p:nvPr/>
          </p:nvSpPr>
          <p:spPr bwMode="auto">
            <a:xfrm>
              <a:off x="604" y="2449"/>
              <a:ext cx="5736" cy="187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4401" tIns="42201" rIns="84401" bIns="4220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Bobby sees some </a:t>
              </a:r>
              <a:r>
                <a:rPr lang="zh-CN" alt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number</a:t>
              </a:r>
              <a:r>
                <a:rPr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s on the door.</a:t>
              </a: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900" name="Oval 8"/>
            <p:cNvSpPr>
              <a:spLocks noChangeArrowheads="1"/>
            </p:cNvSpPr>
            <p:nvPr/>
          </p:nvSpPr>
          <p:spPr bwMode="auto">
            <a:xfrm>
              <a:off x="1471" y="64"/>
              <a:ext cx="1022" cy="102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0901" name="Group 9"/>
          <p:cNvGrpSpPr/>
          <p:nvPr/>
        </p:nvGrpSpPr>
        <p:grpSpPr bwMode="auto">
          <a:xfrm>
            <a:off x="1074606" y="2881950"/>
            <a:ext cx="3369716" cy="1928364"/>
            <a:chOff x="-255" y="-830"/>
            <a:chExt cx="6796" cy="5039"/>
          </a:xfrm>
        </p:grpSpPr>
        <p:pic>
          <p:nvPicPr>
            <p:cNvPr id="80902" name="Picture 10" descr="QQ图片201504242326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9" y="-565"/>
              <a:ext cx="4034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3" name="Text Box 6"/>
            <p:cNvSpPr>
              <a:spLocks noChangeArrowheads="1"/>
            </p:cNvSpPr>
            <p:nvPr/>
          </p:nvSpPr>
          <p:spPr bwMode="auto">
            <a:xfrm>
              <a:off x="-255" y="2361"/>
              <a:ext cx="6796" cy="184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84401" tIns="42201" rIns="84401" bIns="42201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The door opens.</a:t>
              </a:r>
              <a:r>
                <a: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..There is a pig in the house. They </a:t>
              </a:r>
              <a:r>
                <a:rPr lang="en-US" altLang="zh-CN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start fighting</a:t>
              </a:r>
              <a:r>
                <a: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.</a:t>
              </a:r>
              <a:endPara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0904" name="Oval 12"/>
            <p:cNvSpPr>
              <a:spLocks noChangeArrowheads="1"/>
            </p:cNvSpPr>
            <p:nvPr/>
          </p:nvSpPr>
          <p:spPr bwMode="auto">
            <a:xfrm>
              <a:off x="1089" y="-830"/>
              <a:ext cx="918" cy="102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0905" name="Group 13"/>
          <p:cNvGrpSpPr/>
          <p:nvPr/>
        </p:nvGrpSpPr>
        <p:grpSpPr bwMode="auto">
          <a:xfrm>
            <a:off x="3626683" y="1885216"/>
            <a:ext cx="2746747" cy="1467551"/>
            <a:chOff x="612" y="0"/>
            <a:chExt cx="6595" cy="3897"/>
          </a:xfrm>
        </p:grpSpPr>
        <p:pic>
          <p:nvPicPr>
            <p:cNvPr id="80906" name="Picture 14" descr="QQ图片2015042423263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24" y="79"/>
              <a:ext cx="4200" cy="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7" name="Text Box 6"/>
            <p:cNvSpPr>
              <a:spLocks noChangeArrowheads="1"/>
            </p:cNvSpPr>
            <p:nvPr/>
          </p:nvSpPr>
          <p:spPr bwMode="auto">
            <a:xfrm>
              <a:off x="612" y="2833"/>
              <a:ext cx="6595" cy="106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84401" tIns="42201" rIns="84401" bIns="42201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  Bobby has the </a:t>
              </a:r>
              <a:r>
                <a:rPr lang="zh-CN" altLang="en-US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answers</a:t>
              </a:r>
              <a:r>
                <a:rPr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.</a:t>
              </a: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0908" name="Oval 16"/>
            <p:cNvSpPr>
              <a:spLocks noChangeArrowheads="1"/>
            </p:cNvSpPr>
            <p:nvPr/>
          </p:nvSpPr>
          <p:spPr bwMode="auto">
            <a:xfrm>
              <a:off x="957" y="0"/>
              <a:ext cx="1022" cy="102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0909" name="组合 6"/>
          <p:cNvGrpSpPr/>
          <p:nvPr/>
        </p:nvGrpSpPr>
        <p:grpSpPr bwMode="auto">
          <a:xfrm>
            <a:off x="5543549" y="604800"/>
            <a:ext cx="2948744" cy="1634056"/>
            <a:chOff x="5867398" y="196850"/>
            <a:chExt cx="4495799" cy="2754987"/>
          </a:xfrm>
        </p:grpSpPr>
        <p:pic>
          <p:nvPicPr>
            <p:cNvPr id="80910" name="Picture 18" descr="QQ图片2015042423270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477236" y="232422"/>
              <a:ext cx="2305307" cy="1676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11" name="Text Box 6"/>
            <p:cNvSpPr>
              <a:spLocks noChangeArrowheads="1"/>
            </p:cNvSpPr>
            <p:nvPr/>
          </p:nvSpPr>
          <p:spPr bwMode="auto">
            <a:xfrm>
              <a:off x="5867398" y="1759466"/>
              <a:ext cx="4495799" cy="119237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84401" tIns="42201" rIns="84401" bIns="42201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The pig runs away. Then, a cat comes out from a room.</a:t>
              </a:r>
            </a:p>
          </p:txBody>
        </p:sp>
        <p:sp>
          <p:nvSpPr>
            <p:cNvPr id="80912" name="Oval 20"/>
            <p:cNvSpPr>
              <a:spLocks noChangeArrowheads="1"/>
            </p:cNvSpPr>
            <p:nvPr/>
          </p:nvSpPr>
          <p:spPr bwMode="auto">
            <a:xfrm>
              <a:off x="6300002" y="196850"/>
              <a:ext cx="649221" cy="6491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0913" name="Picture 21" descr="QQ图片201504242326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27289" y="3392617"/>
            <a:ext cx="1544134" cy="11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4" name="Text Box 6"/>
          <p:cNvSpPr>
            <a:spLocks noChangeArrowheads="1"/>
          </p:cNvSpPr>
          <p:nvPr/>
        </p:nvSpPr>
        <p:spPr bwMode="auto">
          <a:xfrm>
            <a:off x="5288016" y="4487796"/>
            <a:ext cx="2948744" cy="40076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84401" tIns="42201" rIns="84401" bIns="42201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 Bobby is a 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hero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in a play.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0915" name="Oval 23"/>
          <p:cNvSpPr>
            <a:spLocks noChangeArrowheads="1"/>
          </p:cNvSpPr>
          <p:nvPr/>
        </p:nvSpPr>
        <p:spPr bwMode="auto">
          <a:xfrm>
            <a:off x="5767886" y="3329507"/>
            <a:ext cx="415015" cy="38511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5834327" y="3273130"/>
            <a:ext cx="315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1854749" y="835764"/>
            <a:ext cx="341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826934" y="1811551"/>
            <a:ext cx="336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1825310" y="2838382"/>
            <a:ext cx="28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5891988" y="574440"/>
            <a:ext cx="300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143391" name="直接连接符 143390"/>
          <p:cNvSpPr>
            <a:spLocks noChangeShapeType="1"/>
          </p:cNvSpPr>
          <p:nvPr/>
        </p:nvSpPr>
        <p:spPr bwMode="auto">
          <a:xfrm>
            <a:off x="2707700" y="4758706"/>
            <a:ext cx="1275498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3392" name="矩形 143391"/>
          <p:cNvSpPr>
            <a:spLocks noChangeArrowheads="1"/>
          </p:cNvSpPr>
          <p:nvPr/>
        </p:nvSpPr>
        <p:spPr bwMode="auto">
          <a:xfrm>
            <a:off x="4014475" y="4494300"/>
            <a:ext cx="802783" cy="325789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开始战斗</a:t>
            </a:r>
          </a:p>
        </p:txBody>
      </p:sp>
      <p:sp>
        <p:nvSpPr>
          <p:cNvPr id="143393" name="矩形 143392"/>
          <p:cNvSpPr>
            <a:spLocks noChangeArrowheads="1"/>
          </p:cNvSpPr>
          <p:nvPr/>
        </p:nvSpPr>
        <p:spPr bwMode="auto">
          <a:xfrm>
            <a:off x="5472502" y="2730713"/>
            <a:ext cx="519570" cy="256112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答案</a:t>
            </a:r>
          </a:p>
        </p:txBody>
      </p:sp>
      <p:sp>
        <p:nvSpPr>
          <p:cNvPr id="143394" name="矩形 143393"/>
          <p:cNvSpPr>
            <a:spLocks noChangeArrowheads="1"/>
          </p:cNvSpPr>
          <p:nvPr/>
        </p:nvSpPr>
        <p:spPr bwMode="auto">
          <a:xfrm>
            <a:off x="1011959" y="2143387"/>
            <a:ext cx="519570" cy="256112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数字</a:t>
            </a:r>
          </a:p>
        </p:txBody>
      </p:sp>
      <p:sp>
        <p:nvSpPr>
          <p:cNvPr id="80925" name="文本框 143394"/>
          <p:cNvSpPr txBox="1">
            <a:spLocks noChangeArrowheads="1"/>
          </p:cNvSpPr>
          <p:nvPr/>
        </p:nvSpPr>
        <p:spPr bwMode="auto">
          <a:xfrm>
            <a:off x="3411470" y="1310504"/>
            <a:ext cx="37796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0926" name="文本框 143395"/>
          <p:cNvSpPr txBox="1">
            <a:spLocks noChangeArrowheads="1"/>
          </p:cNvSpPr>
          <p:nvPr/>
        </p:nvSpPr>
        <p:spPr bwMode="auto">
          <a:xfrm>
            <a:off x="7455560" y="1205046"/>
            <a:ext cx="37796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0927" name="文本框 143396"/>
          <p:cNvSpPr txBox="1">
            <a:spLocks noChangeArrowheads="1"/>
          </p:cNvSpPr>
          <p:nvPr/>
        </p:nvSpPr>
        <p:spPr bwMode="auto">
          <a:xfrm>
            <a:off x="5355916" y="2173289"/>
            <a:ext cx="37796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0928" name="文本框 143397"/>
          <p:cNvSpPr txBox="1">
            <a:spLocks noChangeArrowheads="1"/>
          </p:cNvSpPr>
          <p:nvPr/>
        </p:nvSpPr>
        <p:spPr bwMode="auto">
          <a:xfrm>
            <a:off x="3762377" y="3687522"/>
            <a:ext cx="37796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0929" name="文本框 143398"/>
          <p:cNvSpPr txBox="1">
            <a:spLocks noChangeArrowheads="1"/>
          </p:cNvSpPr>
          <p:nvPr/>
        </p:nvSpPr>
        <p:spPr bwMode="auto">
          <a:xfrm>
            <a:off x="7498959" y="3734795"/>
            <a:ext cx="37796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55214" y="385466"/>
            <a:ext cx="241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43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3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43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8" grpId="0" bldLvl="0"/>
      <p:bldP spid="21529" grpId="0" bldLvl="0"/>
      <p:bldP spid="21530" grpId="0" bldLvl="0"/>
      <p:bldP spid="21531" grpId="0" bldLvl="0"/>
      <p:bldP spid="21532" grpId="0" bldLvl="0"/>
      <p:bldP spid="143392" grpId="0" bldLvl="0" animBg="1"/>
      <p:bldP spid="143392" grpId="1" bldLvl="0" animBg="1"/>
      <p:bldP spid="143393" grpId="0" animBg="1"/>
      <p:bldP spid="143393" grpId="1" animBg="1"/>
      <p:bldP spid="143394" grpId="0" animBg="1"/>
      <p:bldP spid="14339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矩形 8"/>
          <p:cNvSpPr>
            <a:spLocks noChangeArrowheads="1"/>
          </p:cNvSpPr>
          <p:nvPr/>
        </p:nvSpPr>
        <p:spPr bwMode="auto">
          <a:xfrm rot="5400000">
            <a:off x="7072817" y="29763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0726" name="文本占位符 3"/>
          <p:cNvSpPr>
            <a:spLocks noGrp="1" noChangeArrowheads="1"/>
          </p:cNvSpPr>
          <p:nvPr/>
        </p:nvSpPr>
        <p:spPr bwMode="auto">
          <a:xfrm>
            <a:off x="1678781" y="1640749"/>
            <a:ext cx="4390819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1.How can Bobby open the door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？ </a:t>
            </a:r>
          </a:p>
        </p:txBody>
      </p:sp>
      <p:sp>
        <p:nvSpPr>
          <p:cNvPr id="30728" name="文本占位符 3"/>
          <p:cNvSpPr>
            <a:spLocks noGrp="1" noChangeArrowheads="1"/>
          </p:cNvSpPr>
          <p:nvPr/>
        </p:nvSpPr>
        <p:spPr bwMode="auto">
          <a:xfrm>
            <a:off x="1678783" y="2497999"/>
            <a:ext cx="3548418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2.What is the </a:t>
            </a:r>
            <a:r>
              <a:rPr lang="en-US" altLang="zh-CN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password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?</a:t>
            </a:r>
          </a:p>
        </p:txBody>
      </p:sp>
      <p:sp>
        <p:nvSpPr>
          <p:cNvPr id="30729" name="文本占位符 3"/>
          <p:cNvSpPr>
            <a:spLocks noGrp="1" noChangeArrowheads="1"/>
          </p:cNvSpPr>
          <p:nvPr/>
        </p:nvSpPr>
        <p:spPr bwMode="auto">
          <a:xfrm>
            <a:off x="1678782" y="3301672"/>
            <a:ext cx="6031706" cy="69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3.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How does Bobby feel at last</a:t>
            </a:r>
            <a:r>
              <a:rPr lang="en-US" altLang="en-US" sz="24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  <a:sym typeface="Calibri" panose="020F0502020204030204" pitchFamily="34" charset="0"/>
              </a:rPr>
              <a:t>(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Calibri" panose="020F0502020204030204" pitchFamily="34" charset="0"/>
              </a:rPr>
              <a:t>最后</a:t>
            </a:r>
            <a:r>
              <a:rPr lang="en-US" altLang="en-US" sz="24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  <a:sym typeface="Calibri" panose="020F0502020204030204" pitchFamily="34" charset="0"/>
              </a:rPr>
              <a:t>)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？</a:t>
            </a:r>
          </a:p>
        </p:txBody>
      </p:sp>
      <p:sp>
        <p:nvSpPr>
          <p:cNvPr id="30730" name="Text Box 8"/>
          <p:cNvSpPr txBox="1">
            <a:spLocks noChangeArrowheads="1"/>
          </p:cNvSpPr>
          <p:nvPr/>
        </p:nvSpPr>
        <p:spPr bwMode="auto">
          <a:xfrm>
            <a:off x="4499185" y="647198"/>
            <a:ext cx="2929120" cy="71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pitchFamily="34" charset="0"/>
              </a:rPr>
              <a:t>1.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pitchFamily="34" charset="0"/>
              </a:rPr>
              <a:t>自读课文，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pitchFamily="34" charset="0"/>
              </a:rPr>
              <a:t>划出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pitchFamily="34" charset="0"/>
              </a:rPr>
              <a:t>问题答案。</a:t>
            </a:r>
            <a:endParaRPr lang="en-US" altLang="zh-CN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Calibri" panose="020F0502020204030204" pitchFamily="34" charset="0"/>
            </a:endParaRPr>
          </a:p>
          <a:p>
            <a:pPr defTabSz="685800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pitchFamily="34" charset="0"/>
              </a:rPr>
              <a:t>2.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pitchFamily="34" charset="0"/>
              </a:rPr>
              <a:t>四人一组讨论后反馈。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509775" y="2227958"/>
            <a:ext cx="989410" cy="3943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67628" tIns="35243" rIns="67628" bIns="35243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kern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密码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5214" y="385466"/>
            <a:ext cx="273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ldLvl="0"/>
      <p:bldP spid="30728" grpId="0" bldLvl="0"/>
      <p:bldP spid="30729" grpId="0" bldLvl="0"/>
      <p:bldP spid="30730" grpId="0"/>
      <p:bldP spid="9" grpId="0" bldLvl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文本占位符 3"/>
          <p:cNvSpPr>
            <a:spLocks noGrp="1" noChangeArrowheads="1"/>
          </p:cNvSpPr>
          <p:nvPr/>
        </p:nvSpPr>
        <p:spPr bwMode="auto">
          <a:xfrm>
            <a:off x="1413272" y="1073167"/>
            <a:ext cx="6296025" cy="5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Aft>
                <a:spcPct val="0"/>
              </a:spcAft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1.How can Bobby open the door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？ 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413272" y="1685148"/>
            <a:ext cx="6496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the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numbers and he can open the door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>
            <a:lum contrast="-6000"/>
          </a:blip>
          <a:srcRect/>
          <a:stretch>
            <a:fillRect/>
          </a:stretch>
        </p:blipFill>
        <p:spPr bwMode="auto">
          <a:xfrm>
            <a:off x="1253348" y="2309556"/>
            <a:ext cx="3223022" cy="250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0"/>
          <p:cNvGrpSpPr/>
          <p:nvPr/>
        </p:nvGrpSpPr>
        <p:grpSpPr bwMode="auto">
          <a:xfrm>
            <a:off x="4661297" y="2331244"/>
            <a:ext cx="3223022" cy="2459831"/>
            <a:chOff x="7387" y="4894"/>
            <a:chExt cx="6768" cy="5166"/>
          </a:xfrm>
        </p:grpSpPr>
        <p:sp>
          <p:nvSpPr>
            <p:cNvPr id="11" name="矩形 10"/>
            <p:cNvSpPr/>
            <p:nvPr/>
          </p:nvSpPr>
          <p:spPr>
            <a:xfrm>
              <a:off x="7387" y="4894"/>
              <a:ext cx="6768" cy="51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zh-CN" sz="1350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7755" y="5122"/>
              <a:ext cx="6240" cy="4713"/>
            </a:xfrm>
            <a:prstGeom prst="roundRect">
              <a:avLst/>
            </a:prstGeom>
            <a:solidFill>
              <a:schemeClr val="accent6">
                <a:alpha val="8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noProof="1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Tell me the right numbers and you can open the door.</a:t>
              </a:r>
            </a:p>
          </p:txBody>
        </p:sp>
        <p:sp>
          <p:nvSpPr>
            <p:cNvPr id="83979" name="Text Box 14"/>
            <p:cNvSpPr txBox="1">
              <a:spLocks noChangeArrowheads="1"/>
            </p:cNvSpPr>
            <p:nvPr/>
          </p:nvSpPr>
          <p:spPr bwMode="auto">
            <a:xfrm>
              <a:off x="8254" y="6450"/>
              <a:ext cx="4509" cy="32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Calibri" panose="020F0502020204030204" pitchFamily="34" charset="0"/>
                </a:rPr>
                <a:t>  4＋2＝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Calibri" panose="020F0502020204030204" pitchFamily="34" charset="0"/>
                </a:rPr>
                <a:t>  9－6＝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Calibri" panose="020F0502020204030204" pitchFamily="34" charset="0"/>
                </a:rPr>
                <a:t>  2</a:t>
              </a:r>
              <a:r>
                <a:rPr lang="en-US" altLang="zh-CN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Calibri" panose="020F0502020204030204" pitchFamily="34" charset="0"/>
                </a:rPr>
                <a:t>×</a:t>
              </a: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Calibri" panose="020F0502020204030204" pitchFamily="34" charset="0"/>
                </a:rPr>
                <a:t>3＝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Calibri" panose="020F0502020204030204" pitchFamily="34" charset="0"/>
                </a:rPr>
                <a:t>  8</a:t>
              </a:r>
              <a:r>
                <a:rPr lang="en-US" altLang="zh-CN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Calibri" panose="020F0502020204030204" pitchFamily="34" charset="0"/>
                </a:rPr>
                <a:t>÷</a:t>
              </a: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4＝</a:t>
              </a:r>
            </a:p>
          </p:txBody>
        </p:sp>
        <p:sp>
          <p:nvSpPr>
            <p:cNvPr id="83980" name="矩形 13"/>
            <p:cNvSpPr>
              <a:spLocks noChangeArrowheads="1"/>
            </p:cNvSpPr>
            <p:nvPr/>
          </p:nvSpPr>
          <p:spPr bwMode="auto">
            <a:xfrm>
              <a:off x="11066" y="6789"/>
              <a:ext cx="630" cy="5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981" name="矩形 14"/>
            <p:cNvSpPr>
              <a:spLocks noChangeArrowheads="1"/>
            </p:cNvSpPr>
            <p:nvPr/>
          </p:nvSpPr>
          <p:spPr bwMode="auto">
            <a:xfrm>
              <a:off x="11066" y="7515"/>
              <a:ext cx="630" cy="5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982" name="矩形 15"/>
            <p:cNvSpPr>
              <a:spLocks noChangeArrowheads="1"/>
            </p:cNvSpPr>
            <p:nvPr/>
          </p:nvSpPr>
          <p:spPr bwMode="auto">
            <a:xfrm>
              <a:off x="11066" y="8242"/>
              <a:ext cx="630" cy="5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983" name="矩形 17"/>
            <p:cNvSpPr>
              <a:spLocks noChangeArrowheads="1"/>
            </p:cNvSpPr>
            <p:nvPr/>
          </p:nvSpPr>
          <p:spPr bwMode="auto">
            <a:xfrm>
              <a:off x="11066" y="9015"/>
              <a:ext cx="630" cy="5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20" name="直接箭头连接符 19"/>
          <p:cNvCxnSpPr>
            <a:cxnSpLocks noChangeShapeType="1"/>
          </p:cNvCxnSpPr>
          <p:nvPr/>
        </p:nvCxnSpPr>
        <p:spPr bwMode="auto">
          <a:xfrm flipV="1">
            <a:off x="4133064" y="3113095"/>
            <a:ext cx="603242" cy="39952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13"/>
          <p:cNvCxnSpPr>
            <a:cxnSpLocks noChangeShapeType="1"/>
          </p:cNvCxnSpPr>
          <p:nvPr/>
        </p:nvCxnSpPr>
        <p:spPr bwMode="auto">
          <a:xfrm>
            <a:off x="3339704" y="2678906"/>
            <a:ext cx="964406" cy="119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接连接符 21"/>
          <p:cNvCxnSpPr>
            <a:cxnSpLocks noChangeShapeType="1"/>
          </p:cNvCxnSpPr>
          <p:nvPr/>
        </p:nvCxnSpPr>
        <p:spPr bwMode="auto">
          <a:xfrm>
            <a:off x="1357313" y="2946798"/>
            <a:ext cx="2464594" cy="119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文本框 22"/>
          <p:cNvSpPr txBox="1"/>
          <p:nvPr/>
        </p:nvSpPr>
        <p:spPr>
          <a:xfrm>
            <a:off x="455214" y="385466"/>
            <a:ext cx="273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矩形 8"/>
          <p:cNvSpPr>
            <a:spLocks noChangeArrowheads="1"/>
          </p:cNvSpPr>
          <p:nvPr/>
        </p:nvSpPr>
        <p:spPr bwMode="auto">
          <a:xfrm rot="5400000">
            <a:off x="7072817" y="29763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86018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253" y="3781764"/>
            <a:ext cx="582215" cy="73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文本占位符 3"/>
          <p:cNvSpPr>
            <a:spLocks noGrp="1" noChangeArrowheads="1"/>
          </p:cNvSpPr>
          <p:nvPr/>
        </p:nvSpPr>
        <p:spPr bwMode="auto">
          <a:xfrm>
            <a:off x="1563291" y="955421"/>
            <a:ext cx="3750309" cy="4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Aft>
                <a:spcPct val="0"/>
              </a:spcAf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2.What is the password?</a:t>
            </a:r>
          </a:p>
        </p:txBody>
      </p:sp>
      <p:grpSp>
        <p:nvGrpSpPr>
          <p:cNvPr id="4" name="组合 7"/>
          <p:cNvGrpSpPr/>
          <p:nvPr/>
        </p:nvGrpSpPr>
        <p:grpSpPr bwMode="auto">
          <a:xfrm>
            <a:off x="1719260" y="2185720"/>
            <a:ext cx="2938463" cy="2508647"/>
            <a:chOff x="2831" y="4152"/>
            <a:chExt cx="6474" cy="5444"/>
          </a:xfrm>
        </p:grpSpPr>
        <p:sp>
          <p:nvSpPr>
            <p:cNvPr id="2" name="矩形 1"/>
            <p:cNvSpPr/>
            <p:nvPr/>
          </p:nvSpPr>
          <p:spPr>
            <a:xfrm>
              <a:off x="2831" y="4152"/>
              <a:ext cx="6474" cy="544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zh-CN" sz="1350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3004" y="4387"/>
              <a:ext cx="6301" cy="4966"/>
            </a:xfrm>
            <a:prstGeom prst="roundRect">
              <a:avLst/>
            </a:prstGeom>
            <a:solidFill>
              <a:schemeClr val="accent6">
                <a:alpha val="8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noProof="1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Tell me the right numbers and you can open the door.</a:t>
              </a:r>
            </a:p>
          </p:txBody>
        </p:sp>
        <p:sp>
          <p:nvSpPr>
            <p:cNvPr id="86024" name="Text Box 14"/>
            <p:cNvSpPr txBox="1">
              <a:spLocks noChangeArrowheads="1"/>
            </p:cNvSpPr>
            <p:nvPr/>
          </p:nvSpPr>
          <p:spPr bwMode="auto">
            <a:xfrm>
              <a:off x="3386" y="5796"/>
              <a:ext cx="4872" cy="340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Calibri" panose="020F0502020204030204" pitchFamily="34" charset="0"/>
                </a:rPr>
                <a:t>  4＋2＝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Calibri" panose="020F0502020204030204" pitchFamily="34" charset="0"/>
                </a:rPr>
                <a:t>  9－6＝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Calibri" panose="020F0502020204030204" pitchFamily="34" charset="0"/>
                </a:rPr>
                <a:t>  2</a:t>
              </a:r>
              <a:r>
                <a:rPr lang="en-US" altLang="zh-CN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Calibri" panose="020F0502020204030204" pitchFamily="34" charset="0"/>
                </a:rPr>
                <a:t>×</a:t>
              </a: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Calibri" panose="020F0502020204030204" pitchFamily="34" charset="0"/>
                </a:rPr>
                <a:t>3＝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Calibri" panose="020F0502020204030204" pitchFamily="34" charset="0"/>
                </a:rPr>
                <a:t>  8</a:t>
              </a:r>
              <a:r>
                <a:rPr lang="en-US" altLang="zh-CN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Calibri" panose="020F0502020204030204" pitchFamily="34" charset="0"/>
                </a:rPr>
                <a:t>÷</a:t>
              </a: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4＝</a:t>
              </a:r>
            </a:p>
          </p:txBody>
        </p:sp>
        <p:sp>
          <p:nvSpPr>
            <p:cNvPr id="86025" name="矩形 3"/>
            <p:cNvSpPr>
              <a:spLocks noChangeArrowheads="1"/>
            </p:cNvSpPr>
            <p:nvPr/>
          </p:nvSpPr>
          <p:spPr bwMode="auto">
            <a:xfrm>
              <a:off x="6514" y="6079"/>
              <a:ext cx="681" cy="5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26" name="矩形 4"/>
            <p:cNvSpPr>
              <a:spLocks noChangeArrowheads="1"/>
            </p:cNvSpPr>
            <p:nvPr/>
          </p:nvSpPr>
          <p:spPr bwMode="auto">
            <a:xfrm>
              <a:off x="6514" y="6877"/>
              <a:ext cx="681" cy="5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27" name="矩形 5"/>
            <p:cNvSpPr>
              <a:spLocks noChangeArrowheads="1"/>
            </p:cNvSpPr>
            <p:nvPr/>
          </p:nvSpPr>
          <p:spPr bwMode="auto">
            <a:xfrm>
              <a:off x="6514" y="7674"/>
              <a:ext cx="681" cy="5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28" name="矩形 6"/>
            <p:cNvSpPr>
              <a:spLocks noChangeArrowheads="1"/>
            </p:cNvSpPr>
            <p:nvPr/>
          </p:nvSpPr>
          <p:spPr bwMode="auto">
            <a:xfrm>
              <a:off x="6514" y="8472"/>
              <a:ext cx="681" cy="5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35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897263" y="1485949"/>
            <a:ext cx="16244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6362.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5379" y="2185720"/>
            <a:ext cx="2774218" cy="250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455214" y="385466"/>
            <a:ext cx="273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矩形 8"/>
          <p:cNvSpPr>
            <a:spLocks noChangeArrowheads="1"/>
          </p:cNvSpPr>
          <p:nvPr/>
        </p:nvSpPr>
        <p:spPr bwMode="auto">
          <a:xfrm rot="5400000">
            <a:off x="7072817" y="29763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88066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63704" y="3933825"/>
            <a:ext cx="582215" cy="73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文本占位符 3"/>
          <p:cNvSpPr>
            <a:spLocks noGrp="1" noChangeArrowheads="1"/>
          </p:cNvSpPr>
          <p:nvPr/>
        </p:nvSpPr>
        <p:spPr bwMode="auto">
          <a:xfrm>
            <a:off x="2123105" y="917974"/>
            <a:ext cx="6031706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3.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How does Bobby feel at last</a:t>
            </a:r>
            <a:r>
              <a:rPr lang="en-US" altLang="en-US" sz="24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  <a:sym typeface="Calibri" panose="020F0502020204030204" pitchFamily="34" charset="0"/>
              </a:rPr>
              <a:t>(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Calibri" panose="020F0502020204030204" pitchFamily="34" charset="0"/>
              </a:rPr>
              <a:t>最后</a:t>
            </a:r>
            <a:r>
              <a:rPr lang="en-US" altLang="en-US" sz="24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  <a:sym typeface="Calibri" panose="020F0502020204030204" pitchFamily="34" charset="0"/>
              </a:rPr>
              <a:t>)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？</a:t>
            </a:r>
          </a:p>
        </p:txBody>
      </p:sp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532556"/>
            <a:ext cx="3349229" cy="28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矩形 18"/>
          <p:cNvSpPr>
            <a:spLocks noChangeArrowheads="1"/>
          </p:cNvSpPr>
          <p:nvPr/>
        </p:nvSpPr>
        <p:spPr bwMode="auto">
          <a:xfrm>
            <a:off x="4179502" y="4220770"/>
            <a:ext cx="208954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Calibri" panose="020F0502020204030204" pitchFamily="34" charset="0"/>
              </a:rPr>
              <a:t>Oh, what a </a:t>
            </a:r>
            <a:r>
              <a:rPr lang="en-US" altLang="zh-CN" u="sng" dirty="0">
                <a:solidFill>
                  <a:srgbClr val="C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Calibri" panose="020F0502020204030204" pitchFamily="34" charset="0"/>
              </a:rPr>
              <a:t>play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Calibri" panose="020F0502020204030204" pitchFamily="34" charset="0"/>
              </a:rPr>
              <a:t>!</a:t>
            </a:r>
          </a:p>
        </p:txBody>
      </p:sp>
      <p:sp>
        <p:nvSpPr>
          <p:cNvPr id="149521" name="矩形 149520"/>
          <p:cNvSpPr>
            <a:spLocks noChangeArrowheads="1"/>
          </p:cNvSpPr>
          <p:nvPr/>
        </p:nvSpPr>
        <p:spPr bwMode="auto">
          <a:xfrm>
            <a:off x="4234270" y="4599389"/>
            <a:ext cx="2538413" cy="216694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哦，怎样的一场戏剧啊！</a:t>
            </a:r>
          </a:p>
        </p:txBody>
      </p:sp>
      <p:pic>
        <p:nvPicPr>
          <p:cNvPr id="348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1891" y="1751410"/>
            <a:ext cx="635794" cy="76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CF7F2"/>
              </a:clrFrom>
              <a:clrTo>
                <a:srgbClr val="ECF7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1891" y="2841326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294563" y="1871194"/>
            <a:ext cx="13632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surprised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306741" y="2972295"/>
            <a:ext cx="136326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scared</a:t>
            </a: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2420405" y="1431729"/>
            <a:ext cx="2786063" cy="504825"/>
          </a:xfrm>
          <a:prstGeom prst="wedgeRoundRectCallout">
            <a:avLst>
              <a:gd name="adj1" fmla="val -28185"/>
              <a:gd name="adj2" fmla="val 65991"/>
              <a:gd name="adj3" fmla="val 16667"/>
            </a:avLst>
          </a:prstGeom>
          <a:solidFill>
            <a:schemeClr val="bg1"/>
          </a:solidFill>
          <a:ln w="28575">
            <a:solidFill>
              <a:srgbClr val="385D8A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so much!</a:t>
            </a: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3877661" y="3170625"/>
            <a:ext cx="1178719" cy="75009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5214" y="385466"/>
            <a:ext cx="273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bldLvl="0"/>
      <p:bldP spid="40973" grpId="0" bldLvl="0" animBg="1"/>
      <p:bldP spid="149521" grpId="0" bldLvl="0"/>
      <p:bldP spid="149521" grpId="1" bldLvl="0"/>
      <p:bldP spid="2" grpId="0"/>
      <p:bldP spid="3" grpId="0"/>
      <p:bldP spid="5" grpId="0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 descr="幻灯片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420" y="1098867"/>
            <a:ext cx="4892636" cy="367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38" name="Group 5"/>
          <p:cNvGrpSpPr/>
          <p:nvPr/>
        </p:nvGrpSpPr>
        <p:grpSpPr bwMode="auto">
          <a:xfrm>
            <a:off x="2441576" y="944540"/>
            <a:ext cx="1603697" cy="3453725"/>
            <a:chOff x="0" y="0"/>
            <a:chExt cx="4720" cy="10175"/>
          </a:xfrm>
        </p:grpSpPr>
        <p:sp>
          <p:nvSpPr>
            <p:cNvPr id="91139" name="AutoShape 6"/>
            <p:cNvSpPr>
              <a:spLocks noChangeArrowheads="1"/>
            </p:cNvSpPr>
            <p:nvPr/>
          </p:nvSpPr>
          <p:spPr bwMode="auto">
            <a:xfrm rot="-1500000">
              <a:off x="0" y="0"/>
              <a:ext cx="2445" cy="1014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FF00">
                    <a:alpha val="82999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140" name="Oval 7"/>
            <p:cNvSpPr>
              <a:spLocks noChangeArrowheads="1"/>
            </p:cNvSpPr>
            <p:nvPr/>
          </p:nvSpPr>
          <p:spPr bwMode="auto">
            <a:xfrm rot="20460000" flipV="1">
              <a:off x="2104" y="9481"/>
              <a:ext cx="2616" cy="694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91141" name="Group 8"/>
          <p:cNvGrpSpPr/>
          <p:nvPr/>
        </p:nvGrpSpPr>
        <p:grpSpPr bwMode="auto">
          <a:xfrm>
            <a:off x="5258347" y="977277"/>
            <a:ext cx="1505165" cy="3482605"/>
            <a:chOff x="0" y="0"/>
            <a:chExt cx="4430" cy="10261"/>
          </a:xfrm>
        </p:grpSpPr>
        <p:sp>
          <p:nvSpPr>
            <p:cNvPr id="91142" name="AutoShape 9"/>
            <p:cNvSpPr>
              <a:spLocks noChangeArrowheads="1"/>
            </p:cNvSpPr>
            <p:nvPr/>
          </p:nvSpPr>
          <p:spPr bwMode="auto">
            <a:xfrm rot="1320000">
              <a:off x="1986" y="0"/>
              <a:ext cx="2445" cy="1014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1">
                    <a:alpha val="0"/>
                  </a:schemeClr>
                </a:gs>
                <a:gs pos="100000">
                  <a:srgbClr val="FFFF00">
                    <a:alpha val="87999"/>
                  </a:srgb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143" name="Oval 10"/>
            <p:cNvSpPr>
              <a:spLocks noChangeArrowheads="1"/>
            </p:cNvSpPr>
            <p:nvPr/>
          </p:nvSpPr>
          <p:spPr bwMode="auto">
            <a:xfrm rot="1140000" flipV="1">
              <a:off x="0" y="9567"/>
              <a:ext cx="2616" cy="69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4054229" y="5704090"/>
            <a:ext cx="314510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zh-CN" sz="405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Rounded MT Bold" panose="020F0704030504030204" pitchFamily="34" charset="0"/>
                <a:ea typeface="宋体" panose="02010600030101010101" pitchFamily="2" charset="-122"/>
              </a:rPr>
              <a:t> </a:t>
            </a:r>
            <a:endParaRPr lang="zh-CN" altLang="en-US" sz="21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06883" y="1441999"/>
            <a:ext cx="1895880" cy="1379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53214" y="1441999"/>
            <a:ext cx="1853286" cy="1379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14297" y="3052318"/>
            <a:ext cx="1895011" cy="140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53214" y="3063554"/>
            <a:ext cx="1853286" cy="1399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1153" name="Text Box 9"/>
          <p:cNvSpPr txBox="1">
            <a:spLocks noChangeArrowheads="1"/>
          </p:cNvSpPr>
          <p:nvPr/>
        </p:nvSpPr>
        <p:spPr bwMode="auto">
          <a:xfrm>
            <a:off x="2113328" y="385466"/>
            <a:ext cx="465467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</a:rPr>
              <a:t>Tips: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四人一组选择一种喜欢的方式朗读课文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, 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读出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不同角色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不同语气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哦！</a:t>
            </a:r>
            <a:endParaRPr lang="zh-CN" altLang="en-US" sz="24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5215" y="385466"/>
            <a:ext cx="158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read</a:t>
            </a:r>
          </a:p>
        </p:txBody>
      </p:sp>
      <p:sp>
        <p:nvSpPr>
          <p:cNvPr id="36" name="流程图: 可选过程 35"/>
          <p:cNvSpPr/>
          <p:nvPr/>
        </p:nvSpPr>
        <p:spPr bwMode="auto">
          <a:xfrm>
            <a:off x="2306144" y="1666200"/>
            <a:ext cx="4537593" cy="2777318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06144" y="1626965"/>
            <a:ext cx="1489925" cy="1525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503468" y="1939724"/>
            <a:ext cx="1318383" cy="106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900" fontAlgn="base">
              <a:spcBef>
                <a:spcPct val="50000"/>
              </a:spcBef>
              <a:spcAft>
                <a:spcPct val="0"/>
              </a:spcAft>
              <a:buSzPct val="100000"/>
            </a:pP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in roles.</a:t>
            </a:r>
            <a:r>
              <a:rPr lang="en-US" altLang="zh-CN" sz="2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1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分角色读</a:t>
            </a:r>
            <a:r>
              <a:rPr lang="en-US" altLang="zh-CN" sz="2100" dirty="0">
                <a:solidFill>
                  <a:prstClr val="black"/>
                </a:solidFill>
                <a:latin typeface="宋体" panose="02010600030101010101" pitchFamily="2" charset="-122"/>
              </a:rPr>
              <a:t>)</a:t>
            </a:r>
          </a:p>
        </p:txBody>
      </p: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3485" y="3152509"/>
            <a:ext cx="1603535" cy="1251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892416" y="3340098"/>
            <a:ext cx="1696128" cy="106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900" fontAlgn="base">
              <a:spcBef>
                <a:spcPct val="50000"/>
              </a:spcBef>
              <a:spcAft>
                <a:spcPct val="0"/>
              </a:spcAft>
              <a:buSzPct val="100000"/>
            </a:pP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after one.</a:t>
            </a:r>
            <a:r>
              <a:rPr lang="en-US" altLang="zh-CN" sz="2100" b="1" dirty="0">
                <a:solidFill>
                  <a:prstClr val="black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1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跟一个学生读</a:t>
            </a:r>
            <a:r>
              <a:rPr lang="en-US" altLang="zh-CN" sz="2100" b="1" dirty="0">
                <a:solidFill>
                  <a:prstClr val="black"/>
                </a:solidFill>
                <a:latin typeface="宋体" panose="02010600030101010101" pitchFamily="2" charset="-122"/>
              </a:rPr>
              <a:t>)</a:t>
            </a:r>
          </a:p>
        </p:txBody>
      </p:sp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83722" y="1666330"/>
            <a:ext cx="1799384" cy="144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4290687" y="1915264"/>
            <a:ext cx="1617544" cy="106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900" fontAlgn="base">
              <a:spcBef>
                <a:spcPct val="50000"/>
              </a:spcBef>
              <a:spcAft>
                <a:spcPct val="0"/>
              </a:spcAft>
              <a:buSzPct val="100000"/>
            </a:pP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together</a:t>
            </a:r>
            <a:r>
              <a:rPr lang="en-US" altLang="zh-CN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r>
              <a:rPr lang="en-US" altLang="zh-CN" sz="2100" dirty="0">
                <a:solidFill>
                  <a:prstClr val="black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1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齐读</a:t>
            </a:r>
            <a:r>
              <a:rPr lang="en-US" altLang="zh-CN" sz="2100" dirty="0">
                <a:solidFill>
                  <a:prstClr val="black"/>
                </a:solidFill>
                <a:latin typeface="宋体" panose="02010600030101010101" pitchFamily="2" charset="-122"/>
              </a:rPr>
              <a:t>)</a:t>
            </a:r>
          </a:p>
        </p:txBody>
      </p:sp>
      <p:pic>
        <p:nvPicPr>
          <p:cNvPr id="43" name="Picture 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79056" y="3086535"/>
            <a:ext cx="1419515" cy="1239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5642410" y="3272281"/>
            <a:ext cx="749309" cy="70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900" fontAlgn="base">
              <a:spcAft>
                <a:spcPct val="0"/>
              </a:spcAft>
              <a:buSzPct val="100000"/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幻灯片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1637" y="1015200"/>
            <a:ext cx="5080823" cy="37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62" name="Group 5"/>
          <p:cNvGrpSpPr/>
          <p:nvPr/>
        </p:nvGrpSpPr>
        <p:grpSpPr bwMode="auto">
          <a:xfrm>
            <a:off x="2387936" y="836266"/>
            <a:ext cx="1565039" cy="3650613"/>
            <a:chOff x="0" y="0"/>
            <a:chExt cx="4720" cy="10175"/>
          </a:xfrm>
        </p:grpSpPr>
        <p:sp>
          <p:nvSpPr>
            <p:cNvPr id="92163" name="AutoShape 6"/>
            <p:cNvSpPr>
              <a:spLocks noChangeArrowheads="1"/>
            </p:cNvSpPr>
            <p:nvPr/>
          </p:nvSpPr>
          <p:spPr bwMode="auto">
            <a:xfrm rot="-1500000">
              <a:off x="0" y="0"/>
              <a:ext cx="2445" cy="1014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FF00">
                    <a:alpha val="82999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164" name="Oval 7"/>
            <p:cNvSpPr>
              <a:spLocks noChangeArrowheads="1"/>
            </p:cNvSpPr>
            <p:nvPr/>
          </p:nvSpPr>
          <p:spPr bwMode="auto">
            <a:xfrm rot="20460000" flipV="1">
              <a:off x="2104" y="9481"/>
              <a:ext cx="2616" cy="694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92165" name="Group 8"/>
          <p:cNvGrpSpPr/>
          <p:nvPr/>
        </p:nvGrpSpPr>
        <p:grpSpPr bwMode="auto">
          <a:xfrm>
            <a:off x="5352765" y="865065"/>
            <a:ext cx="1468882" cy="3681141"/>
            <a:chOff x="0" y="0"/>
            <a:chExt cx="4430" cy="10261"/>
          </a:xfrm>
        </p:grpSpPr>
        <p:sp>
          <p:nvSpPr>
            <p:cNvPr id="92166" name="AutoShape 9"/>
            <p:cNvSpPr>
              <a:spLocks noChangeArrowheads="1"/>
            </p:cNvSpPr>
            <p:nvPr/>
          </p:nvSpPr>
          <p:spPr bwMode="auto">
            <a:xfrm rot="1320000">
              <a:off x="1986" y="0"/>
              <a:ext cx="2445" cy="1014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1">
                    <a:alpha val="0"/>
                  </a:schemeClr>
                </a:gs>
                <a:gs pos="100000">
                  <a:srgbClr val="FFFF00">
                    <a:alpha val="87999"/>
                  </a:srgb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167" name="Oval 10"/>
            <p:cNvSpPr>
              <a:spLocks noChangeArrowheads="1"/>
            </p:cNvSpPr>
            <p:nvPr/>
          </p:nvSpPr>
          <p:spPr bwMode="auto">
            <a:xfrm rot="1140000" flipV="1">
              <a:off x="0" y="9567"/>
              <a:ext cx="2616" cy="69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4054229" y="5704090"/>
            <a:ext cx="314510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zh-CN" sz="405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Rounded MT Bold" panose="020F0704030504030204" pitchFamily="34" charset="0"/>
                <a:ea typeface="宋体" panose="02010600030101010101" pitchFamily="2" charset="-122"/>
              </a:rPr>
              <a:t> </a:t>
            </a:r>
            <a:endParaRPr lang="zh-CN" altLang="en-US" sz="21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2647721" y="1660930"/>
            <a:ext cx="1849771" cy="1346929"/>
          </a:xfrm>
          <a:prstGeom prst="roundRect">
            <a:avLst>
              <a:gd name="adj" fmla="val 704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4581214" y="1660930"/>
            <a:ext cx="1808733" cy="1346929"/>
          </a:xfrm>
          <a:prstGeom prst="roundRect">
            <a:avLst>
              <a:gd name="adj" fmla="val 704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>
            <a:lum contrast="20000"/>
          </a:blip>
          <a:stretch>
            <a:fillRect/>
          </a:stretch>
        </p:blipFill>
        <p:spPr>
          <a:xfrm>
            <a:off x="2658696" y="3148504"/>
            <a:ext cx="1848926" cy="1375081"/>
          </a:xfrm>
          <a:prstGeom prst="roundRect">
            <a:avLst>
              <a:gd name="adj" fmla="val 704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>
            <a:lum contrast="20000"/>
          </a:blip>
          <a:stretch>
            <a:fillRect/>
          </a:stretch>
        </p:blipFill>
        <p:spPr>
          <a:xfrm>
            <a:off x="4581214" y="3148504"/>
            <a:ext cx="1808733" cy="1366598"/>
          </a:xfrm>
          <a:prstGeom prst="roundRect">
            <a:avLst>
              <a:gd name="adj" fmla="val 704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3622" name="Rectangle 15"/>
          <p:cNvSpPr>
            <a:spLocks noChangeArrowheads="1"/>
          </p:cNvSpPr>
          <p:nvPr/>
        </p:nvSpPr>
        <p:spPr bwMode="auto">
          <a:xfrm>
            <a:off x="2345668" y="271705"/>
            <a:ext cx="455056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</a:rPr>
              <a:t>Tips: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注意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不同角色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不同音色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不同表情动作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哦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!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55215" y="385466"/>
            <a:ext cx="138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act</a:t>
            </a:r>
          </a:p>
        </p:txBody>
      </p:sp>
      <p:sp>
        <p:nvSpPr>
          <p:cNvPr id="33" name="圆角矩形 2"/>
          <p:cNvSpPr>
            <a:spLocks noChangeArrowheads="1"/>
          </p:cNvSpPr>
          <p:nvPr/>
        </p:nvSpPr>
        <p:spPr bwMode="auto">
          <a:xfrm>
            <a:off x="2071011" y="2160000"/>
            <a:ext cx="4983552" cy="2023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 能完整地表演故事。</a:t>
            </a:r>
            <a:endParaRPr lang="en-US" altLang="zh-CN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defTabSz="68580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    能有感情，有动作，生动地表演故事。</a:t>
            </a:r>
            <a:endParaRPr lang="en-US" altLang="zh-CN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defTabSz="68580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       能发挥想象，增加语句，创编故事。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2218156" y="2837140"/>
            <a:ext cx="323643" cy="314455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2220880" y="3333740"/>
            <a:ext cx="323644" cy="314455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auto">
          <a:xfrm>
            <a:off x="2630002" y="3333740"/>
            <a:ext cx="323643" cy="314455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auto">
          <a:xfrm>
            <a:off x="2207785" y="3789426"/>
            <a:ext cx="323643" cy="314455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AutoShape 9"/>
          <p:cNvSpPr>
            <a:spLocks noChangeArrowheads="1"/>
          </p:cNvSpPr>
          <p:nvPr/>
        </p:nvSpPr>
        <p:spPr bwMode="auto">
          <a:xfrm>
            <a:off x="2630002" y="3789426"/>
            <a:ext cx="323643" cy="314455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>
            <a:off x="3052219" y="3789426"/>
            <a:ext cx="323643" cy="314455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2" grpId="0" bldLvl="0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16411" y="681990"/>
            <a:ext cx="40505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填入所缺数词，大声说出句子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注意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基数词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序数词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的正确使用哦！</a:t>
            </a:r>
          </a:p>
        </p:txBody>
      </p:sp>
      <p:sp>
        <p:nvSpPr>
          <p:cNvPr id="131085" name="文本框 131084"/>
          <p:cNvSpPr txBox="1">
            <a:spLocks noChangeArrowheads="1"/>
          </p:cNvSpPr>
          <p:nvPr/>
        </p:nvSpPr>
        <p:spPr bwMode="auto">
          <a:xfrm>
            <a:off x="2178050" y="2089548"/>
            <a:ext cx="4956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is the _______ of April.</a:t>
            </a:r>
          </a:p>
        </p:txBody>
      </p:sp>
      <p:sp>
        <p:nvSpPr>
          <p:cNvPr id="131086" name="文本框 131085"/>
          <p:cNvSpPr txBox="1">
            <a:spLocks noChangeArrowheads="1"/>
          </p:cNvSpPr>
          <p:nvPr/>
        </p:nvSpPr>
        <p:spPr bwMode="auto">
          <a:xfrm>
            <a:off x="2418557" y="2133600"/>
            <a:ext cx="46950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____ days in April.</a:t>
            </a:r>
          </a:p>
        </p:txBody>
      </p:sp>
      <p:sp>
        <p:nvSpPr>
          <p:cNvPr id="131087" name="文本框 131086"/>
          <p:cNvSpPr txBox="1">
            <a:spLocks noChangeArrowheads="1"/>
          </p:cNvSpPr>
          <p:nvPr/>
        </p:nvSpPr>
        <p:spPr bwMode="auto">
          <a:xfrm>
            <a:off x="2199482" y="2143125"/>
            <a:ext cx="4881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classroom is on the _____ floor.</a:t>
            </a:r>
          </a:p>
        </p:txBody>
      </p:sp>
      <p:grpSp>
        <p:nvGrpSpPr>
          <p:cNvPr id="2" name="组合 131093"/>
          <p:cNvGrpSpPr/>
          <p:nvPr/>
        </p:nvGrpSpPr>
        <p:grpSpPr bwMode="auto">
          <a:xfrm>
            <a:off x="2033587" y="1607343"/>
            <a:ext cx="5197078" cy="1872854"/>
            <a:chOff x="748" y="2121"/>
            <a:chExt cx="4365" cy="1573"/>
          </a:xfrm>
        </p:grpSpPr>
        <p:sp>
          <p:nvSpPr>
            <p:cNvPr id="67594" name="文本框 131087"/>
            <p:cNvSpPr txBox="1">
              <a:spLocks noChangeArrowheads="1"/>
            </p:cNvSpPr>
            <p:nvPr/>
          </p:nvSpPr>
          <p:spPr bwMode="auto">
            <a:xfrm>
              <a:off x="748" y="3306"/>
              <a:ext cx="436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are____ people in the girl’s family.</a:t>
              </a:r>
            </a:p>
          </p:txBody>
        </p:sp>
        <p:pic>
          <p:nvPicPr>
            <p:cNvPr id="67595" name="图片 28" descr="无标题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10" y="2121"/>
              <a:ext cx="1684" cy="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1095" name="文本框 131094"/>
          <p:cNvSpPr txBox="1">
            <a:spLocks noChangeArrowheads="1"/>
          </p:cNvSpPr>
          <p:nvPr/>
        </p:nvSpPr>
        <p:spPr bwMode="auto">
          <a:xfrm>
            <a:off x="2145904" y="2196704"/>
            <a:ext cx="4881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is the _____ month of a year.</a:t>
            </a:r>
          </a:p>
        </p:txBody>
      </p:sp>
      <p:sp>
        <p:nvSpPr>
          <p:cNvPr id="131096" name="文本框 131095"/>
          <p:cNvSpPr txBox="1">
            <a:spLocks noChangeArrowheads="1"/>
          </p:cNvSpPr>
          <p:nvPr/>
        </p:nvSpPr>
        <p:spPr bwMode="auto">
          <a:xfrm>
            <a:off x="2418557" y="2035969"/>
            <a:ext cx="4699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____ months in a year.</a:t>
            </a:r>
          </a:p>
        </p:txBody>
      </p:sp>
      <p:sp>
        <p:nvSpPr>
          <p:cNvPr id="131097" name="文本框 131096"/>
          <p:cNvSpPr txBox="1">
            <a:spLocks noChangeArrowheads="1"/>
          </p:cNvSpPr>
          <p:nvPr/>
        </p:nvSpPr>
        <p:spPr bwMode="auto">
          <a:xfrm>
            <a:off x="2311400" y="2035969"/>
            <a:ext cx="4860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___ day of a week is Sunday.</a:t>
            </a:r>
          </a:p>
        </p:txBody>
      </p:sp>
      <p:sp>
        <p:nvSpPr>
          <p:cNvPr id="131098" name="文本框 131097"/>
          <p:cNvSpPr txBox="1">
            <a:spLocks noChangeArrowheads="1"/>
          </p:cNvSpPr>
          <p:nvPr/>
        </p:nvSpPr>
        <p:spPr bwMode="auto">
          <a:xfrm>
            <a:off x="2257823" y="2190750"/>
            <a:ext cx="4881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___ students in our class.</a:t>
            </a:r>
          </a:p>
        </p:txBody>
      </p:sp>
      <p:sp>
        <p:nvSpPr>
          <p:cNvPr id="131099" name="文本框 131098"/>
          <p:cNvSpPr txBox="1">
            <a:spLocks noChangeArrowheads="1"/>
          </p:cNvSpPr>
          <p:nvPr/>
        </p:nvSpPr>
        <p:spPr bwMode="auto">
          <a:xfrm>
            <a:off x="2038748" y="2035969"/>
            <a:ext cx="50796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is the ___ month of a year.</a:t>
            </a:r>
          </a:p>
        </p:txBody>
      </p:sp>
      <p:sp>
        <p:nvSpPr>
          <p:cNvPr id="131100" name="文本框 131099"/>
          <p:cNvSpPr txBox="1">
            <a:spLocks noChangeArrowheads="1"/>
          </p:cNvSpPr>
          <p:nvPr/>
        </p:nvSpPr>
        <p:spPr bwMode="auto">
          <a:xfrm>
            <a:off x="2145904" y="2030016"/>
            <a:ext cx="4972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altLang="zh-C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Hai’s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birthday is on the ___ of May.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5214" y="385466"/>
            <a:ext cx="15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play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31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31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500"/>
                                        <p:tgtEl>
                                          <p:spTgt spid="131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3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31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3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13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3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131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5" grpId="0"/>
      <p:bldP spid="131085" grpId="1"/>
      <p:bldP spid="131086" grpId="0"/>
      <p:bldP spid="131086" grpId="1"/>
      <p:bldP spid="131087" grpId="0"/>
      <p:bldP spid="131087" grpId="1"/>
      <p:bldP spid="131095" grpId="0"/>
      <p:bldP spid="131095" grpId="1"/>
      <p:bldP spid="131096" grpId="0"/>
      <p:bldP spid="131096" grpId="1"/>
      <p:bldP spid="131097" grpId="0"/>
      <p:bldP spid="131097" grpId="1"/>
      <p:bldP spid="131098" grpId="0"/>
      <p:bldP spid="131098" grpId="1"/>
      <p:bldP spid="131099" grpId="0"/>
      <p:bldP spid="131099" grpId="1"/>
      <p:bldP spid="131100" grpId="0"/>
      <p:bldP spid="13110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1433512" y="3422101"/>
            <a:ext cx="6263879" cy="1266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noProof="1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439466" y="1173469"/>
            <a:ext cx="6265069" cy="21745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noProof="1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3190" name="文本框 3"/>
          <p:cNvSpPr txBox="1">
            <a:spLocks noChangeArrowheads="1"/>
          </p:cNvSpPr>
          <p:nvPr/>
        </p:nvSpPr>
        <p:spPr bwMode="auto">
          <a:xfrm>
            <a:off x="1564482" y="1261576"/>
            <a:ext cx="601384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Bobby is a ____  in a play. He wants to open the door and save </a:t>
            </a:r>
            <a:r>
              <a:rPr lang="en-US" altLang="zh-CN" sz="2100" dirty="0">
                <a:solidFill>
                  <a:prstClr val="black"/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1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救</a:t>
            </a:r>
            <a:r>
              <a:rPr lang="en-US" altLang="zh-CN" sz="2100" dirty="0">
                <a:solidFill>
                  <a:prstClr val="black"/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princess. He sees some _______ on the door. He is ______ at </a:t>
            </a:r>
            <a:r>
              <a:rPr lang="en-US" altLang="zh-C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he knows the ________ . The _____ number is six . The _______ number is three . The _____ number is six. 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The _____ number is two.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zh-CN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Bobby goes into the door and sees a pig. They ____  _______ . The pig runs away and a cat _____ _____  ____ a room. Bobby is surprised.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70636" y="1253510"/>
            <a:ext cx="67140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hero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097249" y="1565928"/>
            <a:ext cx="110995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endParaRPr lang="zh-CN" altLang="en-US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413457" y="2229092"/>
            <a:ext cx="677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endParaRPr lang="zh-CN" altLang="en-US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599315" y="2176093"/>
            <a:ext cx="11935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  <a:endParaRPr lang="zh-CN" altLang="en-US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334763" y="1837614"/>
            <a:ext cx="7922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endParaRPr lang="zh-CN" altLang="en-US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572251" y="3488457"/>
            <a:ext cx="70694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599315" y="3774499"/>
            <a:ext cx="10574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fighting</a:t>
            </a:r>
            <a:endParaRPr lang="zh-CN" altLang="en-US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732407" y="3816863"/>
            <a:ext cx="91981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endParaRPr lang="zh-CN" altLang="en-US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986680" y="2529506"/>
            <a:ext cx="7248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216535" y="2222027"/>
            <a:ext cx="9906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684230" y="2537381"/>
            <a:ext cx="8803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fourth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641661" y="3802988"/>
            <a:ext cx="60153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563315" y="4129328"/>
            <a:ext cx="7060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55215" y="385466"/>
            <a:ext cx="192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fill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3"/>
          <p:cNvSpPr txBox="1">
            <a:spLocks noChangeArrowheads="1"/>
          </p:cNvSpPr>
          <p:nvPr/>
        </p:nvSpPr>
        <p:spPr bwMode="auto">
          <a:xfrm>
            <a:off x="5257800" y="342900"/>
            <a:ext cx="2171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91140" name="Text Box 5"/>
          <p:cNvSpPr txBox="1">
            <a:spLocks noChangeAspect="1" noChangeArrowheads="1"/>
          </p:cNvSpPr>
          <p:nvPr/>
        </p:nvSpPr>
        <p:spPr bwMode="auto">
          <a:xfrm>
            <a:off x="1732360" y="1295863"/>
            <a:ext cx="4823996" cy="1008000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txBody>
          <a:bodyPr lIns="67628" tIns="35243" rIns="67628" bIns="3524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zh-CN" sz="2700" b="1">
              <a:solidFill>
                <a:srgbClr val="002060"/>
              </a:solidFill>
              <a:latin typeface="Victorian LET"/>
              <a:sym typeface="Calibri" panose="020F050202020403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2700" b="1">
              <a:solidFill>
                <a:srgbClr val="002060"/>
              </a:solidFill>
              <a:latin typeface="Victorian LET"/>
              <a:sym typeface="Calibri" panose="020F0502020204030204" pitchFamily="34" charset="0"/>
            </a:endParaRPr>
          </a:p>
        </p:txBody>
      </p:sp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1732360" y="2461070"/>
            <a:ext cx="4822030" cy="902077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txBody>
          <a:bodyPr wrap="square" lIns="67628" tIns="35243" rIns="67628" bIns="3524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zh-CN" sz="2700" b="1">
              <a:solidFill>
                <a:srgbClr val="002060"/>
              </a:solidFill>
              <a:latin typeface="Victorian LET"/>
              <a:sym typeface="Calibri" panose="020F050202020403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2700" b="1">
              <a:solidFill>
                <a:srgbClr val="002060"/>
              </a:solidFill>
              <a:latin typeface="Victorian LET"/>
              <a:sym typeface="Calibri" panose="020F050202020403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889523" y="1251044"/>
            <a:ext cx="4165678" cy="10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1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、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Listen, read and recite cartoon time.        </a:t>
            </a:r>
          </a:p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     Try retelling the story.</a:t>
            </a:r>
          </a:p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pitchFamily="34" charset="0"/>
              </a:rPr>
              <a:t>听、读、背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Cartoon time,</a:t>
            </a:r>
            <a:r>
              <a:rPr lang="zh-CN" altLang="en-US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pitchFamily="34" charset="0"/>
              </a:rPr>
              <a:t>尝试复述故事。</a:t>
            </a:r>
            <a:endParaRPr lang="zh-CN" altLang="en-US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Calibri" panose="020F050202020403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839517" y="2510627"/>
            <a:ext cx="4607719" cy="72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2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、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Preview checkout time.</a:t>
            </a:r>
          </a:p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pitchFamily="34" charset="0"/>
              </a:rPr>
              <a:t>预习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Checkout time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。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91733" y="3191497"/>
            <a:ext cx="2069892" cy="160910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55215" y="385466"/>
            <a:ext cx="192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33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41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5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41" grpId="0" animBg="1"/>
      <p:bldP spid="22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形标注 10"/>
          <p:cNvSpPr/>
          <p:nvPr/>
        </p:nvSpPr>
        <p:spPr>
          <a:xfrm>
            <a:off x="4357688" y="1875235"/>
            <a:ext cx="1660922" cy="696515"/>
          </a:xfrm>
          <a:prstGeom prst="wedgeEllipseCallout">
            <a:avLst>
              <a:gd name="adj1" fmla="val -39342"/>
              <a:gd name="adj2" fmla="val 98101"/>
            </a:avLst>
          </a:prstGeom>
          <a:solidFill>
            <a:schemeClr val="accent4">
              <a:lumMod val="40000"/>
              <a:lumOff val="60000"/>
              <a:alpha val="7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663563" y="1858719"/>
            <a:ext cx="9955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Aft>
                <a:spcPct val="0"/>
              </a:spcAf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clever</a:t>
            </a:r>
          </a:p>
          <a:p>
            <a:pPr algn="ctr" defTabSz="685800" fontAlgn="base">
              <a:spcAft>
                <a:spcPct val="0"/>
              </a:spcAft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聪明的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214563" y="1008460"/>
            <a:ext cx="46612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What do you think of Bobby in the play?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010148" y="1427275"/>
            <a:ext cx="3300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2060"/>
                </a:solidFill>
                <a:latin typeface="+mj-ea"/>
                <a:ea typeface="+mj-ea"/>
                <a:sym typeface="Calibri" panose="020F0502020204030204" pitchFamily="34" charset="0"/>
              </a:rPr>
              <a:t>(</a:t>
            </a:r>
            <a:r>
              <a:rPr lang="zh-CN" altLang="en-US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pitchFamily="34" charset="0"/>
              </a:rPr>
              <a:t>你认为剧中的</a:t>
            </a:r>
            <a:r>
              <a:rPr lang="en-US" altLang="zh-CN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pitchFamily="34" charset="0"/>
              </a:rPr>
              <a:t>Bobby</a:t>
            </a:r>
            <a:r>
              <a:rPr lang="zh-CN" altLang="en-US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pitchFamily="34" charset="0"/>
              </a:rPr>
              <a:t>怎么样？</a:t>
            </a:r>
            <a:r>
              <a:rPr lang="en-US" altLang="zh-CN" dirty="0">
                <a:solidFill>
                  <a:srgbClr val="002060"/>
                </a:solidFill>
                <a:latin typeface="+mj-ea"/>
                <a:ea typeface="+mj-ea"/>
                <a:sym typeface="Calibri" panose="020F0502020204030204" pitchFamily="34" charset="0"/>
              </a:rPr>
              <a:t>)</a:t>
            </a:r>
          </a:p>
        </p:txBody>
      </p:sp>
      <p:sp>
        <p:nvSpPr>
          <p:cNvPr id="15" name="椭圆形标注 14"/>
          <p:cNvSpPr/>
          <p:nvPr/>
        </p:nvSpPr>
        <p:spPr>
          <a:xfrm rot="20684852">
            <a:off x="2586038" y="2069307"/>
            <a:ext cx="1553766" cy="589360"/>
          </a:xfrm>
          <a:prstGeom prst="wedgeEllipseCallout">
            <a:avLst>
              <a:gd name="adj1" fmla="val 17439"/>
              <a:gd name="adj2" fmla="val 123434"/>
            </a:avLst>
          </a:prstGeom>
          <a:solidFill>
            <a:schemeClr val="accent4">
              <a:lumMod val="40000"/>
              <a:lumOff val="60000"/>
              <a:alpha val="7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椭圆形标注 15"/>
          <p:cNvSpPr/>
          <p:nvPr/>
        </p:nvSpPr>
        <p:spPr>
          <a:xfrm>
            <a:off x="5268517" y="2732485"/>
            <a:ext cx="1553765" cy="642938"/>
          </a:xfrm>
          <a:prstGeom prst="wedgeEllipseCallout">
            <a:avLst>
              <a:gd name="adj1" fmla="val -40150"/>
              <a:gd name="adj2" fmla="val 117771"/>
            </a:avLst>
          </a:prstGeom>
          <a:solidFill>
            <a:schemeClr val="accent4">
              <a:lumMod val="40000"/>
              <a:lumOff val="60000"/>
              <a:alpha val="7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椭圆形标注 16"/>
          <p:cNvSpPr/>
          <p:nvPr/>
        </p:nvSpPr>
        <p:spPr>
          <a:xfrm rot="20714692">
            <a:off x="2165747" y="2803922"/>
            <a:ext cx="1303734" cy="847725"/>
          </a:xfrm>
          <a:prstGeom prst="wedgeEllipseCallout">
            <a:avLst>
              <a:gd name="adj1" fmla="val 59569"/>
              <a:gd name="adj2" fmla="val 106278"/>
            </a:avLst>
          </a:prstGeom>
          <a:solidFill>
            <a:schemeClr val="accent4">
              <a:lumMod val="40000"/>
              <a:lumOff val="60000"/>
              <a:alpha val="7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矩形 18"/>
          <p:cNvSpPr>
            <a:spLocks noChangeArrowheads="1"/>
          </p:cNvSpPr>
          <p:nvPr/>
        </p:nvSpPr>
        <p:spPr bwMode="auto">
          <a:xfrm rot="20360421">
            <a:off x="2859285" y="1974831"/>
            <a:ext cx="954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funny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Calibri" panose="020F0502020204030204" pitchFamily="34" charset="0"/>
              </a:rPr>
              <a:t>滑稽的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 rot="19448973">
            <a:off x="2300762" y="2863722"/>
            <a:ext cx="10182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善良的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549470" y="2689635"/>
            <a:ext cx="954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brave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勇敢的</a:t>
            </a:r>
          </a:p>
        </p:txBody>
      </p:sp>
      <p:sp>
        <p:nvSpPr>
          <p:cNvPr id="21" name="椭圆形标注 20"/>
          <p:cNvSpPr/>
          <p:nvPr/>
        </p:nvSpPr>
        <p:spPr>
          <a:xfrm>
            <a:off x="5107782" y="4071938"/>
            <a:ext cx="803672" cy="589360"/>
          </a:xfrm>
          <a:prstGeom prst="wedgeEllipseCallout">
            <a:avLst>
              <a:gd name="adj1" fmla="val -74380"/>
              <a:gd name="adj2" fmla="val -59853"/>
            </a:avLst>
          </a:prstGeom>
          <a:solidFill>
            <a:schemeClr val="accent4">
              <a:lumMod val="40000"/>
              <a:lumOff val="60000"/>
              <a:alpha val="7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268517" y="4100857"/>
            <a:ext cx="47320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 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97294" name="Picture 1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8329" y="2946797"/>
            <a:ext cx="1393031" cy="12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22"/>
          <p:cNvSpPr txBox="1"/>
          <p:nvPr/>
        </p:nvSpPr>
        <p:spPr>
          <a:xfrm>
            <a:off x="455215" y="385466"/>
            <a:ext cx="192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discuss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91733" y="3191497"/>
            <a:ext cx="2069892" cy="1609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无标题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66987" y="1924051"/>
            <a:ext cx="3787379" cy="26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6"/>
          <p:cNvGrpSpPr/>
          <p:nvPr/>
        </p:nvGrpSpPr>
        <p:grpSpPr bwMode="auto">
          <a:xfrm>
            <a:off x="3855647" y="1061725"/>
            <a:ext cx="1477558" cy="784830"/>
            <a:chOff x="3591310" y="1484784"/>
            <a:chExt cx="1969761" cy="1046093"/>
          </a:xfrm>
        </p:grpSpPr>
        <p:sp>
          <p:nvSpPr>
            <p:cNvPr id="68618" name="TextBox 19"/>
            <p:cNvSpPr txBox="1">
              <a:spLocks noChangeArrowheads="1"/>
            </p:cNvSpPr>
            <p:nvPr/>
          </p:nvSpPr>
          <p:spPr bwMode="auto">
            <a:xfrm>
              <a:off x="3591310" y="1684306"/>
              <a:ext cx="936475" cy="73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endParaRPr lang="zh-CN" alt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8619" name="组合 23"/>
            <p:cNvGrpSpPr/>
            <p:nvPr/>
          </p:nvGrpSpPr>
          <p:grpSpPr bwMode="auto">
            <a:xfrm>
              <a:off x="4494270" y="1484784"/>
              <a:ext cx="1066801" cy="1046093"/>
              <a:chOff x="4668583" y="168672"/>
              <a:chExt cx="1066776" cy="1046093"/>
            </a:xfrm>
          </p:grpSpPr>
          <p:sp>
            <p:nvSpPr>
              <p:cNvPr id="68620" name="TextBox 20"/>
              <p:cNvSpPr txBox="1">
                <a:spLocks noChangeArrowheads="1"/>
              </p:cNvSpPr>
              <p:nvPr/>
            </p:nvSpPr>
            <p:spPr bwMode="auto">
              <a:xfrm>
                <a:off x="4668583" y="168672"/>
                <a:ext cx="1066776" cy="1046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5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0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ð</a:t>
                </a:r>
                <a:r>
                  <a:rPr lang="en-US" altLang="zh-CN" sz="135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endParaRPr lang="zh-CN" altLang="en-US" sz="135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68621" name="直接连接符 25"/>
              <p:cNvCxnSpPr>
                <a:cxnSpLocks noChangeShapeType="1"/>
              </p:cNvCxnSpPr>
              <p:nvPr/>
            </p:nvCxnSpPr>
            <p:spPr bwMode="auto">
              <a:xfrm flipH="1">
                <a:off x="4674303" y="456704"/>
                <a:ext cx="152396" cy="57606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622" name="直接连接符 27"/>
              <p:cNvCxnSpPr>
                <a:cxnSpLocks noChangeShapeType="1"/>
              </p:cNvCxnSpPr>
              <p:nvPr/>
            </p:nvCxnSpPr>
            <p:spPr bwMode="auto">
              <a:xfrm flipH="1">
                <a:off x="5394367" y="475754"/>
                <a:ext cx="144013" cy="57606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7" name="文本框 16"/>
          <p:cNvSpPr txBox="1"/>
          <p:nvPr/>
        </p:nvSpPr>
        <p:spPr>
          <a:xfrm>
            <a:off x="455214" y="385466"/>
            <a:ext cx="185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listen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383756" y="2518173"/>
            <a:ext cx="1296591" cy="167401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云形 9"/>
          <p:cNvSpPr>
            <a:spLocks noChangeArrowheads="1"/>
          </p:cNvSpPr>
          <p:nvPr/>
        </p:nvSpPr>
        <p:spPr bwMode="auto">
          <a:xfrm>
            <a:off x="2867105" y="1954692"/>
            <a:ext cx="3382022" cy="256002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2147483647 w 43200"/>
              <a:gd name="T9" fmla="*/ 2147483647 h 43200"/>
              <a:gd name="T10" fmla="*/ 2147483647 w 43200"/>
              <a:gd name="T11" fmla="*/ 2147483647 h 43200"/>
              <a:gd name="T12" fmla="*/ 2147483647 w 43200"/>
              <a:gd name="T13" fmla="*/ 2147483647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2147483647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FFFF00">
              <a:alpha val="8117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This is my father.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He works in the city.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That’s my mother.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She’s tall and pretty.</a:t>
            </a:r>
            <a:endParaRPr lang="zh-CN" altLang="en-US" sz="21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4814179" y="3182748"/>
            <a:ext cx="39885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</a:t>
            </a:r>
            <a:endParaRPr lang="zh-CN" altLang="en-US" sz="2100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3332246" y="3187905"/>
            <a:ext cx="4925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</a:t>
            </a:r>
            <a:endParaRPr lang="zh-CN" altLang="en-US" sz="2100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3460990" y="2547715"/>
            <a:ext cx="4925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</a:t>
            </a:r>
            <a:endParaRPr lang="zh-CN" altLang="en-US" sz="2100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02278" y="2866862"/>
            <a:ext cx="40322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</a:t>
            </a:r>
            <a:endParaRPr lang="zh-CN" altLang="en-US" sz="2100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4863617" y="2547715"/>
            <a:ext cx="40322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</a:t>
            </a:r>
            <a:endParaRPr lang="zh-CN" altLang="en-US" sz="2100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8Sound_clip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8Sound_clip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8Sound_clip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3" grpId="0"/>
      <p:bldP spid="24" grpId="0"/>
      <p:bldP spid="20" grpId="0"/>
      <p:bldP spid="22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云形 9"/>
          <p:cNvSpPr>
            <a:spLocks noChangeArrowheads="1"/>
          </p:cNvSpPr>
          <p:nvPr/>
        </p:nvSpPr>
        <p:spPr bwMode="auto">
          <a:xfrm>
            <a:off x="1868886" y="1142999"/>
            <a:ext cx="3456384" cy="2424907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2147483647 w 43200"/>
              <a:gd name="T9" fmla="*/ 2147483647 h 43200"/>
              <a:gd name="T10" fmla="*/ 2147483647 w 43200"/>
              <a:gd name="T11" fmla="*/ 2147483647 h 43200"/>
              <a:gd name="T12" fmla="*/ 2147483647 w 43200"/>
              <a:gd name="T13" fmla="*/ 2147483647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2147483647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FFFF00">
              <a:alpha val="8117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</a:t>
            </a: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is is my fa</a:t>
            </a: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er.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He works in </a:t>
            </a: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 city.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</a:t>
            </a: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at’s my mo</a:t>
            </a: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er.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She’s tall and pretty.</a:t>
            </a:r>
            <a:endParaRPr lang="zh-CN" altLang="en-US" sz="21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69636" name="图片 28" descr="无标题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36369" y="2789635"/>
            <a:ext cx="2538413" cy="178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455214" y="385466"/>
            <a:ext cx="15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read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"/>
          <p:cNvGrpSpPr/>
          <p:nvPr/>
        </p:nvGrpSpPr>
        <p:grpSpPr bwMode="auto">
          <a:xfrm>
            <a:off x="5918368" y="616298"/>
            <a:ext cx="803671" cy="1149310"/>
            <a:chOff x="3419872" y="978543"/>
            <a:chExt cx="1071389" cy="1531898"/>
          </a:xfrm>
        </p:grpSpPr>
        <p:sp>
          <p:nvSpPr>
            <p:cNvPr id="70659" name="TextBox 19"/>
            <p:cNvSpPr txBox="1">
              <a:spLocks noChangeArrowheads="1"/>
            </p:cNvSpPr>
            <p:nvPr/>
          </p:nvSpPr>
          <p:spPr bwMode="auto">
            <a:xfrm>
              <a:off x="3419872" y="1772025"/>
              <a:ext cx="936474" cy="738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000" b="1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grpSp>
          <p:nvGrpSpPr>
            <p:cNvPr id="70660" name="组合 23"/>
            <p:cNvGrpSpPr/>
            <p:nvPr/>
          </p:nvGrpSpPr>
          <p:grpSpPr bwMode="auto">
            <a:xfrm>
              <a:off x="3424461" y="978543"/>
              <a:ext cx="1066800" cy="1046088"/>
              <a:chOff x="3598796" y="-337569"/>
              <a:chExt cx="1066775" cy="1046088"/>
            </a:xfrm>
          </p:grpSpPr>
          <p:sp>
            <p:nvSpPr>
              <p:cNvPr id="70661" name="TextBox 20"/>
              <p:cNvSpPr txBox="1">
                <a:spLocks noChangeArrowheads="1"/>
              </p:cNvSpPr>
              <p:nvPr/>
            </p:nvSpPr>
            <p:spPr bwMode="auto">
              <a:xfrm>
                <a:off x="3598796" y="-337569"/>
                <a:ext cx="1066775" cy="1046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500" dirty="0">
                    <a:solidFill>
                      <a:srgbClr val="C00000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altLang="zh-CN" sz="30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ð</a:t>
                </a:r>
                <a:r>
                  <a:rPr lang="en-US" altLang="zh-CN" sz="135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350" dirty="0">
                    <a:solidFill>
                      <a:srgbClr val="C00000"/>
                    </a:solidFill>
                    <a:latin typeface="Arial Rounded MT Bold" panose="020F0704030504030204" pitchFamily="34" charset="0"/>
                  </a:rPr>
                  <a:t> </a:t>
                </a:r>
                <a:endParaRPr lang="zh-CN" altLang="en-US" sz="1350" dirty="0">
                  <a:solidFill>
                    <a:srgbClr val="C00000"/>
                  </a:solidFill>
                  <a:latin typeface="Arial Rounded MT Bold" panose="020F0704030504030204" pitchFamily="34" charset="0"/>
                </a:endParaRPr>
              </a:p>
            </p:txBody>
          </p:sp>
          <p:cxnSp>
            <p:nvCxnSpPr>
              <p:cNvPr id="70662" name="直接连接符 25"/>
              <p:cNvCxnSpPr>
                <a:cxnSpLocks noChangeShapeType="1"/>
              </p:cNvCxnSpPr>
              <p:nvPr/>
            </p:nvCxnSpPr>
            <p:spPr bwMode="auto">
              <a:xfrm flipH="1">
                <a:off x="3607516" y="21877"/>
                <a:ext cx="152396" cy="5760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663" name="直接连接符 27"/>
              <p:cNvCxnSpPr>
                <a:cxnSpLocks noChangeShapeType="1"/>
              </p:cNvCxnSpPr>
              <p:nvPr/>
            </p:nvCxnSpPr>
            <p:spPr bwMode="auto">
              <a:xfrm flipH="1">
                <a:off x="4327577" y="40928"/>
                <a:ext cx="144012" cy="5760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70657" name="标题 173057"/>
          <p:cNvSpPr>
            <a:spLocks noGrp="1" noChangeArrowheads="1"/>
          </p:cNvSpPr>
          <p:nvPr>
            <p:ph type="title" idx="4294967295"/>
          </p:nvPr>
        </p:nvSpPr>
        <p:spPr>
          <a:xfrm>
            <a:off x="2000926" y="1103710"/>
            <a:ext cx="5034991" cy="8572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know more words with “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?</a:t>
            </a:r>
          </a:p>
        </p:txBody>
      </p:sp>
      <p:sp>
        <p:nvSpPr>
          <p:cNvPr id="11" name="横卷形 10"/>
          <p:cNvSpPr/>
          <p:nvPr/>
        </p:nvSpPr>
        <p:spPr>
          <a:xfrm>
            <a:off x="1357312" y="1500188"/>
            <a:ext cx="6215063" cy="2678906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3066" name="圆角矩形 173065"/>
          <p:cNvSpPr>
            <a:spLocks noChangeArrowheads="1"/>
          </p:cNvSpPr>
          <p:nvPr/>
        </p:nvSpPr>
        <p:spPr bwMode="auto">
          <a:xfrm>
            <a:off x="1678782" y="1875235"/>
            <a:ext cx="5679281" cy="19609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Aft>
                <a:spcPct val="0"/>
              </a:spcAft>
            </a:pPr>
            <a:endParaRPr lang="en-US" altLang="zh-C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Aft>
                <a:spcPct val="0"/>
              </a:spcAft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 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   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  toge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</a:p>
          <a:p>
            <a:pPr defTabSz="685800" fontAlgn="base">
              <a:spcAft>
                <a:spcPct val="0"/>
              </a:spcAft>
            </a:pP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eir      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  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  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</a:t>
            </a:r>
          </a:p>
          <a:p>
            <a:pPr defTabSz="685800" fontAlgn="base">
              <a:spcAft>
                <a:spcPct val="0"/>
              </a:spcAft>
            </a:pP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      wi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clo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  o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er…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5213" y="385466"/>
            <a:ext cx="175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think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1794" y="3306960"/>
            <a:ext cx="898922" cy="154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图片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3747" y="3306960"/>
            <a:ext cx="898922" cy="154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24"/>
          <p:cNvSpPr txBox="1">
            <a:spLocks noChangeArrowheads="1"/>
          </p:cNvSpPr>
          <p:nvPr/>
        </p:nvSpPr>
        <p:spPr bwMode="auto">
          <a:xfrm>
            <a:off x="4301729" y="411956"/>
            <a:ext cx="3402806" cy="3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你会区分</a:t>
            </a:r>
            <a:r>
              <a:rPr lang="en-US" altLang="zh-CN" dirty="0" err="1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</a:t>
            </a:r>
            <a:r>
              <a:rPr lang="zh-CN" altLang="en-US" sz="21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的不同读音吗？</a:t>
            </a:r>
          </a:p>
        </p:txBody>
      </p:sp>
      <p:sp>
        <p:nvSpPr>
          <p:cNvPr id="71684" name="Text Box 27"/>
          <p:cNvSpPr>
            <a:spLocks noChangeArrowheads="1"/>
          </p:cNvSpPr>
          <p:nvPr/>
        </p:nvSpPr>
        <p:spPr bwMode="auto">
          <a:xfrm>
            <a:off x="2981326" y="4320182"/>
            <a:ext cx="916781" cy="6129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/ð/</a:t>
            </a:r>
          </a:p>
        </p:txBody>
      </p:sp>
      <p:sp>
        <p:nvSpPr>
          <p:cNvPr id="71685" name="Text Box 27"/>
          <p:cNvSpPr>
            <a:spLocks noChangeArrowheads="1"/>
          </p:cNvSpPr>
          <p:nvPr/>
        </p:nvSpPr>
        <p:spPr bwMode="auto">
          <a:xfrm>
            <a:off x="5255420" y="4320182"/>
            <a:ext cx="898922" cy="6129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/θ/</a:t>
            </a:r>
          </a:p>
        </p:txBody>
      </p:sp>
      <p:grpSp>
        <p:nvGrpSpPr>
          <p:cNvPr id="2" name="组合 95"/>
          <p:cNvGrpSpPr/>
          <p:nvPr/>
        </p:nvGrpSpPr>
        <p:grpSpPr bwMode="auto">
          <a:xfrm>
            <a:off x="3221832" y="1600200"/>
            <a:ext cx="759619" cy="744141"/>
            <a:chOff x="0" y="0"/>
            <a:chExt cx="1013361" cy="992540"/>
          </a:xfrm>
        </p:grpSpPr>
        <p:pic>
          <p:nvPicPr>
            <p:cNvPr id="71687" name="图片 9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013361" cy="99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8" name="Text Box 5"/>
            <p:cNvSpPr txBox="1">
              <a:spLocks noChangeArrowheads="1"/>
            </p:cNvSpPr>
            <p:nvPr/>
          </p:nvSpPr>
          <p:spPr bwMode="auto">
            <a:xfrm rot="21374897">
              <a:off x="62128" y="194802"/>
              <a:ext cx="907138" cy="554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eir</a:t>
              </a:r>
            </a:p>
          </p:txBody>
        </p:sp>
      </p:grpSp>
      <p:grpSp>
        <p:nvGrpSpPr>
          <p:cNvPr id="3" name="组合 98"/>
          <p:cNvGrpSpPr/>
          <p:nvPr/>
        </p:nvGrpSpPr>
        <p:grpSpPr bwMode="auto">
          <a:xfrm>
            <a:off x="5975747" y="1545432"/>
            <a:ext cx="717947" cy="713185"/>
            <a:chOff x="0" y="0"/>
            <a:chExt cx="896069" cy="877657"/>
          </a:xfrm>
        </p:grpSpPr>
        <p:pic>
          <p:nvPicPr>
            <p:cNvPr id="71690" name="图片 9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896069" cy="877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1" name="Text Box 9"/>
            <p:cNvSpPr txBox="1">
              <a:spLocks noChangeArrowheads="1"/>
            </p:cNvSpPr>
            <p:nvPr/>
          </p:nvSpPr>
          <p:spPr bwMode="auto">
            <a:xfrm rot="281488">
              <a:off x="131327" y="172180"/>
              <a:ext cx="642628" cy="51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4" name="组合 101"/>
          <p:cNvGrpSpPr/>
          <p:nvPr/>
        </p:nvGrpSpPr>
        <p:grpSpPr bwMode="auto">
          <a:xfrm>
            <a:off x="1423776" y="865229"/>
            <a:ext cx="981075" cy="959644"/>
            <a:chOff x="-387508" y="10649"/>
            <a:chExt cx="1307682" cy="1280813"/>
          </a:xfrm>
        </p:grpSpPr>
        <p:pic>
          <p:nvPicPr>
            <p:cNvPr id="71693" name="图片 10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387508" y="10649"/>
              <a:ext cx="1307682" cy="128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4" name="Text Box 10"/>
            <p:cNvSpPr txBox="1">
              <a:spLocks noChangeArrowheads="1"/>
            </p:cNvSpPr>
            <p:nvPr/>
          </p:nvSpPr>
          <p:spPr bwMode="auto">
            <a:xfrm rot="21393682">
              <a:off x="-333600" y="334847"/>
              <a:ext cx="1060210" cy="55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FF33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zh-CN" sz="2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ey</a:t>
              </a:r>
            </a:p>
          </p:txBody>
        </p:sp>
      </p:grpSp>
      <p:grpSp>
        <p:nvGrpSpPr>
          <p:cNvPr id="5" name="组合 104"/>
          <p:cNvGrpSpPr/>
          <p:nvPr/>
        </p:nvGrpSpPr>
        <p:grpSpPr bwMode="auto">
          <a:xfrm>
            <a:off x="1796433" y="1664430"/>
            <a:ext cx="1433600" cy="946358"/>
            <a:chOff x="-390560" y="9448"/>
            <a:chExt cx="1143678" cy="1262928"/>
          </a:xfrm>
        </p:grpSpPr>
        <p:pic>
          <p:nvPicPr>
            <p:cNvPr id="71696" name="图片 10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90560" y="9448"/>
              <a:ext cx="1143678" cy="126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7" name="Text Box 5"/>
            <p:cNvSpPr txBox="1">
              <a:spLocks noChangeArrowheads="1"/>
            </p:cNvSpPr>
            <p:nvPr/>
          </p:nvSpPr>
          <p:spPr bwMode="auto">
            <a:xfrm rot="283956">
              <a:off x="-235950" y="348378"/>
              <a:ext cx="871303" cy="55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bir</a:t>
              </a:r>
              <a:r>
                <a:rPr lang="en-US" altLang="zh-CN" sz="2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day</a:t>
              </a:r>
            </a:p>
          </p:txBody>
        </p:sp>
      </p:grpSp>
      <p:grpSp>
        <p:nvGrpSpPr>
          <p:cNvPr id="6" name="组合 107"/>
          <p:cNvGrpSpPr/>
          <p:nvPr/>
        </p:nvGrpSpPr>
        <p:grpSpPr bwMode="auto">
          <a:xfrm>
            <a:off x="6786563" y="1600200"/>
            <a:ext cx="917972" cy="881063"/>
            <a:chOff x="0" y="0"/>
            <a:chExt cx="1143678" cy="1120179"/>
          </a:xfrm>
        </p:grpSpPr>
        <p:pic>
          <p:nvPicPr>
            <p:cNvPr id="71699" name="图片 10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1143678" cy="112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00" name="Text Box 6"/>
            <p:cNvSpPr txBox="1">
              <a:spLocks noChangeArrowheads="1"/>
            </p:cNvSpPr>
            <p:nvPr/>
          </p:nvSpPr>
          <p:spPr bwMode="auto">
            <a:xfrm rot="395244">
              <a:off x="120284" y="221969"/>
              <a:ext cx="903107" cy="52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</a:p>
          </p:txBody>
        </p:sp>
      </p:grpSp>
      <p:grpSp>
        <p:nvGrpSpPr>
          <p:cNvPr id="7" name="组合 110"/>
          <p:cNvGrpSpPr/>
          <p:nvPr/>
        </p:nvGrpSpPr>
        <p:grpSpPr bwMode="auto">
          <a:xfrm>
            <a:off x="750968" y="1586748"/>
            <a:ext cx="992232" cy="971550"/>
            <a:chOff x="70873" y="0"/>
            <a:chExt cx="1323421" cy="1296229"/>
          </a:xfrm>
        </p:grpSpPr>
        <p:pic>
          <p:nvPicPr>
            <p:cNvPr id="71702" name="图片 11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0873" y="0"/>
              <a:ext cx="1323421" cy="1296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03" name="Text Box 10"/>
            <p:cNvSpPr txBox="1">
              <a:spLocks noChangeArrowheads="1"/>
            </p:cNvSpPr>
            <p:nvPr/>
          </p:nvSpPr>
          <p:spPr bwMode="auto">
            <a:xfrm>
              <a:off x="113668" y="355828"/>
              <a:ext cx="1180636" cy="554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FF33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zh-CN" sz="2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ese</a:t>
              </a:r>
            </a:p>
          </p:txBody>
        </p:sp>
      </p:grpSp>
      <p:grpSp>
        <p:nvGrpSpPr>
          <p:cNvPr id="8" name="组合 113"/>
          <p:cNvGrpSpPr/>
          <p:nvPr/>
        </p:nvGrpSpPr>
        <p:grpSpPr bwMode="auto">
          <a:xfrm>
            <a:off x="4472261" y="1661895"/>
            <a:ext cx="1006826" cy="840581"/>
            <a:chOff x="-364472" y="269441"/>
            <a:chExt cx="1341368" cy="1120179"/>
          </a:xfrm>
        </p:grpSpPr>
        <p:pic>
          <p:nvPicPr>
            <p:cNvPr id="71705" name="图片 11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-364472" y="269441"/>
              <a:ext cx="1341368" cy="112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06" name="Text Box 5"/>
            <p:cNvSpPr txBox="1">
              <a:spLocks noChangeArrowheads="1"/>
            </p:cNvSpPr>
            <p:nvPr/>
          </p:nvSpPr>
          <p:spPr bwMode="auto">
            <a:xfrm rot="283956">
              <a:off x="-242282" y="517297"/>
              <a:ext cx="1164350" cy="553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mou</a:t>
              </a:r>
              <a:r>
                <a:rPr lang="en-US" altLang="zh-CN" sz="2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</a:p>
          </p:txBody>
        </p:sp>
      </p:grpSp>
      <p:grpSp>
        <p:nvGrpSpPr>
          <p:cNvPr id="9" name="组合 116"/>
          <p:cNvGrpSpPr/>
          <p:nvPr/>
        </p:nvGrpSpPr>
        <p:grpSpPr bwMode="auto">
          <a:xfrm rot="333683">
            <a:off x="6458683" y="844676"/>
            <a:ext cx="857624" cy="839391"/>
            <a:chOff x="47132" y="0"/>
            <a:chExt cx="1143678" cy="1120179"/>
          </a:xfrm>
        </p:grpSpPr>
        <p:pic>
          <p:nvPicPr>
            <p:cNvPr id="71708" name="图片 117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7132" y="0"/>
              <a:ext cx="1143678" cy="112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09" name="Text Box 6"/>
            <p:cNvSpPr txBox="1">
              <a:spLocks noChangeArrowheads="1"/>
            </p:cNvSpPr>
            <p:nvPr/>
          </p:nvSpPr>
          <p:spPr bwMode="auto">
            <a:xfrm rot="395244">
              <a:off x="165999" y="252548"/>
              <a:ext cx="966656" cy="55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ree</a:t>
              </a:r>
            </a:p>
          </p:txBody>
        </p:sp>
      </p:grpSp>
      <p:grpSp>
        <p:nvGrpSpPr>
          <p:cNvPr id="10" name="组合 119"/>
          <p:cNvGrpSpPr/>
          <p:nvPr/>
        </p:nvGrpSpPr>
        <p:grpSpPr bwMode="auto">
          <a:xfrm>
            <a:off x="3707606" y="897731"/>
            <a:ext cx="1038225" cy="1015604"/>
            <a:chOff x="0" y="0"/>
            <a:chExt cx="1383294" cy="1354872"/>
          </a:xfrm>
        </p:grpSpPr>
        <p:pic>
          <p:nvPicPr>
            <p:cNvPr id="71711" name="图片 12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1383294" cy="1354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12" name="Text Box 11"/>
            <p:cNvSpPr txBox="1">
              <a:spLocks noChangeArrowheads="1"/>
            </p:cNvSpPr>
            <p:nvPr/>
          </p:nvSpPr>
          <p:spPr bwMode="auto">
            <a:xfrm rot="21300194">
              <a:off x="205481" y="371697"/>
              <a:ext cx="985024" cy="55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ink</a:t>
              </a:r>
            </a:p>
          </p:txBody>
        </p:sp>
      </p:grpSp>
      <p:grpSp>
        <p:nvGrpSpPr>
          <p:cNvPr id="11" name="组合 110"/>
          <p:cNvGrpSpPr/>
          <p:nvPr/>
        </p:nvGrpSpPr>
        <p:grpSpPr bwMode="auto">
          <a:xfrm>
            <a:off x="5179465" y="761737"/>
            <a:ext cx="992232" cy="971550"/>
            <a:chOff x="-101306" y="34597"/>
            <a:chExt cx="1323421" cy="1296229"/>
          </a:xfrm>
        </p:grpSpPr>
        <p:pic>
          <p:nvPicPr>
            <p:cNvPr id="71714" name="图片 11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01306" y="34597"/>
              <a:ext cx="1323421" cy="1296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15" name="Text Box 10"/>
            <p:cNvSpPr txBox="1">
              <a:spLocks noChangeArrowheads="1"/>
            </p:cNvSpPr>
            <p:nvPr/>
          </p:nvSpPr>
          <p:spPr bwMode="auto">
            <a:xfrm>
              <a:off x="-101306" y="382663"/>
              <a:ext cx="1202016" cy="554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3399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zh-CN" sz="2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ank</a:t>
              </a: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55214" y="385466"/>
            <a:ext cx="233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match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09877E-6 L 0.14879 0.4675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24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5679E-6 L 0.12829 0.3580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17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09877E-6 L 0.44479 0.2077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14983 0.3373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31354 0.5208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09877E-6 L -0.00295 0.3172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0.53732 0.4611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50295 0.23981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9.87654E-7 L -0.25157 0.5694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2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10764 0.430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图片 17" descr="小女孩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238" y="1103816"/>
            <a:ext cx="1728788" cy="158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图片 20" descr="爸爸妈妈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7945" y="1232001"/>
            <a:ext cx="2371725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7" name="云形标注 13"/>
          <p:cNvSpPr>
            <a:spLocks noChangeArrowheads="1"/>
          </p:cNvSpPr>
          <p:nvPr/>
        </p:nvSpPr>
        <p:spPr bwMode="auto">
          <a:xfrm>
            <a:off x="3577133" y="1072859"/>
            <a:ext cx="2830812" cy="1613297"/>
          </a:xfrm>
          <a:prstGeom prst="cloudCallout">
            <a:avLst>
              <a:gd name="adj1" fmla="val 60532"/>
              <a:gd name="adj2" fmla="val 2833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 birthday, dear!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Here’s a present for you. 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2" name="Picture 10" descr="c:\users\yulin\appdata\roaming\360se6\User Data\temp\214792-120Q621222995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0179" y="3003948"/>
            <a:ext cx="1944290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云形标注 19"/>
          <p:cNvSpPr/>
          <p:nvPr/>
        </p:nvSpPr>
        <p:spPr>
          <a:xfrm>
            <a:off x="1281114" y="2503546"/>
            <a:ext cx="3845966" cy="2061140"/>
          </a:xfrm>
          <a:prstGeom prst="cloudCallout">
            <a:avLst>
              <a:gd name="adj1" fmla="val -25469"/>
              <a:gd name="adj2" fmla="val -5943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altLang="zh-CN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Thank you so much./…</a:t>
            </a:r>
          </a:p>
          <a:p>
            <a:pPr algn="ctr" defTabSz="685800">
              <a:defRPr/>
            </a:pP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a nice present!</a:t>
            </a:r>
          </a:p>
          <a:p>
            <a:pPr algn="ctr" defTabSz="685800">
              <a:defRPr/>
            </a:pP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love it very much.</a:t>
            </a:r>
          </a:p>
          <a:p>
            <a:pPr algn="ctr" defTabSz="685800">
              <a:defRPr/>
            </a:pP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It’s very nice of you.</a:t>
            </a:r>
          </a:p>
          <a:p>
            <a:pPr algn="ctr" defTabSz="685800">
              <a:defRPr/>
            </a:pP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You’re so kind.</a:t>
            </a:r>
          </a:p>
          <a:p>
            <a:pPr algn="ctr" defTabSz="685800">
              <a:defRPr/>
            </a:pP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34991" y="420649"/>
            <a:ext cx="40505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想象一下，女孩收到礼物会说什么？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7" grpId="0" animBg="1"/>
      <p:bldP spid="2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日期占位符 1"/>
          <p:cNvSpPr txBox="1">
            <a:spLocks noGrp="1" noChangeArrowheads="1"/>
          </p:cNvSpPr>
          <p:nvPr/>
        </p:nvSpPr>
        <p:spPr bwMode="auto">
          <a:xfrm>
            <a:off x="1485900" y="4767263"/>
            <a:ext cx="16002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543050" lvl="4" indent="-171450" defTabSz="685800" fontAlgn="base">
              <a:spcBef>
                <a:spcPct val="0"/>
              </a:spcBef>
              <a:spcAft>
                <a:spcPct val="0"/>
              </a:spcAft>
            </a:pPr>
            <a:endParaRPr lang="zh-CN" altLang="zh-CN" sz="900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3730" name="Text Box 6"/>
          <p:cNvSpPr txBox="1">
            <a:spLocks noChangeArrowheads="1"/>
          </p:cNvSpPr>
          <p:nvPr/>
        </p:nvSpPr>
        <p:spPr bwMode="auto">
          <a:xfrm>
            <a:off x="4345868" y="1446610"/>
            <a:ext cx="2710967" cy="11412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</a:t>
            </a:r>
            <a:r>
              <a:rPr lang="en-US" altLang="zh-CN" sz="1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9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9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altLang="zh-CN" sz="1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zh-CN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presents, </a:t>
            </a:r>
            <a:r>
              <a:rPr lang="en-US" altLang="zh-CN" sz="1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altLang="zh-CN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you open them?</a:t>
            </a:r>
          </a:p>
        </p:txBody>
      </p:sp>
      <p:pic>
        <p:nvPicPr>
          <p:cNvPr id="73731" name="Picture 8" descr="20131221010501-1140543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4366" y="2733675"/>
            <a:ext cx="1768078" cy="176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文本占位符 3"/>
          <p:cNvSpPr>
            <a:spLocks noGrp="1" noChangeArrowheads="1"/>
          </p:cNvSpPr>
          <p:nvPr/>
        </p:nvSpPr>
        <p:spPr bwMode="auto">
          <a:xfrm>
            <a:off x="1678781" y="3321844"/>
            <a:ext cx="5378054" cy="3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After all the people leave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open them.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17" name="文本占位符 3"/>
          <p:cNvSpPr>
            <a:spLocks noGrp="1" noChangeArrowheads="1"/>
          </p:cNvSpPr>
          <p:nvPr/>
        </p:nvSpPr>
        <p:spPr bwMode="auto">
          <a:xfrm>
            <a:off x="1678781" y="3696892"/>
            <a:ext cx="4768454" cy="3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Maybe I open them tomorrow.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18" name="文本占位符 3"/>
          <p:cNvSpPr>
            <a:spLocks noGrp="1" noChangeArrowheads="1"/>
          </p:cNvSpPr>
          <p:nvPr/>
        </p:nvSpPr>
        <p:spPr bwMode="auto">
          <a:xfrm>
            <a:off x="1678781" y="4071938"/>
            <a:ext cx="1532592" cy="3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zh-C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9" name="矩形 10"/>
          <p:cNvSpPr>
            <a:spLocks noChangeArrowheads="1"/>
          </p:cNvSpPr>
          <p:nvPr/>
        </p:nvSpPr>
        <p:spPr bwMode="auto">
          <a:xfrm>
            <a:off x="2160985" y="4018360"/>
            <a:ext cx="473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 .</a:t>
            </a:r>
          </a:p>
        </p:txBody>
      </p:sp>
      <p:sp>
        <p:nvSpPr>
          <p:cNvPr id="174092" name="矩形 174091"/>
          <p:cNvSpPr>
            <a:spLocks noChangeArrowheads="1"/>
          </p:cNvSpPr>
          <p:nvPr/>
        </p:nvSpPr>
        <p:spPr bwMode="auto">
          <a:xfrm>
            <a:off x="5107783" y="1117822"/>
            <a:ext cx="701278" cy="270272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收到</a:t>
            </a:r>
          </a:p>
        </p:txBody>
      </p:sp>
      <p:sp>
        <p:nvSpPr>
          <p:cNvPr id="174093" name="直接连接符 174092"/>
          <p:cNvSpPr>
            <a:spLocks noChangeShapeType="1"/>
          </p:cNvSpPr>
          <p:nvPr/>
        </p:nvSpPr>
        <p:spPr bwMode="auto">
          <a:xfrm>
            <a:off x="5107783" y="1821215"/>
            <a:ext cx="75406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73738" name="Picture 5" descr="9422601_175855604000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8781" y="1171575"/>
            <a:ext cx="2357438" cy="180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bldLvl="0"/>
      <p:bldP spid="17417" grpId="0" bldLvl="0"/>
      <p:bldP spid="17418" grpId="0" bldLvl="0"/>
      <p:bldP spid="17419" grpId="0"/>
      <p:bldP spid="174092" grpId="0" bldLvl="0"/>
      <p:bldP spid="174092" grpId="1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0312" y="654367"/>
            <a:ext cx="3385792" cy="25856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839516" y="3626111"/>
            <a:ext cx="5357813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People in the West usually open their presents </a:t>
            </a: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as soon as 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they </a:t>
            </a: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receive 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them.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>
            <a:off x="2721254" y="2768861"/>
            <a:ext cx="2493684" cy="129111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1839516" y="446246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就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5214" y="385466"/>
            <a:ext cx="192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time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allAtOnce" animBg="1"/>
      <p:bldP spid="18438" grpId="0" animBg="1"/>
      <p:bldP spid="18440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1097</Words>
  <Application>Microsoft Office PowerPoint</Application>
  <PresentationFormat>全屏显示(16:9)</PresentationFormat>
  <Paragraphs>219</Paragraphs>
  <Slides>23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Victorian LET</vt:lpstr>
      <vt:lpstr>等线</vt:lpstr>
      <vt:lpstr>黑体</vt:lpstr>
      <vt:lpstr>楷体_GB2312</vt:lpstr>
      <vt:lpstr>思源黑体 CN Regular</vt:lpstr>
      <vt:lpstr>宋体</vt:lpstr>
      <vt:lpstr>微软雅黑</vt:lpstr>
      <vt:lpstr>新宋体</vt:lpstr>
      <vt:lpstr>Arial</vt:lpstr>
      <vt:lpstr>Arial Black</vt:lpstr>
      <vt:lpstr>Arial Rounded MT Bold</vt:lpstr>
      <vt:lpstr>Calibri</vt:lpstr>
      <vt:lpstr>Calibri Light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Do you know more words with “th” 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2018-09-04T08:11:00Z</dcterms:created>
  <dcterms:modified xsi:type="dcterms:W3CDTF">2023-01-17T00:18:03Z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8229058CD28C4CEDA0E4E946AFE17A3D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