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8" r:id="rId2"/>
    <p:sldId id="324" r:id="rId3"/>
    <p:sldId id="290" r:id="rId4"/>
    <p:sldId id="291" r:id="rId5"/>
    <p:sldId id="292" r:id="rId6"/>
    <p:sldId id="293" r:id="rId7"/>
    <p:sldId id="294" r:id="rId8"/>
    <p:sldId id="319" r:id="rId9"/>
    <p:sldId id="317" r:id="rId10"/>
    <p:sldId id="318" r:id="rId11"/>
    <p:sldId id="278" r:id="rId12"/>
    <p:sldId id="279" r:id="rId13"/>
    <p:sldId id="298" r:id="rId14"/>
    <p:sldId id="299" r:id="rId15"/>
    <p:sldId id="311" r:id="rId16"/>
    <p:sldId id="312" r:id="rId17"/>
    <p:sldId id="300" r:id="rId18"/>
    <p:sldId id="301" r:id="rId19"/>
    <p:sldId id="302" r:id="rId20"/>
    <p:sldId id="303" r:id="rId21"/>
    <p:sldId id="305" r:id="rId22"/>
    <p:sldId id="306" r:id="rId23"/>
    <p:sldId id="308" r:id="rId24"/>
    <p:sldId id="310" r:id="rId25"/>
    <p:sldId id="325" r:id="rId26"/>
    <p:sldId id="326" r:id="rId27"/>
    <p:sldId id="327" r:id="rId28"/>
    <p:sldId id="266" r:id="rId29"/>
    <p:sldId id="267" r:id="rId30"/>
    <p:sldId id="268" r:id="rId31"/>
    <p:sldId id="269" r:id="rId32"/>
    <p:sldId id="270" r:id="rId33"/>
    <p:sldId id="271" r:id="rId34"/>
    <p:sldId id="314" r:id="rId3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EAF6CE"/>
    <a:srgbClr val="F3CFF9"/>
    <a:srgbClr val="006600"/>
    <a:srgbClr val="FCEBC8"/>
    <a:srgbClr val="C6EDF6"/>
    <a:srgbClr val="C2D3E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8" autoAdjust="0"/>
    <p:restoredTop sz="94606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8F145-F18B-42AC-B7B6-D83107B5023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81C54-7776-4177-97A2-5EE022ECEB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81C54-7776-4177-97A2-5EE022ECEB3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39725"/>
            <a:ext cx="2057400" cy="57864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39725"/>
            <a:ext cx="6019800" cy="57864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"/>
          <p:cNvSpPr>
            <a:spLocks noChangeArrowheads="1"/>
          </p:cNvSpPr>
          <p:nvPr userDrawn="1"/>
        </p:nvSpPr>
        <p:spPr bwMode="auto">
          <a:xfrm>
            <a:off x="0" y="0"/>
            <a:ext cx="9153525" cy="6480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27" name="矩形 7"/>
          <p:cNvSpPr>
            <a:spLocks noChangeArrowheads="1"/>
          </p:cNvSpPr>
          <p:nvPr/>
        </p:nvSpPr>
        <p:spPr bwMode="auto">
          <a:xfrm>
            <a:off x="0" y="0"/>
            <a:ext cx="6300788" cy="3429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220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1825625" y="339725"/>
            <a:ext cx="677862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9" name="矩形 6"/>
          <p:cNvSpPr>
            <a:spLocks noChangeArrowheads="1"/>
          </p:cNvSpPr>
          <p:nvPr/>
        </p:nvSpPr>
        <p:spPr bwMode="auto">
          <a:xfrm>
            <a:off x="2124075" y="0"/>
            <a:ext cx="7019925" cy="347663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30" name="矩形 6"/>
          <p:cNvSpPr>
            <a:spLocks noChangeArrowheads="1"/>
          </p:cNvSpPr>
          <p:nvPr userDrawn="1"/>
        </p:nvSpPr>
        <p:spPr bwMode="auto">
          <a:xfrm>
            <a:off x="0" y="6742113"/>
            <a:ext cx="7380288" cy="115887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rgbClr val="716F7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716F70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rgbClr val="716F70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716F70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file:///H:\M6U2\new_jh4_m6u2a3.mp3" TargetMode="External"/><Relationship Id="rId1" Type="http://schemas.microsoft.com/office/2007/relationships/media" Target="file:///H:\M6U2\new_jh4_m6u2a3.mp3" TargetMode="Externa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1114426" y="917574"/>
            <a:ext cx="1368425" cy="11525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474788" y="989012"/>
            <a:ext cx="1368425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6600" b="1"/>
              <a:t>6</a:t>
            </a: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3509962" y="952501"/>
            <a:ext cx="4086225" cy="78422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5200" b="1" kern="10" dirty="0">
                <a:solidFill>
                  <a:srgbClr val="AE2A28"/>
                </a:solidFill>
                <a:latin typeface="Arial" panose="020B0604020202020204"/>
                <a:cs typeface="Arial" panose="020B0604020202020204"/>
              </a:rPr>
              <a:t>Hobbies</a:t>
            </a:r>
            <a:endParaRPr lang="zh-CN" altLang="en-US" sz="5200" b="1" kern="10" dirty="0">
              <a:solidFill>
                <a:srgbClr val="AE2A28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1042988" y="761999"/>
            <a:ext cx="1600200" cy="533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685404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Arial" panose="020B0604020202020204"/>
                <a:cs typeface="Arial" panose="020B0604020202020204"/>
              </a:rPr>
              <a:t>Module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04800" y="2155826"/>
            <a:ext cx="8534400" cy="2536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ts val="6100"/>
              </a:lnSpc>
              <a:spcBef>
                <a:spcPct val="50000"/>
              </a:spcBef>
            </a:pPr>
            <a:r>
              <a:rPr lang="en-US" altLang="zh-CN" sz="54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Unit 2  </a:t>
            </a:r>
          </a:p>
          <a:p>
            <a:pPr algn="ctr"/>
            <a:r>
              <a:rPr lang="en-US" altLang="zh-CN" sz="54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Hobbies can make you grow as a person</a:t>
            </a:r>
            <a:r>
              <a:rPr lang="en-US" altLang="zh-CN" sz="5400" b="1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>.</a:t>
            </a:r>
            <a:endParaRPr lang="en-US" altLang="zh-CN" sz="5400" b="1" dirty="0">
              <a:solidFill>
                <a:srgbClr val="00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762947" y="586740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8153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2. Read and tell true or false.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-152400" y="1276350"/>
            <a:ext cx="10287000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3333CC"/>
                </a:solidFill>
                <a:latin typeface="Comic Sans MS" panose="030F0702030302020204" pitchFamily="66" charset="0"/>
              </a:rPr>
              <a:t>  1. David Smith likes writing.				</a:t>
            </a:r>
          </a:p>
          <a:p>
            <a:r>
              <a:rPr lang="en-US" altLang="zh-CN" sz="2800" b="1" dirty="0">
                <a:solidFill>
                  <a:srgbClr val="3333CC"/>
                </a:solidFill>
                <a:latin typeface="Comic Sans MS" panose="030F0702030302020204" pitchFamily="66" charset="0"/>
              </a:rPr>
              <a:t>  2. He learned writing during a summer </a:t>
            </a:r>
          </a:p>
          <a:p>
            <a:r>
              <a:rPr lang="en-US" altLang="zh-CN" sz="2800" b="1" dirty="0">
                <a:solidFill>
                  <a:srgbClr val="3333CC"/>
                </a:solidFill>
                <a:latin typeface="Comic Sans MS" panose="030F0702030302020204" pitchFamily="66" charset="0"/>
              </a:rPr>
              <a:t>       camp of 2000.	</a:t>
            </a:r>
          </a:p>
          <a:p>
            <a:r>
              <a:rPr lang="en-US" altLang="zh-CN" sz="2800" b="1" dirty="0">
                <a:solidFill>
                  <a:srgbClr val="3333CC"/>
                </a:solidFill>
                <a:latin typeface="Comic Sans MS" panose="030F0702030302020204" pitchFamily="66" charset="0"/>
              </a:rPr>
              <a:t>  3. There was a professional writer on the camp.		</a:t>
            </a:r>
          </a:p>
          <a:p>
            <a:r>
              <a:rPr lang="en-US" altLang="zh-CN" sz="2800" b="1" dirty="0">
                <a:solidFill>
                  <a:srgbClr val="3333CC"/>
                </a:solidFill>
                <a:latin typeface="Comic Sans MS" panose="030F0702030302020204" pitchFamily="66" charset="0"/>
              </a:rPr>
              <a:t>  4. David wrote a story about his life </a:t>
            </a:r>
          </a:p>
          <a:p>
            <a:r>
              <a:rPr lang="en-US" altLang="zh-CN" sz="2800" b="1" dirty="0">
                <a:solidFill>
                  <a:srgbClr val="3333CC"/>
                </a:solidFill>
                <a:latin typeface="Comic Sans MS" panose="030F0702030302020204" pitchFamily="66" charset="0"/>
              </a:rPr>
              <a:t>       in senior high school.</a:t>
            </a:r>
          </a:p>
          <a:p>
            <a:r>
              <a:rPr lang="en-US" altLang="zh-CN" sz="2800" b="1" dirty="0">
                <a:solidFill>
                  <a:srgbClr val="3333CC"/>
                </a:solidFill>
                <a:latin typeface="Comic Sans MS" panose="030F0702030302020204" pitchFamily="66" charset="0"/>
              </a:rPr>
              <a:t>  5. David’s first book came out in 2012.			 </a:t>
            </a:r>
          </a:p>
          <a:p>
            <a:r>
              <a:rPr lang="en-US" altLang="zh-CN" sz="2800" b="1" dirty="0">
                <a:solidFill>
                  <a:srgbClr val="3333CC"/>
                </a:solidFill>
                <a:latin typeface="Comic Sans MS" panose="030F0702030302020204" pitchFamily="66" charset="0"/>
              </a:rPr>
              <a:t>  6. His book was very popular.				</a:t>
            </a:r>
          </a:p>
          <a:p>
            <a:r>
              <a:rPr lang="en-US" altLang="zh-CN" sz="2800" b="1" dirty="0">
                <a:solidFill>
                  <a:srgbClr val="3333CC"/>
                </a:solidFill>
                <a:latin typeface="Comic Sans MS" panose="030F0702030302020204" pitchFamily="66" charset="0"/>
              </a:rPr>
              <a:t>  7. Writing was   his only hobby in his free time.		</a:t>
            </a:r>
          </a:p>
          <a:p>
            <a:r>
              <a:rPr lang="en-US" altLang="zh-CN" dirty="0"/>
              <a:t>		</a:t>
            </a:r>
          </a:p>
        </p:txBody>
      </p:sp>
      <p:sp>
        <p:nvSpPr>
          <p:cNvPr id="77828" name="Oval 4"/>
          <p:cNvSpPr>
            <a:spLocks noChangeArrowheads="1"/>
          </p:cNvSpPr>
          <p:nvPr/>
        </p:nvSpPr>
        <p:spPr bwMode="auto">
          <a:xfrm>
            <a:off x="5715000" y="1371600"/>
            <a:ext cx="457200" cy="3810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FF3300"/>
                </a:solidFill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77829" name="Oval 5"/>
          <p:cNvSpPr>
            <a:spLocks noChangeArrowheads="1"/>
          </p:cNvSpPr>
          <p:nvPr/>
        </p:nvSpPr>
        <p:spPr bwMode="auto">
          <a:xfrm>
            <a:off x="3886200" y="2286000"/>
            <a:ext cx="457200" cy="3810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FF3300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77830" name="Oval 6"/>
          <p:cNvSpPr>
            <a:spLocks noChangeArrowheads="1"/>
          </p:cNvSpPr>
          <p:nvPr/>
        </p:nvSpPr>
        <p:spPr bwMode="auto">
          <a:xfrm>
            <a:off x="8686800" y="2667000"/>
            <a:ext cx="457200" cy="3810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FF3300"/>
                </a:solidFill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77831" name="Oval 7"/>
          <p:cNvSpPr>
            <a:spLocks noChangeArrowheads="1"/>
          </p:cNvSpPr>
          <p:nvPr/>
        </p:nvSpPr>
        <p:spPr bwMode="auto">
          <a:xfrm>
            <a:off x="4876800" y="3505200"/>
            <a:ext cx="457200" cy="3810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FF3300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77832" name="Oval 8"/>
          <p:cNvSpPr>
            <a:spLocks noChangeArrowheads="1"/>
          </p:cNvSpPr>
          <p:nvPr/>
        </p:nvSpPr>
        <p:spPr bwMode="auto">
          <a:xfrm>
            <a:off x="7239000" y="3962400"/>
            <a:ext cx="457200" cy="3810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FF3300"/>
                </a:solidFill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77833" name="Oval 9"/>
          <p:cNvSpPr>
            <a:spLocks noChangeArrowheads="1"/>
          </p:cNvSpPr>
          <p:nvPr/>
        </p:nvSpPr>
        <p:spPr bwMode="auto">
          <a:xfrm>
            <a:off x="5638800" y="4343400"/>
            <a:ext cx="457200" cy="3810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FF3300"/>
                </a:solidFill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77834" name="Oval 10"/>
          <p:cNvSpPr>
            <a:spLocks noChangeArrowheads="1"/>
          </p:cNvSpPr>
          <p:nvPr/>
        </p:nvSpPr>
        <p:spPr bwMode="auto">
          <a:xfrm>
            <a:off x="8458200" y="4800600"/>
            <a:ext cx="457200" cy="3810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FF3300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2514600" y="2147888"/>
            <a:ext cx="895350" cy="519112"/>
          </a:xfrm>
          <a:prstGeom prst="rect">
            <a:avLst/>
          </a:prstGeom>
          <a:solidFill>
            <a:srgbClr val="FCEBC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</a:rPr>
              <a:t>2010</a:t>
            </a:r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0" y="3429000"/>
            <a:ext cx="4800600" cy="519113"/>
          </a:xfrm>
          <a:prstGeom prst="rect">
            <a:avLst/>
          </a:prstGeom>
          <a:solidFill>
            <a:srgbClr val="FCEBC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 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</a:rPr>
              <a:t>a life of a sixteen-year-old boy</a:t>
            </a:r>
          </a:p>
        </p:txBody>
      </p:sp>
      <p:sp>
        <p:nvSpPr>
          <p:cNvPr id="77838" name="Text Box 14"/>
          <p:cNvSpPr txBox="1">
            <a:spLocks noChangeArrowheads="1"/>
          </p:cNvSpPr>
          <p:nvPr/>
        </p:nvSpPr>
        <p:spPr bwMode="auto">
          <a:xfrm>
            <a:off x="5486400" y="3048000"/>
            <a:ext cx="1295400" cy="366713"/>
          </a:xfrm>
          <a:prstGeom prst="rect">
            <a:avLst/>
          </a:prstGeom>
          <a:solidFill>
            <a:srgbClr val="FCEBC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zh-CN"/>
          </a:p>
        </p:txBody>
      </p: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2057400" y="4724400"/>
            <a:ext cx="1112838" cy="457200"/>
          </a:xfrm>
          <a:prstGeom prst="rect">
            <a:avLst/>
          </a:prstGeom>
          <a:solidFill>
            <a:srgbClr val="FCEBC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 </a:t>
            </a:r>
            <a:r>
              <a:rPr lang="en-US" altLang="zh-CN" sz="2400" b="1">
                <a:solidFill>
                  <a:srgbClr val="FF00FF"/>
                </a:solidFill>
                <a:latin typeface="Times New Roman" panose="02020603050405020304" pitchFamily="18" charset="0"/>
              </a:rPr>
              <a:t>wasn’t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nimBg="1"/>
      <p:bldP spid="77829" grpId="0" animBg="1"/>
      <p:bldP spid="77830" grpId="0" animBg="1"/>
      <p:bldP spid="77831" grpId="0" animBg="1"/>
      <p:bldP spid="77832" grpId="0" animBg="1"/>
      <p:bldP spid="77833" grpId="0" animBg="1"/>
      <p:bldP spid="77834" grpId="0" animBg="1"/>
      <p:bldP spid="77836" grpId="0" animBg="1"/>
      <p:bldP spid="77837" grpId="0" animBg="1"/>
      <p:bldP spid="77838" grpId="0" animBg="1"/>
      <p:bldP spid="778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457200" y="1295400"/>
            <a:ext cx="83058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1. What advantages can hobbies bring to  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young people?</a:t>
            </a:r>
          </a:p>
          <a:p>
            <a:pPr>
              <a:lnSpc>
                <a:spcPct val="120000"/>
              </a:lnSpc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 What hobbies does David have?</a:t>
            </a:r>
          </a:p>
          <a:p>
            <a:pPr>
              <a:lnSpc>
                <a:spcPct val="120000"/>
              </a:lnSpc>
            </a:pPr>
            <a:endParaRPr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04800" y="457200"/>
            <a:ext cx="7981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3. Read again and answer the questions.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762000" y="2667000"/>
            <a:ext cx="7999413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300" b="1">
                <a:solidFill>
                  <a:srgbClr val="FF0000"/>
                </a:solidFill>
                <a:latin typeface="Times New Roman" panose="02020603050405020304" pitchFamily="18" charset="0"/>
              </a:rPr>
              <a:t>Hobbies can make you grow as a person, develop your interests and help you learn new skills.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838200" y="5029200"/>
            <a:ext cx="7696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300" b="1">
                <a:solidFill>
                  <a:srgbClr val="FF0000"/>
                </a:solidFill>
                <a:latin typeface="Times New Roman" panose="02020603050405020304" pitchFamily="18" charset="0"/>
              </a:rPr>
              <a:t>David likes writing, playing volleyball and many other things.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762000" y="1066800"/>
            <a:ext cx="7620000" cy="362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3. When did David become a successful writer?</a:t>
            </a:r>
          </a:p>
          <a:p>
            <a:pPr>
              <a:lnSpc>
                <a:spcPct val="145000"/>
              </a:lnSpc>
            </a:pPr>
            <a:endParaRPr lang="en-US" altLang="zh-CN" sz="3200" b="1">
              <a:latin typeface="Times New Roman" panose="02020603050405020304" pitchFamily="18" charset="0"/>
            </a:endParaRPr>
          </a:p>
          <a:p>
            <a:pPr>
              <a:lnSpc>
                <a:spcPct val="145000"/>
              </a:lnSpc>
            </a:pPr>
            <a:endParaRPr lang="en-US" altLang="zh-CN" sz="3200" b="1">
              <a:latin typeface="Times New Roman" panose="02020603050405020304" pitchFamily="18" charset="0"/>
            </a:endParaRPr>
          </a:p>
          <a:p>
            <a:pPr>
              <a:lnSpc>
                <a:spcPct val="14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4. Will David’s new books be successful?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838200" y="2590800"/>
            <a:ext cx="7696200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CN" sz="3300" b="1">
                <a:solidFill>
                  <a:srgbClr val="FF0000"/>
                </a:solidFill>
                <a:latin typeface="Times New Roman" panose="02020603050405020304" pitchFamily="18" charset="0"/>
              </a:rPr>
              <a:t>After his story about the life of a sixteen-year-old boy came out as a book in 2012.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990600" y="4800600"/>
            <a:ext cx="7010400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300" b="1">
                <a:solidFill>
                  <a:srgbClr val="FF0000"/>
                </a:solidFill>
                <a:latin typeface="Times New Roman" panose="02020603050405020304" pitchFamily="18" charset="0"/>
              </a:rPr>
              <a:t>Maybe yes. The passage doesn't say it.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  <p:bldP spid="327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481013" y="1125538"/>
            <a:ext cx="8107362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06780"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1. Many students have hobbies,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such as</a:t>
            </a:r>
            <a:r>
              <a:rPr lang="en-US" altLang="zh-CN" sz="3200" b="1" dirty="0">
                <a:latin typeface="Times New Roman" panose="02020603050405020304" pitchFamily="18" charset="0"/>
              </a:rPr>
              <a:t>  </a:t>
            </a:r>
          </a:p>
          <a:p>
            <a:pPr defTabSz="906780"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reading…and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looking after</a:t>
            </a:r>
            <a:r>
              <a:rPr lang="en-US" altLang="zh-CN" sz="3200" b="1" dirty="0">
                <a:latin typeface="Times New Roman" panose="02020603050405020304" pitchFamily="18" charset="0"/>
              </a:rPr>
              <a:t> animals.</a:t>
            </a:r>
          </a:p>
          <a:p>
            <a:pPr defTabSz="906780">
              <a:lnSpc>
                <a:spcPct val="105000"/>
              </a:lnSpc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such as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</a:rPr>
              <a:t>表示“比如</a:t>
            </a:r>
            <a:r>
              <a:rPr lang="en-US" altLang="zh-CN" sz="3200" b="1" dirty="0">
                <a:latin typeface="Times New Roman" panose="02020603050405020304" pitchFamily="18" charset="0"/>
              </a:rPr>
              <a:t>, </a:t>
            </a:r>
            <a:r>
              <a:rPr lang="zh-CN" altLang="en-US" sz="3200" b="1" dirty="0">
                <a:latin typeface="Times New Roman" panose="02020603050405020304" pitchFamily="18" charset="0"/>
              </a:rPr>
              <a:t>例如”</a:t>
            </a:r>
          </a:p>
          <a:p>
            <a:pPr defTabSz="906780">
              <a:lnSpc>
                <a:spcPct val="105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zh-CN" altLang="en-US" sz="3200" b="1" dirty="0">
                <a:latin typeface="Times New Roman" panose="02020603050405020304" pitchFamily="18" charset="0"/>
              </a:rPr>
              <a:t>   </a:t>
            </a:r>
            <a:r>
              <a:rPr lang="en-US" altLang="zh-CN" sz="3200" b="1" dirty="0">
                <a:latin typeface="Times New Roman" panose="02020603050405020304" pitchFamily="18" charset="0"/>
              </a:rPr>
              <a:t>The shop is selling many things,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such as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</a:p>
          <a:p>
            <a:pPr defTabSz="906780">
              <a:lnSpc>
                <a:spcPct val="105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   school things, food and toys.</a:t>
            </a:r>
          </a:p>
          <a:p>
            <a:pPr defTabSz="906780">
              <a:lnSpc>
                <a:spcPct val="105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 defTabSz="906780">
              <a:lnSpc>
                <a:spcPct val="105000"/>
              </a:lnSpc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look after</a:t>
            </a:r>
            <a:r>
              <a:rPr lang="en-US" altLang="zh-CN" sz="3200" b="1" dirty="0">
                <a:latin typeface="Times New Roman" panose="02020603050405020304" pitchFamily="18" charset="0"/>
              </a:rPr>
              <a:t> (+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sb</a:t>
            </a:r>
            <a:r>
              <a:rPr lang="en-US" altLang="zh-CN" sz="3200" b="1" dirty="0">
                <a:latin typeface="Times New Roman" panose="02020603050405020304" pitchFamily="18" charset="0"/>
              </a:rPr>
              <a:t> /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sth</a:t>
            </a:r>
            <a:r>
              <a:rPr lang="en-US" altLang="zh-CN" sz="3200" b="1" dirty="0">
                <a:latin typeface="Times New Roman" panose="02020603050405020304" pitchFamily="18" charset="0"/>
              </a:rPr>
              <a:t>) </a:t>
            </a:r>
          </a:p>
          <a:p>
            <a:pPr defTabSz="906780">
              <a:lnSpc>
                <a:spcPct val="105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    =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take care of</a:t>
            </a:r>
            <a:r>
              <a:rPr lang="en-US" altLang="zh-CN" sz="3200" b="1" dirty="0">
                <a:latin typeface="Times New Roman" panose="02020603050405020304" pitchFamily="18" charset="0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</a:rPr>
              <a:t>照顾</a:t>
            </a:r>
            <a:r>
              <a:rPr lang="en-US" altLang="zh-CN" sz="3200" b="1" dirty="0">
                <a:latin typeface="Times New Roman" panose="02020603050405020304" pitchFamily="18" charset="0"/>
              </a:rPr>
              <a:t>; </a:t>
            </a:r>
            <a:r>
              <a:rPr lang="zh-CN" altLang="en-US" sz="3200" b="1" dirty="0">
                <a:latin typeface="Times New Roman" panose="02020603050405020304" pitchFamily="18" charset="0"/>
              </a:rPr>
              <a:t>照看</a:t>
            </a:r>
          </a:p>
          <a:p>
            <a:pPr defTabSz="906780">
              <a:lnSpc>
                <a:spcPct val="10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 </a:t>
            </a:r>
            <a:r>
              <a:rPr lang="en-US" altLang="zh-CN" sz="3200" b="1" dirty="0">
                <a:latin typeface="Times New Roman" panose="02020603050405020304" pitchFamily="18" charset="0"/>
              </a:rPr>
              <a:t>His parents was out, so he has to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look after</a:t>
            </a:r>
            <a:r>
              <a:rPr lang="en-US" altLang="zh-CN" sz="3200" b="1" dirty="0">
                <a:latin typeface="Times New Roman" panose="02020603050405020304" pitchFamily="18" charset="0"/>
              </a:rPr>
              <a:t>  </a:t>
            </a:r>
          </a:p>
          <a:p>
            <a:pPr defTabSz="906780"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his little sister at home.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943100" y="404813"/>
            <a:ext cx="49974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000099"/>
                </a:solidFill>
              </a:rPr>
              <a:t>Language points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2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2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42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42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533400" y="381000"/>
            <a:ext cx="8382000" cy="605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06780"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 Hobbies can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make you grow </a:t>
            </a:r>
            <a:r>
              <a:rPr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as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a person</a:t>
            </a:r>
            <a:r>
              <a:rPr lang="en-US" altLang="zh-CN" sz="3200" b="1" dirty="0">
                <a:latin typeface="Times New Roman" panose="02020603050405020304" pitchFamily="18" charset="0"/>
              </a:rPr>
              <a:t>,  </a:t>
            </a:r>
          </a:p>
          <a:p>
            <a:pPr defTabSz="906780"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develop </a:t>
            </a:r>
            <a:r>
              <a:rPr lang="en-US" altLang="zh-CN" sz="3200" b="1" dirty="0">
                <a:latin typeface="Times New Roman" panose="02020603050405020304" pitchFamily="18" charset="0"/>
              </a:rPr>
              <a:t>your interests and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help </a:t>
            </a:r>
            <a:r>
              <a:rPr lang="en-US" altLang="zh-CN" sz="3200" b="1" dirty="0">
                <a:latin typeface="Times New Roman" panose="02020603050405020304" pitchFamily="18" charset="0"/>
              </a:rPr>
              <a:t>you learn </a:t>
            </a:r>
          </a:p>
          <a:p>
            <a:pPr defTabSz="906780"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new skills.   </a:t>
            </a:r>
            <a:r>
              <a:rPr lang="zh-CN" altLang="en-US" sz="3200" b="1" dirty="0">
                <a:latin typeface="Times New Roman" panose="02020603050405020304" pitchFamily="18" charset="0"/>
              </a:rPr>
              <a:t>爱好可以促使你成长，培养你</a:t>
            </a:r>
          </a:p>
          <a:p>
            <a:pPr defTabSz="906780">
              <a:lnSpc>
                <a:spcPct val="10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  的兴趣，并帮助你学习新的技能。</a:t>
            </a:r>
          </a:p>
          <a:p>
            <a:pPr defTabSz="906780">
              <a:lnSpc>
                <a:spcPct val="105000"/>
              </a:lnSpc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make 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sb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do 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</a:p>
          <a:p>
            <a:pPr defTabSz="906780">
              <a:buFont typeface="Wingdings" panose="05000000000000000000" pitchFamily="2" charset="2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make 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sb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+ </a:t>
            </a:r>
            <a:r>
              <a:rPr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adj. </a:t>
            </a:r>
          </a:p>
          <a:p>
            <a:pPr defTabSz="906780">
              <a:buFont typeface="Wingdings" panose="05000000000000000000" pitchFamily="2" charset="2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make 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sb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+ </a:t>
            </a:r>
            <a:r>
              <a:rPr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</a:p>
          <a:p>
            <a:pPr defTabSz="906780"/>
            <a:r>
              <a:rPr lang="en-US" altLang="zh-CN" sz="3200" b="1" dirty="0">
                <a:latin typeface="Times New Roman" panose="02020603050405020304" pitchFamily="18" charset="0"/>
              </a:rPr>
              <a:t>His jokes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made us all laugh</a:t>
            </a:r>
            <a:r>
              <a:rPr lang="en-US" altLang="zh-CN" sz="3200" b="1" dirty="0">
                <a:latin typeface="Times New Roman" panose="02020603050405020304" pitchFamily="18" charset="0"/>
              </a:rPr>
              <a:t>. </a:t>
            </a:r>
          </a:p>
          <a:p>
            <a:pPr defTabSz="906780"/>
            <a:r>
              <a:rPr lang="zh-CN" altLang="en-US" sz="3200" b="1" dirty="0">
                <a:latin typeface="Times New Roman" panose="02020603050405020304" pitchFamily="18" charset="0"/>
              </a:rPr>
              <a:t>他的笑话把我们都逗笑了。</a:t>
            </a:r>
            <a:r>
              <a:rPr lang="zh-CN" altLang="en-US" sz="3200" dirty="0">
                <a:latin typeface="Times New Roman" panose="02020603050405020304" pitchFamily="18" charset="0"/>
              </a:rPr>
              <a:t> </a:t>
            </a:r>
            <a:endParaRPr lang="zh-CN" altLang="en-US" sz="3200" b="1" dirty="0">
              <a:latin typeface="Times New Roman" panose="02020603050405020304" pitchFamily="18" charset="0"/>
            </a:endParaRPr>
          </a:p>
          <a:p>
            <a:pPr defTabSz="906780"/>
            <a:r>
              <a:rPr lang="en-US" altLang="zh-CN" sz="3200" b="1" dirty="0">
                <a:latin typeface="Times New Roman" panose="02020603050405020304" pitchFamily="18" charset="0"/>
              </a:rPr>
              <a:t>Listening to music can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make me happy</a:t>
            </a:r>
            <a:r>
              <a:rPr lang="en-US" altLang="zh-CN" sz="3200" b="1" dirty="0">
                <a:latin typeface="Times New Roman" panose="02020603050405020304" pitchFamily="18" charset="0"/>
              </a:rPr>
              <a:t>.</a:t>
            </a:r>
          </a:p>
          <a:p>
            <a:pPr defTabSz="906780"/>
            <a:r>
              <a:rPr lang="zh-CN" altLang="en-US" sz="3200" b="1" dirty="0">
                <a:latin typeface="Times New Roman" panose="02020603050405020304" pitchFamily="18" charset="0"/>
              </a:rPr>
              <a:t>听音乐可以使我快乐。</a:t>
            </a:r>
          </a:p>
          <a:p>
            <a:pPr defTabSz="906780"/>
            <a:r>
              <a:rPr lang="en-US" altLang="zh-CN" sz="3200" b="1" dirty="0">
                <a:latin typeface="Times New Roman" panose="02020603050405020304" pitchFamily="18" charset="0"/>
              </a:rPr>
              <a:t>We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make him our monitor</a:t>
            </a:r>
            <a:r>
              <a:rPr lang="en-US" altLang="zh-CN" sz="3200" b="1" dirty="0">
                <a:latin typeface="Times New Roman" panose="02020603050405020304" pitchFamily="18" charset="0"/>
              </a:rPr>
              <a:t>. </a:t>
            </a:r>
            <a:r>
              <a:rPr lang="zh-CN" altLang="en-US" sz="3200" b="1" dirty="0">
                <a:latin typeface="Times New Roman" panose="02020603050405020304" pitchFamily="18" charset="0"/>
              </a:rPr>
              <a:t>我们选他当班长。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52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2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2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2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52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52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52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52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457200" y="685800"/>
            <a:ext cx="8434388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06780">
              <a:lnSpc>
                <a:spcPct val="125000"/>
              </a:lnSpc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Times New Roman" panose="02020603050405020304" pitchFamily="18" charset="0"/>
              </a:rPr>
              <a:t> 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make you grow as a person</a:t>
            </a:r>
            <a:r>
              <a:rPr lang="en-US" altLang="zh-CN" sz="3200" b="1" dirty="0">
                <a:latin typeface="Times New Roman" panose="02020603050405020304" pitchFamily="18" charset="0"/>
              </a:rPr>
              <a:t>: </a:t>
            </a:r>
            <a:r>
              <a:rPr lang="zh-CN" altLang="en-US" sz="3200" b="1" dirty="0">
                <a:latin typeface="Times New Roman" panose="02020603050405020304" pitchFamily="18" charset="0"/>
              </a:rPr>
              <a:t>使你健全成长   </a:t>
            </a:r>
          </a:p>
          <a:p>
            <a:pPr defTabSz="906780">
              <a:lnSpc>
                <a:spcPct val="125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as</a:t>
            </a:r>
            <a:r>
              <a:rPr lang="en-US" altLang="zh-CN" sz="3200" b="1" dirty="0">
                <a:latin typeface="Times New Roman" panose="02020603050405020304" pitchFamily="18" charset="0"/>
              </a:rPr>
              <a:t>   </a:t>
            </a:r>
            <a:r>
              <a:rPr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prep.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介词 这里表示“作为”。</a:t>
            </a:r>
          </a:p>
          <a:p>
            <a:pPr defTabSz="906780">
              <a:lnSpc>
                <a:spcPct val="12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 </a:t>
            </a:r>
            <a:r>
              <a:rPr lang="en-US" altLang="zh-CN" sz="3200" b="1" dirty="0">
                <a:latin typeface="Times New Roman" panose="02020603050405020304" pitchFamily="18" charset="0"/>
              </a:rPr>
              <a:t>He began to teach in that school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as </a:t>
            </a:r>
            <a:r>
              <a:rPr lang="en-US" altLang="zh-CN" sz="3200" b="1" dirty="0">
                <a:latin typeface="Times New Roman" panose="02020603050405020304" pitchFamily="18" charset="0"/>
              </a:rPr>
              <a:t>a math  </a:t>
            </a:r>
          </a:p>
          <a:p>
            <a:pPr defTabSz="906780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teacher in 2000.</a:t>
            </a:r>
          </a:p>
          <a:p>
            <a:pPr defTabSz="906780">
              <a:lnSpc>
                <a:spcPct val="125000"/>
              </a:lnSpc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develop your interests</a:t>
            </a: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培养你的兴趣</a:t>
            </a:r>
          </a:p>
          <a:p>
            <a:pPr defTabSz="906780">
              <a:lnSpc>
                <a:spcPct val="12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develop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表示“发展，形成，成长，提高”。</a:t>
            </a:r>
            <a:r>
              <a:rPr lang="zh-CN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This course can help you develop your speaking skills. </a:t>
            </a:r>
          </a:p>
          <a:p>
            <a:pPr defTabSz="906780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Tom has developed into a strong leader.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96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96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609600" y="1066800"/>
            <a:ext cx="8181975" cy="44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06780">
              <a:lnSpc>
                <a:spcPct val="150000"/>
              </a:lnSpc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help </a:t>
            </a:r>
            <a:r>
              <a:rPr lang="en-US" altLang="zh-CN" sz="3200" b="1">
                <a:latin typeface="Times New Roman" panose="02020603050405020304" pitchFamily="18" charset="0"/>
              </a:rPr>
              <a:t>sb (to)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do </a:t>
            </a:r>
            <a:r>
              <a:rPr lang="en-US" altLang="zh-CN" sz="3200" b="1">
                <a:latin typeface="Times New Roman" panose="02020603050405020304" pitchFamily="18" charset="0"/>
              </a:rPr>
              <a:t>sth  </a:t>
            </a:r>
            <a:r>
              <a:rPr lang="zh-CN" altLang="en-US" sz="3200" b="1">
                <a:latin typeface="Times New Roman" panose="02020603050405020304" pitchFamily="18" charset="0"/>
              </a:rPr>
              <a:t>帮助某人做某事</a:t>
            </a:r>
          </a:p>
          <a:p>
            <a:pPr defTabSz="906780">
              <a:lnSpc>
                <a:spcPct val="15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   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help </a:t>
            </a:r>
            <a:r>
              <a:rPr lang="en-US" altLang="zh-CN" sz="3200" b="1">
                <a:latin typeface="Times New Roman" panose="02020603050405020304" pitchFamily="18" charset="0"/>
              </a:rPr>
              <a:t>sb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with</a:t>
            </a:r>
            <a:r>
              <a:rPr lang="en-US" altLang="zh-CN" sz="3200" b="1">
                <a:latin typeface="Times New Roman" panose="02020603050405020304" pitchFamily="18" charset="0"/>
              </a:rPr>
              <a:t> sth      </a:t>
            </a:r>
            <a:r>
              <a:rPr lang="zh-CN" altLang="en-US" sz="3200" b="1">
                <a:latin typeface="Times New Roman" panose="02020603050405020304" pitchFamily="18" charset="0"/>
              </a:rPr>
              <a:t>在某方面帮助某人       </a:t>
            </a:r>
          </a:p>
          <a:p>
            <a:pPr defTabSz="906780">
              <a:lnSpc>
                <a:spcPct val="15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    </a:t>
            </a:r>
            <a:r>
              <a:rPr lang="en-US" altLang="zh-CN" sz="3200" b="1">
                <a:latin typeface="Times New Roman" panose="02020603050405020304" pitchFamily="18" charset="0"/>
              </a:rPr>
              <a:t>I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help</a:t>
            </a:r>
            <a:r>
              <a:rPr lang="en-US" altLang="zh-CN" sz="3200" b="1">
                <a:latin typeface="Times New Roman" panose="02020603050405020304" pitchFamily="18" charset="0"/>
              </a:rPr>
              <a:t> him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cook </a:t>
            </a:r>
            <a:r>
              <a:rPr lang="en-US" altLang="zh-CN" sz="3200" b="1">
                <a:latin typeface="Times New Roman" panose="02020603050405020304" pitchFamily="18" charset="0"/>
              </a:rPr>
              <a:t>the meal.</a:t>
            </a:r>
          </a:p>
          <a:p>
            <a:pPr defTabSz="906780"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 </a:t>
            </a:r>
            <a:r>
              <a:rPr lang="zh-CN" altLang="en-US" sz="3200" b="1">
                <a:latin typeface="Times New Roman" panose="02020603050405020304" pitchFamily="18" charset="0"/>
              </a:rPr>
              <a:t>我帮他做饭。</a:t>
            </a:r>
          </a:p>
          <a:p>
            <a:pPr defTabSz="906780">
              <a:lnSpc>
                <a:spcPct val="15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    </a:t>
            </a:r>
            <a:r>
              <a:rPr lang="en-US" altLang="zh-CN" sz="3200" b="1">
                <a:latin typeface="Times New Roman" panose="02020603050405020304" pitchFamily="18" charset="0"/>
              </a:rPr>
              <a:t>I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help </a:t>
            </a:r>
            <a:r>
              <a:rPr lang="en-US" altLang="zh-CN" sz="3200" b="1">
                <a:latin typeface="Times New Roman" panose="02020603050405020304" pitchFamily="18" charset="0"/>
              </a:rPr>
              <a:t>him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with </a:t>
            </a:r>
            <a:r>
              <a:rPr lang="en-US" altLang="zh-CN" sz="3200" b="1">
                <a:latin typeface="Times New Roman" panose="02020603050405020304" pitchFamily="18" charset="0"/>
              </a:rPr>
              <a:t>his English.</a:t>
            </a:r>
          </a:p>
          <a:p>
            <a:pPr defTabSz="906780"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  </a:t>
            </a:r>
            <a:r>
              <a:rPr lang="zh-CN" altLang="en-US" sz="3200" b="1">
                <a:latin typeface="Times New Roman" panose="02020603050405020304" pitchFamily="18" charset="0"/>
              </a:rPr>
              <a:t>我帮他补习英语。</a:t>
            </a:r>
            <a:endParaRPr lang="zh-CN" altLang="en-US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0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0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555625" y="404813"/>
            <a:ext cx="8253413" cy="350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06780"/>
            <a:r>
              <a:rPr lang="en-US" altLang="zh-CN" sz="3200" b="1">
                <a:latin typeface="Times New Roman" panose="02020603050405020304" pitchFamily="18" charset="0"/>
              </a:rPr>
              <a:t>3.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During </a:t>
            </a:r>
            <a:r>
              <a:rPr lang="en-US" altLang="zh-CN" sz="3200" b="1">
                <a:latin typeface="Times New Roman" panose="02020603050405020304" pitchFamily="18" charset="0"/>
              </a:rPr>
              <a:t>the summer of 2010, he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spent  </a:t>
            </a:r>
          </a:p>
          <a:p>
            <a:pPr defTabSz="906780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200" b="1">
                <a:latin typeface="Times New Roman" panose="02020603050405020304" pitchFamily="18" charset="0"/>
              </a:rPr>
              <a:t>four weeks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at</a:t>
            </a:r>
            <a:r>
              <a:rPr lang="en-US" altLang="zh-CN" sz="3200" b="1">
                <a:latin typeface="Times New Roman" panose="02020603050405020304" pitchFamily="18" charset="0"/>
              </a:rPr>
              <a:t> a summer camp.</a:t>
            </a:r>
          </a:p>
          <a:p>
            <a:pPr defTabSz="906780"/>
            <a:r>
              <a:rPr lang="en-US" altLang="zh-CN" sz="3200" b="1">
                <a:latin typeface="Times New Roman" panose="02020603050405020304" pitchFamily="18" charset="0"/>
              </a:rPr>
              <a:t>    I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spend</a:t>
            </a:r>
            <a:r>
              <a:rPr lang="en-US" altLang="zh-CN" sz="3200" b="1">
                <a:latin typeface="Times New Roman" panose="02020603050405020304" pitchFamily="18" charset="0"/>
              </a:rPr>
              <a:t> some of my free time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playing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</a:p>
          <a:p>
            <a:pPr defTabSz="906780"/>
            <a:r>
              <a:rPr lang="en-US" altLang="zh-CN" sz="3200" b="1">
                <a:latin typeface="Times New Roman" panose="02020603050405020304" pitchFamily="18" charset="0"/>
              </a:rPr>
              <a:t>    volleyball for my school team.</a:t>
            </a:r>
          </a:p>
          <a:p>
            <a:pPr defTabSz="906780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during</a:t>
            </a:r>
            <a:r>
              <a:rPr lang="en-US" altLang="zh-CN" sz="3200" b="1">
                <a:latin typeface="Times New Roman" panose="02020603050405020304" pitchFamily="18" charset="0"/>
              </a:rPr>
              <a:t>  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在</a:t>
            </a:r>
            <a:r>
              <a:rPr lang="en-US" altLang="zh-CN" sz="3200" b="1">
                <a:solidFill>
                  <a:srgbClr val="0000FF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时间内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在</a:t>
            </a:r>
            <a:r>
              <a:rPr lang="en-US" altLang="zh-CN" sz="3200" b="1">
                <a:solidFill>
                  <a:srgbClr val="0000FF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期间</a:t>
            </a:r>
          </a:p>
          <a:p>
            <a:pPr defTabSz="906780"/>
            <a:r>
              <a:rPr lang="zh-CN" altLang="en-US" sz="3200" b="1">
                <a:latin typeface="Times New Roman" panose="02020603050405020304" pitchFamily="18" charset="0"/>
              </a:rPr>
              <a:t>   </a:t>
            </a:r>
            <a:r>
              <a:rPr lang="en-US" altLang="zh-CN" sz="3200" b="1">
                <a:latin typeface="Times New Roman" panose="02020603050405020304" pitchFamily="18" charset="0"/>
              </a:rPr>
              <a:t>Some shops open at night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during</a:t>
            </a:r>
            <a:r>
              <a:rPr lang="en-US" altLang="zh-CN" sz="3200" b="1">
                <a:latin typeface="Times New Roman" panose="02020603050405020304" pitchFamily="18" charset="0"/>
              </a:rPr>
              <a:t> the  </a:t>
            </a:r>
          </a:p>
          <a:p>
            <a:pPr defTabSz="906780"/>
            <a:r>
              <a:rPr lang="en-US" altLang="zh-CN" sz="3200" b="1">
                <a:latin typeface="Times New Roman" panose="02020603050405020304" pitchFamily="18" charset="0"/>
              </a:rPr>
              <a:t>   Christmas.</a:t>
            </a:r>
          </a:p>
        </p:txBody>
      </p:sp>
      <p:grpSp>
        <p:nvGrpSpPr>
          <p:cNvPr id="56323" name="Group 3"/>
          <p:cNvGrpSpPr/>
          <p:nvPr/>
        </p:nvGrpSpPr>
        <p:grpSpPr bwMode="auto">
          <a:xfrm>
            <a:off x="628650" y="3787775"/>
            <a:ext cx="7377113" cy="2720975"/>
            <a:chOff x="390" y="2433"/>
            <a:chExt cx="4582" cy="1714"/>
          </a:xfrm>
        </p:grpSpPr>
        <p:sp>
          <p:nvSpPr>
            <p:cNvPr id="56324" name="Text Box 4"/>
            <p:cNvSpPr txBox="1">
              <a:spLocks noChangeArrowheads="1"/>
            </p:cNvSpPr>
            <p:nvPr/>
          </p:nvSpPr>
          <p:spPr bwMode="auto">
            <a:xfrm>
              <a:off x="390" y="2433"/>
              <a:ext cx="4582" cy="17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zh-CN" sz="3200" b="1">
                  <a:latin typeface="Times New Roman" panose="02020603050405020304" pitchFamily="18" charset="0"/>
                </a:rPr>
                <a:t>                                          </a:t>
              </a:r>
              <a:r>
                <a:rPr lang="en-US" altLang="zh-CN" sz="32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on sth</a:t>
              </a:r>
            </a:p>
            <a:p>
              <a:pPr>
                <a:lnSpc>
                  <a:spcPct val="90000"/>
                </a:lnSpc>
                <a:buClr>
                  <a:srgbClr val="0000FF"/>
                </a:buClr>
                <a:buFont typeface="Wingdings" panose="05000000000000000000" pitchFamily="2" charset="2"/>
                <a:buChar char="Ø"/>
              </a:pPr>
              <a:r>
                <a:rPr lang="en-US" altLang="zh-CN" sz="3200" b="1">
                  <a:latin typeface="Times New Roman" panose="02020603050405020304" pitchFamily="18" charset="0"/>
                </a:rPr>
                <a:t> </a:t>
              </a:r>
              <a:r>
                <a:rPr lang="en-US" altLang="zh-CN" sz="32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spend</a:t>
              </a:r>
              <a:r>
                <a:rPr lang="en-US" altLang="zh-CN" sz="3200" b="1">
                  <a:latin typeface="Times New Roman" panose="02020603050405020304" pitchFamily="18" charset="0"/>
                </a:rPr>
                <a:t> money / time 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32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                                          (in) doing sth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3200" b="1">
                  <a:latin typeface="Times New Roman" panose="02020603050405020304" pitchFamily="18" charset="0"/>
                </a:rPr>
                <a:t>                                        </a:t>
              </a:r>
              <a:r>
                <a:rPr lang="zh-CN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在某物</a:t>
              </a:r>
            </a:p>
            <a:p>
              <a:pPr>
                <a:lnSpc>
                  <a:spcPct val="90000"/>
                </a:lnSpc>
              </a:pPr>
              <a:r>
                <a:rPr lang="zh-CN" altLang="en-US" sz="3200" b="1">
                  <a:latin typeface="Times New Roman" panose="02020603050405020304" pitchFamily="18" charset="0"/>
                </a:rPr>
                <a:t>    某人花时间 </a:t>
              </a:r>
              <a:r>
                <a:rPr lang="en-US" altLang="zh-CN" sz="3200" b="1">
                  <a:latin typeface="Times New Roman" panose="02020603050405020304" pitchFamily="18" charset="0"/>
                </a:rPr>
                <a:t>/ </a:t>
              </a:r>
              <a:r>
                <a:rPr lang="zh-CN" altLang="en-US" sz="3200" b="1">
                  <a:latin typeface="Times New Roman" panose="02020603050405020304" pitchFamily="18" charset="0"/>
                </a:rPr>
                <a:t>金钱</a:t>
              </a:r>
              <a:r>
                <a:rPr lang="zh-CN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</a:p>
            <a:p>
              <a:pPr>
                <a:lnSpc>
                  <a:spcPct val="90000"/>
                </a:lnSpc>
              </a:pPr>
              <a:r>
                <a:rPr lang="zh-CN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                                       做某事</a:t>
              </a:r>
            </a:p>
          </p:txBody>
        </p:sp>
        <p:sp>
          <p:nvSpPr>
            <p:cNvPr id="56325" name="AutoShape 5"/>
            <p:cNvSpPr/>
            <p:nvPr/>
          </p:nvSpPr>
          <p:spPr bwMode="auto">
            <a:xfrm>
              <a:off x="2885" y="2659"/>
              <a:ext cx="182" cy="544"/>
            </a:xfrm>
            <a:prstGeom prst="leftBrace">
              <a:avLst>
                <a:gd name="adj1" fmla="val 24908"/>
                <a:gd name="adj2" fmla="val 50000"/>
              </a:avLst>
            </a:prstGeom>
            <a:noFill/>
            <a:ln w="38100">
              <a:solidFill>
                <a:srgbClr val="0099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326" name="AutoShape 6"/>
            <p:cNvSpPr/>
            <p:nvPr/>
          </p:nvSpPr>
          <p:spPr bwMode="auto">
            <a:xfrm>
              <a:off x="2794" y="3431"/>
              <a:ext cx="181" cy="589"/>
            </a:xfrm>
            <a:prstGeom prst="leftBrace">
              <a:avLst>
                <a:gd name="adj1" fmla="val 27118"/>
                <a:gd name="adj2" fmla="val 50000"/>
              </a:avLst>
            </a:prstGeom>
            <a:noFill/>
            <a:ln w="38100">
              <a:solidFill>
                <a:srgbClr val="FF006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700088" y="549275"/>
            <a:ext cx="754380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1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I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spent</a:t>
            </a:r>
            <a:r>
              <a:rPr lang="en-US" altLang="zh-CN" sz="3200" b="1">
                <a:latin typeface="Times New Roman" panose="02020603050405020304" pitchFamily="18" charset="0"/>
              </a:rPr>
              <a:t> 10 years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on</a:t>
            </a:r>
            <a:r>
              <a:rPr lang="en-US" altLang="zh-CN" sz="3200" b="1">
                <a:latin typeface="Times New Roman" panose="02020603050405020304" pitchFamily="18" charset="0"/>
              </a:rPr>
              <a:t> the book.</a:t>
            </a:r>
          </a:p>
          <a:p>
            <a:pPr>
              <a:spcBef>
                <a:spcPct val="1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I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spent</a:t>
            </a:r>
            <a:r>
              <a:rPr lang="en-US" altLang="zh-CN" sz="3200" b="1">
                <a:latin typeface="Times New Roman" panose="02020603050405020304" pitchFamily="18" charset="0"/>
              </a:rPr>
              <a:t> 10 years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writing </a:t>
            </a:r>
            <a:r>
              <a:rPr lang="en-US" altLang="zh-CN" sz="3200" b="1">
                <a:latin typeface="Times New Roman" panose="02020603050405020304" pitchFamily="18" charset="0"/>
              </a:rPr>
              <a:t>the book.</a:t>
            </a:r>
          </a:p>
          <a:p>
            <a:pPr>
              <a:spcBef>
                <a:spcPct val="1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我花了</a:t>
            </a:r>
            <a:r>
              <a:rPr lang="en-US" altLang="zh-CN" sz="3200" b="1">
                <a:latin typeface="Times New Roman" panose="02020603050405020304" pitchFamily="18" charset="0"/>
              </a:rPr>
              <a:t>10 </a:t>
            </a:r>
            <a:r>
              <a:rPr lang="zh-CN" altLang="en-US" sz="3200" b="1">
                <a:latin typeface="Times New Roman" panose="02020603050405020304" pitchFamily="18" charset="0"/>
              </a:rPr>
              <a:t>年时间在</a:t>
            </a:r>
            <a:r>
              <a:rPr lang="en-US" altLang="zh-CN" sz="3200" b="1">
                <a:latin typeface="Times New Roman" panose="02020603050405020304" pitchFamily="18" charset="0"/>
              </a:rPr>
              <a:t>(</a:t>
            </a:r>
            <a:r>
              <a:rPr lang="zh-CN" altLang="en-US" sz="3200" b="1">
                <a:latin typeface="Times New Roman" panose="02020603050405020304" pitchFamily="18" charset="0"/>
              </a:rPr>
              <a:t>写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  <a:r>
              <a:rPr lang="zh-CN" altLang="en-US" sz="3200" b="1">
                <a:latin typeface="Times New Roman" panose="02020603050405020304" pitchFamily="18" charset="0"/>
              </a:rPr>
              <a:t>这本书上。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555625" y="2278063"/>
            <a:ext cx="8107363" cy="381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906780">
              <a:spcBef>
                <a:spcPct val="10000"/>
              </a:spcBef>
            </a:pP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 spend; take; pay; cost </a:t>
            </a: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都表示“花费”</a:t>
            </a: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, </a:t>
            </a:r>
          </a:p>
          <a:p>
            <a:pPr defTabSz="906780">
              <a:spcBef>
                <a:spcPct val="10000"/>
              </a:spcBef>
            </a:pP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区别是：</a:t>
            </a:r>
          </a:p>
          <a:p>
            <a:pPr defTabSz="906780">
              <a:spcBef>
                <a:spcPct val="10000"/>
              </a:spcBef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zh-CN" altLang="en-US" sz="3200" b="1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FF"/>
                </a:solidFill>
                <a:latin typeface="Times New Roman" panose="02020603050405020304" pitchFamily="18" charset="0"/>
              </a:rPr>
              <a:t>sb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spend</a:t>
            </a:r>
            <a:r>
              <a:rPr lang="en-US" altLang="zh-CN" sz="3200" b="1">
                <a:latin typeface="Times New Roman" panose="02020603050405020304" pitchFamily="18" charset="0"/>
              </a:rPr>
              <a:t> + some time / money + on  / (in)  </a:t>
            </a:r>
          </a:p>
          <a:p>
            <a:pPr defTabSz="906780">
              <a:spcBef>
                <a:spcPct val="10000"/>
              </a:spcBef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    doing sth</a:t>
            </a:r>
          </a:p>
          <a:p>
            <a:pPr defTabSz="906780">
              <a:spcBef>
                <a:spcPct val="10000"/>
              </a:spcBef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FF"/>
                </a:solidFill>
                <a:latin typeface="Times New Roman" panose="02020603050405020304" pitchFamily="18" charset="0"/>
              </a:rPr>
              <a:t>It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takes / took</a:t>
            </a:r>
            <a:r>
              <a:rPr lang="en-US" altLang="zh-CN" sz="3200" b="1">
                <a:latin typeface="Times New Roman" panose="02020603050405020304" pitchFamily="18" charset="0"/>
              </a:rPr>
              <a:t> sb + some time + to do sth.</a:t>
            </a:r>
          </a:p>
          <a:p>
            <a:pPr defTabSz="906780">
              <a:spcBef>
                <a:spcPct val="10000"/>
              </a:spcBef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FF"/>
                </a:solidFill>
                <a:latin typeface="Times New Roman" panose="02020603050405020304" pitchFamily="18" charset="0"/>
              </a:rPr>
              <a:t>sb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008000"/>
                </a:solidFill>
                <a:latin typeface="Times New Roman" panose="02020603050405020304" pitchFamily="18" charset="0"/>
              </a:rPr>
              <a:t>pay</a:t>
            </a:r>
            <a:r>
              <a:rPr lang="en-US" altLang="zh-CN" sz="3200" b="1">
                <a:latin typeface="Times New Roman" panose="02020603050405020304" pitchFamily="18" charset="0"/>
              </a:rPr>
              <a:t> + some money + for sth</a:t>
            </a:r>
          </a:p>
          <a:p>
            <a:pPr defTabSz="906780">
              <a:spcBef>
                <a:spcPct val="10000"/>
              </a:spcBef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FF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cost</a:t>
            </a:r>
            <a:r>
              <a:rPr lang="en-US" altLang="zh-CN" sz="3200" b="1">
                <a:latin typeface="Times New Roman" panose="02020603050405020304" pitchFamily="18" charset="0"/>
              </a:rPr>
              <a:t> (sb) + some money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228600" y="457200"/>
            <a:ext cx="8107363" cy="597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906780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4.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As well as</a:t>
            </a:r>
            <a:r>
              <a:rPr lang="en-US" altLang="zh-CN" sz="3200" b="1">
                <a:latin typeface="Times New Roman" panose="02020603050405020304" pitchFamily="18" charset="0"/>
              </a:rPr>
              <a:t> the usual activities, … </a:t>
            </a:r>
          </a:p>
          <a:p>
            <a:pPr defTabSz="906780">
              <a:lnSpc>
                <a:spcPct val="110000"/>
              </a:lnSpc>
              <a:spcBef>
                <a:spcPct val="10000"/>
              </a:spcBef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 sz="3200" b="1">
                <a:latin typeface="Times New Roman" panose="02020603050405020304" pitchFamily="18" charset="0"/>
              </a:rPr>
              <a:t> 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as well as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</a:rPr>
              <a:t>表示“也</a:t>
            </a:r>
            <a:r>
              <a:rPr lang="en-US" altLang="zh-CN" sz="3200" b="1">
                <a:latin typeface="Times New Roman" panose="02020603050405020304" pitchFamily="18" charset="0"/>
              </a:rPr>
              <a:t>, </a:t>
            </a:r>
            <a:r>
              <a:rPr lang="zh-CN" altLang="en-US" sz="3200" b="1">
                <a:latin typeface="Times New Roman" panose="02020603050405020304" pitchFamily="18" charset="0"/>
              </a:rPr>
              <a:t>还</a:t>
            </a:r>
            <a:r>
              <a:rPr lang="en-US" altLang="zh-CN" sz="3200" b="1">
                <a:latin typeface="Times New Roman" panose="02020603050405020304" pitchFamily="18" charset="0"/>
              </a:rPr>
              <a:t>, </a:t>
            </a:r>
            <a:r>
              <a:rPr lang="zh-CN" altLang="en-US" sz="3200" b="1">
                <a:latin typeface="Times New Roman" panose="02020603050405020304" pitchFamily="18" charset="0"/>
              </a:rPr>
              <a:t>除</a:t>
            </a:r>
            <a:r>
              <a:rPr lang="en-US" altLang="zh-CN" sz="3200" b="1">
                <a:latin typeface="宋体" panose="02010600030101010101" pitchFamily="2" charset="-122"/>
              </a:rPr>
              <a:t>……</a:t>
            </a:r>
            <a:r>
              <a:rPr lang="zh-CN" altLang="en-US" sz="3200" b="1">
                <a:latin typeface="Times New Roman" panose="02020603050405020304" pitchFamily="18" charset="0"/>
              </a:rPr>
              <a:t>以外还有</a:t>
            </a:r>
            <a:r>
              <a:rPr lang="en-US" altLang="zh-CN" sz="3200" b="1">
                <a:latin typeface="Times New Roman" panose="02020603050405020304" pitchFamily="18" charset="0"/>
              </a:rPr>
              <a:t>; </a:t>
            </a:r>
          </a:p>
          <a:p>
            <a:pPr defTabSz="906780">
              <a:lnSpc>
                <a:spcPct val="110000"/>
              </a:lnSpc>
              <a:spcBef>
                <a:spcPct val="10000"/>
              </a:spcBef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     </a:t>
            </a:r>
            <a:r>
              <a:rPr lang="zh-CN" altLang="en-US" sz="3200" b="1">
                <a:latin typeface="Times New Roman" panose="02020603050405020304" pitchFamily="18" charset="0"/>
              </a:rPr>
              <a:t>不仅</a:t>
            </a:r>
            <a:r>
              <a:rPr lang="en-US" altLang="zh-CN" sz="3200" b="1">
                <a:latin typeface="Times New Roman" panose="02020603050405020304" pitchFamily="18" charset="0"/>
              </a:rPr>
              <a:t>…</a:t>
            </a:r>
            <a:r>
              <a:rPr lang="zh-CN" altLang="en-US" sz="3200" b="1">
                <a:latin typeface="Times New Roman" panose="02020603050405020304" pitchFamily="18" charset="0"/>
              </a:rPr>
              <a:t>而且”</a:t>
            </a:r>
            <a:r>
              <a:rPr lang="en-US" altLang="zh-CN" sz="3200" b="1">
                <a:latin typeface="Times New Roman" panose="02020603050405020304" pitchFamily="18" charset="0"/>
              </a:rPr>
              <a:t>, </a:t>
            </a:r>
            <a:r>
              <a:rPr lang="zh-CN" altLang="en-US" sz="3200" b="1">
                <a:latin typeface="Times New Roman" panose="02020603050405020304" pitchFamily="18" charset="0"/>
              </a:rPr>
              <a:t>是并列连词</a:t>
            </a:r>
            <a:r>
              <a:rPr lang="en-US" altLang="zh-CN" sz="3200" b="1">
                <a:latin typeface="Times New Roman" panose="02020603050405020304" pitchFamily="18" charset="0"/>
              </a:rPr>
              <a:t>, </a:t>
            </a:r>
            <a:r>
              <a:rPr lang="zh-CN" altLang="en-US" sz="3200" b="1">
                <a:latin typeface="Times New Roman" panose="02020603050405020304" pitchFamily="18" charset="0"/>
              </a:rPr>
              <a:t>用来连接并列成分。</a:t>
            </a:r>
          </a:p>
          <a:p>
            <a:pPr defTabSz="906780">
              <a:lnSpc>
                <a:spcPct val="110000"/>
              </a:lnSpc>
              <a:spcBef>
                <a:spcPct val="10000"/>
              </a:spcBef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zh-CN" altLang="en-US" sz="3200" b="1">
                <a:latin typeface="Times New Roman" panose="02020603050405020304" pitchFamily="18" charset="0"/>
              </a:rPr>
              <a:t>     连接并列主语时</a:t>
            </a:r>
            <a:r>
              <a:rPr lang="en-US" altLang="zh-CN" sz="3200" b="1">
                <a:latin typeface="Times New Roman" panose="02020603050405020304" pitchFamily="18" charset="0"/>
              </a:rPr>
              <a:t>, 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谓语动词与前一主语</a:t>
            </a:r>
          </a:p>
          <a:p>
            <a:pPr defTabSz="906780">
              <a:lnSpc>
                <a:spcPct val="110000"/>
              </a:lnSpc>
              <a:spcBef>
                <a:spcPct val="10000"/>
              </a:spcBef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  保持一致。</a:t>
            </a:r>
          </a:p>
          <a:p>
            <a:pPr defTabSz="906780">
              <a:lnSpc>
                <a:spcPct val="110000"/>
              </a:lnSpc>
              <a:spcBef>
                <a:spcPct val="1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    </a:t>
            </a:r>
            <a:r>
              <a:rPr lang="en-US" altLang="zh-CN" sz="3200" b="1">
                <a:latin typeface="Times New Roman" panose="02020603050405020304" pitchFamily="18" charset="0"/>
              </a:rPr>
              <a:t>The girl is lively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as well as</a:t>
            </a:r>
            <a:r>
              <a:rPr lang="en-US" altLang="zh-CN" sz="3200" b="1">
                <a:latin typeface="Times New Roman" panose="02020603050405020304" pitchFamily="18" charset="0"/>
              </a:rPr>
              <a:t> healthy.</a:t>
            </a:r>
          </a:p>
          <a:p>
            <a:pPr defTabSz="906780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We all want to visit Beijing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as well as </a:t>
            </a:r>
          </a:p>
          <a:p>
            <a:pPr defTabSz="906780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Shanghai. </a:t>
            </a:r>
          </a:p>
          <a:p>
            <a:pPr defTabSz="906780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He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as well as</a:t>
            </a:r>
            <a:r>
              <a:rPr lang="en-US" altLang="zh-CN" sz="3200" b="1">
                <a:latin typeface="Times New Roman" panose="02020603050405020304" pitchFamily="18" charset="0"/>
              </a:rPr>
              <a:t> his friends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like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3200" b="1">
                <a:latin typeface="Times New Roman" panose="02020603050405020304" pitchFamily="18" charset="0"/>
              </a:rPr>
              <a:t> playing </a:t>
            </a:r>
          </a:p>
          <a:p>
            <a:pPr defTabSz="906780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football.</a:t>
            </a:r>
            <a:endParaRPr lang="en-US" altLang="zh-CN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0" y="838200"/>
            <a:ext cx="4343400" cy="573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b="1" dirty="0">
                <a:latin typeface="Bookman Old Style" panose="02050604050505020204" pitchFamily="18" charset="0"/>
              </a:rPr>
              <a:t>1.</a:t>
            </a:r>
            <a:r>
              <a:rPr lang="zh-CN" altLang="en-US" sz="2800" b="1" dirty="0">
                <a:latin typeface="Bookman Old Style" panose="02050604050505020204" pitchFamily="18" charset="0"/>
              </a:rPr>
              <a:t>占据</a:t>
            </a: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Bookman Old Style" panose="02050604050505020204" pitchFamily="18" charset="0"/>
              </a:rPr>
              <a:t>2.</a:t>
            </a:r>
            <a:r>
              <a:rPr lang="zh-CN" altLang="en-US" sz="2800" b="1" dirty="0">
                <a:latin typeface="Bookman Old Style" panose="02050604050505020204" pitchFamily="18" charset="0"/>
              </a:rPr>
              <a:t>有点乱</a:t>
            </a: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Bookman Old Style" panose="02050604050505020204" pitchFamily="18" charset="0"/>
              </a:rPr>
              <a:t>3.</a:t>
            </a:r>
            <a:r>
              <a:rPr lang="zh-CN" altLang="en-US" sz="2800" b="1" dirty="0">
                <a:latin typeface="Bookman Old Style" panose="02050604050505020204" pitchFamily="18" charset="0"/>
              </a:rPr>
              <a:t>在书架上</a:t>
            </a: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Bookman Old Style" panose="02050604050505020204" pitchFamily="18" charset="0"/>
              </a:rPr>
              <a:t>4.</a:t>
            </a:r>
            <a:r>
              <a:rPr lang="zh-CN" altLang="en-US" sz="2800" b="1" dirty="0">
                <a:latin typeface="Bookman Old Style" panose="02050604050505020204" pitchFamily="18" charset="0"/>
              </a:rPr>
              <a:t>看一看</a:t>
            </a: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Bookman Old Style" panose="02050604050505020204" pitchFamily="18" charset="0"/>
              </a:rPr>
              <a:t>5.</a:t>
            </a:r>
            <a:r>
              <a:rPr lang="zh-CN" altLang="en-US" sz="2800" b="1" dirty="0">
                <a:latin typeface="Bookman Old Style" panose="02050604050505020204" pitchFamily="18" charset="0"/>
              </a:rPr>
              <a:t>如此多扇子</a:t>
            </a: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Bookman Old Style" panose="02050604050505020204" pitchFamily="18" charset="0"/>
              </a:rPr>
              <a:t>6.</a:t>
            </a:r>
            <a:r>
              <a:rPr lang="zh-CN" altLang="en-US" sz="2800" b="1" dirty="0">
                <a:latin typeface="Bookman Old Style" panose="02050604050505020204" pitchFamily="18" charset="0"/>
              </a:rPr>
              <a:t>大部分</a:t>
            </a: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Bookman Old Style" panose="02050604050505020204" pitchFamily="18" charset="0"/>
              </a:rPr>
              <a:t>7.</a:t>
            </a:r>
            <a:r>
              <a:rPr lang="zh-CN" altLang="en-US" sz="2800" b="1" dirty="0">
                <a:latin typeface="Bookman Old Style" panose="02050604050505020204" pitchFamily="18" charset="0"/>
              </a:rPr>
              <a:t>和</a:t>
            </a:r>
            <a:r>
              <a:rPr lang="en-US" altLang="zh-CN" sz="2800" b="1" dirty="0">
                <a:latin typeface="Bookman Old Style" panose="02050604050505020204" pitchFamily="18" charset="0"/>
              </a:rPr>
              <a:t>…</a:t>
            </a:r>
            <a:r>
              <a:rPr lang="zh-CN" altLang="en-US" sz="2800" b="1" dirty="0">
                <a:latin typeface="Bookman Old Style" panose="02050604050505020204" pitchFamily="18" charset="0"/>
              </a:rPr>
              <a:t>一样</a:t>
            </a: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Bookman Old Style" panose="02050604050505020204" pitchFamily="18" charset="0"/>
              </a:rPr>
              <a:t>8. </a:t>
            </a:r>
            <a:r>
              <a:rPr lang="zh-CN" altLang="en-US" sz="2800" b="1" dirty="0">
                <a:latin typeface="Bookman Old Style" panose="02050604050505020204" pitchFamily="18" charset="0"/>
              </a:rPr>
              <a:t>收集硬币和纸币</a:t>
            </a: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Bookman Old Style" panose="02050604050505020204" pitchFamily="18" charset="0"/>
              </a:rPr>
              <a:t>9.</a:t>
            </a:r>
            <a:r>
              <a:rPr lang="zh-CN" altLang="en-US" sz="2800" b="1" dirty="0">
                <a:latin typeface="Bookman Old Style" panose="02050604050505020204" pitchFamily="18" charset="0"/>
              </a:rPr>
              <a:t>集邮</a:t>
            </a: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Bookman Old Style" panose="02050604050505020204" pitchFamily="18" charset="0"/>
              </a:rPr>
              <a:t>10.</a:t>
            </a:r>
            <a:r>
              <a:rPr lang="zh-CN" altLang="en-US" sz="2800" b="1" dirty="0">
                <a:latin typeface="Bookman Old Style" panose="02050604050505020204" pitchFamily="18" charset="0"/>
              </a:rPr>
              <a:t>重要的东西</a:t>
            </a: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Bookman Old Style" panose="02050604050505020204" pitchFamily="18" charset="0"/>
              </a:rPr>
              <a:t>11.</a:t>
            </a:r>
            <a:r>
              <a:rPr lang="zh-CN" altLang="en-US" sz="2800" b="1" dirty="0">
                <a:latin typeface="Bookman Old Style" panose="02050604050505020204" pitchFamily="18" charset="0"/>
              </a:rPr>
              <a:t>在某人的一生中</a:t>
            </a: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Bookman Old Style" panose="02050604050505020204" pitchFamily="18" charset="0"/>
              </a:rPr>
              <a:t>12.</a:t>
            </a:r>
            <a:r>
              <a:rPr lang="zh-CN" altLang="en-US" sz="2800" b="1" dirty="0">
                <a:latin typeface="Bookman Old Style" panose="02050604050505020204" pitchFamily="18" charset="0"/>
              </a:rPr>
              <a:t>火车票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4495800" y="838200"/>
            <a:ext cx="4486275" cy="5730875"/>
          </a:xfrm>
          <a:prstGeom prst="rect">
            <a:avLst/>
          </a:prstGeom>
          <a:solidFill>
            <a:srgbClr val="FFEFA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take up</a:t>
            </a:r>
          </a:p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a bit of a mess</a:t>
            </a:r>
          </a:p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on the shelf</a:t>
            </a:r>
          </a:p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have a look</a:t>
            </a:r>
          </a:p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so many fans</a:t>
            </a:r>
          </a:p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most of</a:t>
            </a:r>
          </a:p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as … as</a:t>
            </a:r>
          </a:p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collect coins and notes</a:t>
            </a:r>
          </a:p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collect stamps</a:t>
            </a:r>
          </a:p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something important</a:t>
            </a:r>
          </a:p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in one’s life</a:t>
            </a:r>
          </a:p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train tickets</a:t>
            </a:r>
          </a:p>
        </p:txBody>
      </p:sp>
      <p:sp>
        <p:nvSpPr>
          <p:cNvPr id="86020" name="WordArt 4"/>
          <p:cNvSpPr>
            <a:spLocks noChangeArrowheads="1" noChangeShapeType="1" noTextEdit="1"/>
          </p:cNvSpPr>
          <p:nvPr/>
        </p:nvSpPr>
        <p:spPr bwMode="auto">
          <a:xfrm>
            <a:off x="304799" y="57150"/>
            <a:ext cx="538162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5400" b="1" i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 panose="02050604050505020204"/>
              </a:rPr>
              <a:t>Read and find:</a:t>
            </a:r>
            <a:endParaRPr lang="zh-CN" altLang="en-US" sz="5400" b="1" i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Bookman Old Style" panose="02050604050505020204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481013" y="549275"/>
            <a:ext cx="8107362" cy="545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906780">
              <a:lnSpc>
                <a:spcPct val="110000"/>
              </a:lnSpc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 as well as </a:t>
            </a: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与 </a:t>
            </a: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not only …, but also…</a:t>
            </a: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的区别</a:t>
            </a:r>
          </a:p>
          <a:p>
            <a:pPr defTabSz="906780">
              <a:lnSpc>
                <a:spcPct val="11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   </a:t>
            </a:r>
            <a:r>
              <a:rPr lang="en-US" altLang="zh-CN" sz="3200" b="1">
                <a:latin typeface="Times New Roman" panose="02020603050405020304" pitchFamily="18" charset="0"/>
              </a:rPr>
              <a:t>A as well as B  </a:t>
            </a:r>
          </a:p>
          <a:p>
            <a:pPr defTabSz="906780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强调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A, “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不但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B,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而且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A”</a:t>
            </a:r>
          </a:p>
          <a:p>
            <a:pPr defTabSz="906780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not only A but also B </a:t>
            </a:r>
          </a:p>
          <a:p>
            <a:pPr defTabSz="906780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强调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B, “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不但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A,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而且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B”</a:t>
            </a:r>
          </a:p>
          <a:p>
            <a:pPr defTabSz="906780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e.g.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defTabSz="906780">
              <a:lnSpc>
                <a:spcPct val="110000"/>
              </a:lnSpc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The teacher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as well as</a:t>
            </a:r>
            <a:r>
              <a:rPr lang="en-US" altLang="zh-CN" sz="3200" b="1">
                <a:latin typeface="Times New Roman" panose="02020603050405020304" pitchFamily="18" charset="0"/>
              </a:rPr>
              <a:t> the students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is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</a:p>
          <a:p>
            <a:pPr defTabSz="906780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coming to see you.</a:t>
            </a:r>
          </a:p>
          <a:p>
            <a:pPr defTabSz="906780">
              <a:lnSpc>
                <a:spcPct val="11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Not only</a:t>
            </a:r>
            <a:r>
              <a:rPr lang="en-US" altLang="zh-CN" sz="3200" b="1">
                <a:latin typeface="Times New Roman" panose="02020603050405020304" pitchFamily="18" charset="0"/>
              </a:rPr>
              <a:t> the teacher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but also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the students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</a:p>
          <a:p>
            <a:pPr defTabSz="906780">
              <a:lnSpc>
                <a:spcPct val="110000"/>
              </a:lnSpc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are </a:t>
            </a:r>
            <a:r>
              <a:rPr lang="en-US" altLang="zh-CN" sz="3200" b="1">
                <a:latin typeface="Times New Roman" panose="02020603050405020304" pitchFamily="18" charset="0"/>
              </a:rPr>
              <a:t>coming to see you.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409575" y="549275"/>
            <a:ext cx="8324850" cy="545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06780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5. David wrote a story about the life of a  </a:t>
            </a:r>
          </a:p>
          <a:p>
            <a:pPr defTabSz="906780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 sixteen-year-old boy, and it</a:t>
            </a:r>
            <a:r>
              <a:rPr lang="en-US" altLang="zh-CN" sz="3200" b="1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came out</a:t>
            </a:r>
            <a:r>
              <a:rPr lang="en-US" altLang="zh-CN" sz="3200" b="1">
                <a:latin typeface="Times New Roman" panose="02020603050405020304" pitchFamily="18" charset="0"/>
              </a:rPr>
              <a:t>…</a:t>
            </a:r>
          </a:p>
          <a:p>
            <a:pPr defTabSz="906780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come out </a:t>
            </a: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本句中表示“出书”</a:t>
            </a: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还可以表 </a:t>
            </a:r>
          </a:p>
          <a:p>
            <a:pPr defTabSz="906780">
              <a:lnSpc>
                <a:spcPct val="110000"/>
              </a:lnSpc>
            </a:pP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   示“出现</a:t>
            </a: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; (</a:t>
            </a: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秘密等</a:t>
            </a: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传出</a:t>
            </a: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; </a:t>
            </a: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结果是”等。</a:t>
            </a:r>
          </a:p>
          <a:p>
            <a:pPr defTabSz="906780">
              <a:lnSpc>
                <a:spcPct val="11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   </a:t>
            </a:r>
            <a:r>
              <a:rPr lang="en-US" altLang="zh-CN" sz="3200" b="1">
                <a:latin typeface="Times New Roman" panose="02020603050405020304" pitchFamily="18" charset="0"/>
              </a:rPr>
              <a:t>When will your new book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come out</a:t>
            </a:r>
            <a:r>
              <a:rPr lang="en-US" altLang="zh-CN" sz="3200" b="1">
                <a:latin typeface="Times New Roman" panose="02020603050405020304" pitchFamily="18" charset="0"/>
              </a:rPr>
              <a:t>? </a:t>
            </a:r>
          </a:p>
          <a:p>
            <a:pPr defTabSz="906780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</a:t>
            </a:r>
            <a:r>
              <a:rPr lang="zh-CN" altLang="en-US" sz="3200" b="1">
                <a:latin typeface="Times New Roman" panose="02020603050405020304" pitchFamily="18" charset="0"/>
              </a:rPr>
              <a:t>你的新书什么时候出版？</a:t>
            </a:r>
          </a:p>
          <a:p>
            <a:pPr defTabSz="906780">
              <a:lnSpc>
                <a:spcPct val="11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   </a:t>
            </a:r>
            <a:r>
              <a:rPr lang="en-US" altLang="zh-CN" sz="3200" b="1">
                <a:latin typeface="Times New Roman" panose="02020603050405020304" pitchFamily="18" charset="0"/>
              </a:rPr>
              <a:t>At last the truth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came out</a:t>
            </a:r>
            <a:r>
              <a:rPr lang="en-US" altLang="zh-CN" sz="3200" b="1">
                <a:latin typeface="Times New Roman" panose="02020603050405020304" pitchFamily="18" charset="0"/>
              </a:rPr>
              <a:t>.</a:t>
            </a:r>
          </a:p>
          <a:p>
            <a:pPr defTabSz="906780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</a:t>
            </a:r>
            <a:r>
              <a:rPr lang="zh-CN" altLang="en-US" sz="3200" b="1">
                <a:latin typeface="Times New Roman" panose="02020603050405020304" pitchFamily="18" charset="0"/>
              </a:rPr>
              <a:t>真相终于大白了。</a:t>
            </a:r>
          </a:p>
          <a:p>
            <a:pPr defTabSz="906780">
              <a:lnSpc>
                <a:spcPct val="11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   </a:t>
            </a:r>
            <a:r>
              <a:rPr lang="en-US" altLang="zh-CN" sz="3200" b="1">
                <a:latin typeface="Times New Roman" panose="02020603050405020304" pitchFamily="18" charset="0"/>
              </a:rPr>
              <a:t>The answer to the question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came out</a:t>
            </a:r>
            <a:r>
              <a:rPr lang="en-US" altLang="zh-CN" sz="3200" b="1">
                <a:latin typeface="Times New Roman" panose="02020603050405020304" pitchFamily="18" charset="0"/>
              </a:rPr>
              <a:t> wrong. </a:t>
            </a:r>
          </a:p>
          <a:p>
            <a:pPr defTabSz="906780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</a:t>
            </a:r>
            <a:r>
              <a:rPr lang="zh-CN" altLang="en-US" sz="3200" b="1">
                <a:latin typeface="Times New Roman" panose="02020603050405020304" pitchFamily="18" charset="0"/>
              </a:rPr>
              <a:t>这道题的答案结果是错的。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409575" y="693738"/>
            <a:ext cx="8105775" cy="525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342900" indent="-342900" defTabSz="906780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6. Many young people love his book, and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as a </a:t>
            </a:r>
          </a:p>
          <a:p>
            <a:pPr marL="342900" indent="-342900" defTabSz="906780">
              <a:lnSpc>
                <a:spcPct val="12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  result</a:t>
            </a:r>
            <a:r>
              <a:rPr lang="en-US" altLang="zh-CN" sz="3200" b="1">
                <a:latin typeface="Times New Roman" panose="02020603050405020304" pitchFamily="18" charset="0"/>
              </a:rPr>
              <a:t>,  David has become a successful </a:t>
            </a:r>
          </a:p>
          <a:p>
            <a:pPr marL="342900" indent="-342900" defTabSz="906780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young writer.</a:t>
            </a:r>
          </a:p>
          <a:p>
            <a:pPr marL="342900" indent="-342900" defTabSz="906780">
              <a:lnSpc>
                <a:spcPct val="12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  as a result</a:t>
            </a:r>
            <a:r>
              <a:rPr lang="en-US" altLang="zh-CN" sz="3200" b="1">
                <a:latin typeface="Times New Roman" panose="02020603050405020304" pitchFamily="18" charset="0"/>
              </a:rPr>
              <a:t>  </a:t>
            </a: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意为“结果”</a:t>
            </a: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表示后面的句子</a:t>
            </a:r>
          </a:p>
          <a:p>
            <a:pPr marL="342900" indent="-342900" defTabSz="906780">
              <a:lnSpc>
                <a:spcPct val="120000"/>
              </a:lnSpc>
            </a:pP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    所表达的前面的句子所表达的构成因果</a:t>
            </a:r>
          </a:p>
          <a:p>
            <a:pPr marL="342900" indent="-342900" defTabSz="906780">
              <a:lnSpc>
                <a:spcPct val="120000"/>
              </a:lnSpc>
            </a:pP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    关系</a:t>
            </a: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前面是因，后面是果 。如：</a:t>
            </a:r>
          </a:p>
          <a:p>
            <a:pPr marL="342900" indent="-342900" defTabSz="906780">
              <a:lnSpc>
                <a:spcPct val="12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    </a:t>
            </a:r>
            <a:r>
              <a:rPr lang="en-US" altLang="zh-CN" sz="3200" b="1">
                <a:latin typeface="Times New Roman" panose="02020603050405020304" pitchFamily="18" charset="0"/>
              </a:rPr>
              <a:t>He works hard,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as a result</a:t>
            </a:r>
            <a:r>
              <a:rPr lang="en-US" altLang="zh-CN" sz="3200" b="1">
                <a:latin typeface="Times New Roman" panose="02020603050405020304" pitchFamily="18" charset="0"/>
              </a:rPr>
              <a:t>, he got a good </a:t>
            </a:r>
          </a:p>
          <a:p>
            <a:pPr marL="342900" indent="-342900" defTabSz="906780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mark in the exam.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533400" y="685800"/>
            <a:ext cx="7815263" cy="538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06780">
              <a:lnSpc>
                <a:spcPct val="15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7. He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  <a:r>
              <a:rPr lang="en-US" altLang="zh-CN" sz="3200" b="1">
                <a:latin typeface="Times New Roman" panose="02020603050405020304" pitchFamily="18" charset="0"/>
              </a:rPr>
              <a:t> also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interested in</a:t>
            </a:r>
            <a:r>
              <a:rPr lang="en-US" altLang="zh-CN" sz="3200" b="1">
                <a:latin typeface="Times New Roman" panose="02020603050405020304" pitchFamily="18" charset="0"/>
              </a:rPr>
              <a:t> many other things.</a:t>
            </a:r>
          </a:p>
          <a:p>
            <a:pPr defTabSz="906780">
              <a:lnSpc>
                <a:spcPct val="15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 </a:t>
            </a:r>
            <a:r>
              <a:rPr lang="zh-CN" altLang="en-US" sz="3200" b="1">
                <a:latin typeface="Times New Roman" panose="02020603050405020304" pitchFamily="18" charset="0"/>
              </a:rPr>
              <a:t>他对许多其他东西也很感兴趣。</a:t>
            </a:r>
          </a:p>
          <a:p>
            <a:pPr defTabSz="906780">
              <a:lnSpc>
                <a:spcPct val="155000"/>
              </a:lnSpc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be interested in</a:t>
            </a:r>
            <a:r>
              <a:rPr lang="en-US" altLang="zh-CN" sz="3200" b="1">
                <a:latin typeface="Times New Roman" panose="02020603050405020304" pitchFamily="18" charset="0"/>
              </a:rPr>
              <a:t> + </a:t>
            </a:r>
            <a:r>
              <a:rPr lang="en-US" altLang="zh-CN" sz="3200" b="1" i="1">
                <a:latin typeface="Times New Roman" panose="02020603050405020304" pitchFamily="18" charset="0"/>
              </a:rPr>
              <a:t>n.</a:t>
            </a:r>
            <a:r>
              <a:rPr lang="en-US" altLang="zh-CN" sz="3200" b="1">
                <a:latin typeface="Times New Roman" panose="02020603050405020304" pitchFamily="18" charset="0"/>
              </a:rPr>
              <a:t> /</a:t>
            </a:r>
            <a:r>
              <a:rPr lang="en-US" altLang="zh-CN" sz="3200" b="1" i="1">
                <a:latin typeface="Times New Roman" panose="02020603050405020304" pitchFamily="18" charset="0"/>
              </a:rPr>
              <a:t>v.</a:t>
            </a:r>
            <a:r>
              <a:rPr lang="en-US" altLang="zh-CN" sz="3200" b="1">
                <a:latin typeface="Times New Roman" panose="02020603050405020304" pitchFamily="18" charset="0"/>
              </a:rPr>
              <a:t>-ing 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对</a:t>
            </a:r>
            <a:r>
              <a:rPr lang="en-US" altLang="zh-CN" sz="3200" b="1">
                <a:solidFill>
                  <a:srgbClr val="0000FF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感兴趣</a:t>
            </a:r>
          </a:p>
          <a:p>
            <a:pPr defTabSz="906780">
              <a:lnSpc>
                <a:spcPct val="155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   </a:t>
            </a:r>
            <a:r>
              <a:rPr lang="en-US" altLang="zh-CN" sz="3200" b="1">
                <a:latin typeface="Times New Roman" panose="02020603050405020304" pitchFamily="18" charset="0"/>
              </a:rPr>
              <a:t>Women 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are </a:t>
            </a:r>
            <a:r>
              <a:rPr lang="en-US" altLang="zh-CN" sz="3200" b="1">
                <a:latin typeface="Times New Roman" panose="02020603050405020304" pitchFamily="18" charset="0"/>
              </a:rPr>
              <a:t>always 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interested in</a:t>
            </a:r>
            <a:r>
              <a:rPr lang="en-US" altLang="zh-CN" sz="3200" b="1">
                <a:latin typeface="Times New Roman" panose="02020603050405020304" pitchFamily="18" charset="0"/>
              </a:rPr>
              <a:t> fashions. </a:t>
            </a:r>
          </a:p>
          <a:p>
            <a:pPr defTabSz="906780">
              <a:lnSpc>
                <a:spcPct val="15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 </a:t>
            </a:r>
            <a:r>
              <a:rPr lang="zh-CN" altLang="en-US" sz="3200" b="1">
                <a:latin typeface="Times New Roman" panose="02020603050405020304" pitchFamily="18" charset="0"/>
              </a:rPr>
              <a:t>女人总对时装很感兴趣</a:t>
            </a:r>
          </a:p>
          <a:p>
            <a:pPr defTabSz="906780">
              <a:lnSpc>
                <a:spcPct val="155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   </a:t>
            </a:r>
            <a:r>
              <a:rPr lang="en-US" altLang="zh-CN" sz="3200" b="1">
                <a:latin typeface="Times New Roman" panose="02020603050405020304" pitchFamily="18" charset="0"/>
              </a:rPr>
              <a:t>I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was interested in</a:t>
            </a:r>
            <a:r>
              <a:rPr lang="en-US" altLang="zh-CN" sz="3200" b="1">
                <a:latin typeface="Times New Roman" panose="02020603050405020304" pitchFamily="18" charset="0"/>
              </a:rPr>
              <a:t> dancing.</a:t>
            </a:r>
          </a:p>
          <a:p>
            <a:pPr defTabSz="906780">
              <a:lnSpc>
                <a:spcPct val="15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  </a:t>
            </a:r>
            <a:r>
              <a:rPr lang="zh-CN" altLang="en-US" sz="3200" b="1">
                <a:latin typeface="Times New Roman" panose="02020603050405020304" pitchFamily="18" charset="0"/>
              </a:rPr>
              <a:t>我对跳舞很感兴趣。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381000" y="609600"/>
            <a:ext cx="7239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8. “I like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playing volleyball</a:t>
            </a:r>
            <a:r>
              <a:rPr lang="en-US" altLang="zh-CN" sz="3200" b="1">
                <a:latin typeface="Times New Roman" panose="02020603050405020304" pitchFamily="18" charset="0"/>
              </a:rPr>
              <a:t> too,” ….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 “</a:t>
            </a:r>
            <a:r>
              <a:rPr lang="zh-CN" altLang="en-US" sz="3200" b="1">
                <a:latin typeface="Times New Roman" panose="02020603050405020304" pitchFamily="18" charset="0"/>
              </a:rPr>
              <a:t>我也喜欢打排球”</a:t>
            </a:r>
            <a:r>
              <a:rPr lang="en-US" altLang="zh-CN" sz="3200" b="1">
                <a:latin typeface="Times New Roman" panose="02020603050405020304" pitchFamily="18" charset="0"/>
              </a:rPr>
              <a:t>……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609600" y="1828800"/>
            <a:ext cx="8107363" cy="477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5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当 </a:t>
            </a:r>
            <a:r>
              <a:rPr lang="en-US" altLang="zh-CN" sz="3200" b="1">
                <a:latin typeface="Times New Roman" panose="02020603050405020304" pitchFamily="18" charset="0"/>
              </a:rPr>
              <a:t>play</a:t>
            </a:r>
            <a:r>
              <a:rPr lang="zh-CN" altLang="en-US" sz="3200" b="1">
                <a:latin typeface="Times New Roman" panose="02020603050405020304" pitchFamily="18" charset="0"/>
              </a:rPr>
              <a:t>后接表示球类的名词时</a:t>
            </a:r>
            <a:r>
              <a:rPr lang="en-US" altLang="zh-CN" sz="3200" b="1">
                <a:latin typeface="Times New Roman" panose="02020603050405020304" pitchFamily="18" charset="0"/>
              </a:rPr>
              <a:t>, </a:t>
            </a:r>
            <a:r>
              <a:rPr lang="zh-CN" altLang="en-US" sz="3200" b="1">
                <a:latin typeface="Times New Roman" panose="02020603050405020304" pitchFamily="18" charset="0"/>
              </a:rPr>
              <a:t>该名词前不能</a:t>
            </a:r>
          </a:p>
          <a:p>
            <a:pPr>
              <a:lnSpc>
                <a:spcPct val="135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有任何冠词</a:t>
            </a:r>
            <a:r>
              <a:rPr lang="en-US" altLang="zh-CN" sz="3200" b="1">
                <a:latin typeface="Times New Roman" panose="02020603050405020304" pitchFamily="18" charset="0"/>
              </a:rPr>
              <a:t>;</a:t>
            </a:r>
            <a:r>
              <a:rPr lang="zh-CN" altLang="en-US" sz="3200" b="1">
                <a:latin typeface="Times New Roman" panose="02020603050405020304" pitchFamily="18" charset="0"/>
              </a:rPr>
              <a:t>当 </a:t>
            </a:r>
            <a:r>
              <a:rPr lang="en-US" altLang="zh-CN" sz="3200" b="1">
                <a:latin typeface="Times New Roman" panose="02020603050405020304" pitchFamily="18" charset="0"/>
              </a:rPr>
              <a:t>play</a:t>
            </a:r>
            <a:r>
              <a:rPr lang="zh-CN" altLang="en-US" sz="3200" b="1">
                <a:latin typeface="Times New Roman" panose="02020603050405020304" pitchFamily="18" charset="0"/>
              </a:rPr>
              <a:t>后接表示乐器的名词时</a:t>
            </a:r>
            <a:r>
              <a:rPr lang="en-US" altLang="zh-CN" sz="3200" b="1">
                <a:latin typeface="Times New Roman" panose="02020603050405020304" pitchFamily="18" charset="0"/>
              </a:rPr>
              <a:t>, </a:t>
            </a:r>
            <a:r>
              <a:rPr lang="zh-CN" altLang="en-US" sz="3200" b="1">
                <a:latin typeface="Times New Roman" panose="02020603050405020304" pitchFamily="18" charset="0"/>
              </a:rPr>
              <a:t>需</a:t>
            </a:r>
          </a:p>
          <a:p>
            <a:pPr>
              <a:lnSpc>
                <a:spcPct val="135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要在该名词前加上定冠词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the. 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pPr>
              <a:lnSpc>
                <a:spcPct val="135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如</a:t>
            </a:r>
            <a:r>
              <a:rPr lang="en-US" altLang="zh-CN" sz="3200" b="1">
                <a:latin typeface="Times New Roman" panose="02020603050405020304" pitchFamily="18" charset="0"/>
              </a:rPr>
              <a:t>: play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the</a:t>
            </a:r>
            <a:r>
              <a:rPr lang="en-US" altLang="zh-CN" sz="3200" b="1">
                <a:latin typeface="Times New Roman" panose="02020603050405020304" pitchFamily="18" charset="0"/>
              </a:rPr>
              <a:t> piano </a:t>
            </a:r>
            <a:r>
              <a:rPr lang="zh-CN" altLang="en-US" sz="3200" b="1">
                <a:latin typeface="Times New Roman" panose="02020603050405020304" pitchFamily="18" charset="0"/>
              </a:rPr>
              <a:t>弹钢琴 </a:t>
            </a:r>
          </a:p>
          <a:p>
            <a:pPr>
              <a:lnSpc>
                <a:spcPct val="135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      </a:t>
            </a:r>
            <a:r>
              <a:rPr lang="en-US" altLang="zh-CN" sz="3200" b="1">
                <a:latin typeface="Times New Roman" panose="02020603050405020304" pitchFamily="18" charset="0"/>
              </a:rPr>
              <a:t>play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zh-CN" sz="3200" b="1">
                <a:latin typeface="Times New Roman" panose="02020603050405020304" pitchFamily="18" charset="0"/>
              </a:rPr>
              <a:t>flute  </a:t>
            </a:r>
            <a:r>
              <a:rPr lang="zh-CN" altLang="en-US" sz="3200" b="1">
                <a:latin typeface="Times New Roman" panose="02020603050405020304" pitchFamily="18" charset="0"/>
              </a:rPr>
              <a:t>吹笛子</a:t>
            </a:r>
          </a:p>
          <a:p>
            <a:pPr>
              <a:lnSpc>
                <a:spcPct val="135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      </a:t>
            </a:r>
            <a:r>
              <a:rPr lang="en-US" altLang="zh-CN" sz="3200" b="1">
                <a:latin typeface="Times New Roman" panose="02020603050405020304" pitchFamily="18" charset="0"/>
              </a:rPr>
              <a:t>play baseball  </a:t>
            </a:r>
            <a:r>
              <a:rPr lang="zh-CN" altLang="en-US" sz="3200" b="1">
                <a:latin typeface="Times New Roman" panose="02020603050405020304" pitchFamily="18" charset="0"/>
              </a:rPr>
              <a:t>打棒球</a:t>
            </a:r>
          </a:p>
          <a:p>
            <a:pPr>
              <a:lnSpc>
                <a:spcPct val="135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      </a:t>
            </a:r>
            <a:r>
              <a:rPr lang="en-US" altLang="zh-CN" sz="3200" b="1">
                <a:latin typeface="Times New Roman" panose="02020603050405020304" pitchFamily="18" charset="0"/>
              </a:rPr>
              <a:t>play football   </a:t>
            </a:r>
            <a:r>
              <a:rPr lang="zh-CN" altLang="en-US" sz="3200" b="1">
                <a:latin typeface="Times New Roman" panose="02020603050405020304" pitchFamily="18" charset="0"/>
              </a:rPr>
              <a:t>踢足球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304800" y="381000"/>
            <a:ext cx="8534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4. Complete the sentences with the correct form of the words in the box.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457200" y="1828800"/>
            <a:ext cx="7924800" cy="579438"/>
          </a:xfrm>
          <a:prstGeom prst="rect">
            <a:avLst/>
          </a:prstGeom>
          <a:solidFill>
            <a:srgbClr val="FCEBC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activity     pleasure     result     skill    success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04800" y="2743200"/>
            <a:ext cx="8686800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1. What _________ do you enjoy doing?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2. What new ______ have you learnt through 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your hobbies?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3. Has any of your hobbies brought you _______ 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and _______?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4. Have you made new friends as a(n) ______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of your hobby?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1828800" y="2743200"/>
            <a:ext cx="1719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activities</a:t>
            </a:r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2743200" y="3276600"/>
            <a:ext cx="10652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skills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7239000" y="4191000"/>
            <a:ext cx="16525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pleasure</a:t>
            </a:r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1524000" y="4724400"/>
            <a:ext cx="1428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success</a:t>
            </a: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6934200" y="5181600"/>
            <a:ext cx="1177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result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8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8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8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8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8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8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8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8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8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8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8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8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381000" y="457200"/>
            <a:ext cx="8458200" cy="492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10000"/>
              </a:lnSpc>
              <a:buFontTx/>
              <a:buAutoNum type="arabicPeriod"/>
            </a:pPr>
            <a:r>
              <a:rPr lang="en-US" altLang="zh-CN" sz="3200" b="1">
                <a:latin typeface="Times New Roman" panose="02020603050405020304" pitchFamily="18" charset="0"/>
              </a:rPr>
              <a:t>Some hobbies, for example, reading and painting, are very relaxing.</a:t>
            </a:r>
          </a:p>
          <a:p>
            <a:pPr marL="342900" indent="-342900">
              <a:lnSpc>
                <a:spcPct val="110000"/>
              </a:lnSpc>
            </a:pPr>
            <a:endParaRPr lang="en-US" altLang="zh-CN" sz="3200" b="1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10000"/>
              </a:lnSpc>
            </a:pPr>
            <a:endParaRPr lang="en-US" altLang="zh-CN" sz="3200" b="1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2. David likes writing. He also likes playing volleyball.</a:t>
            </a:r>
          </a:p>
          <a:p>
            <a:pPr marL="342900" indent="-342900">
              <a:lnSpc>
                <a:spcPct val="110000"/>
              </a:lnSpc>
            </a:pPr>
            <a:endParaRPr lang="en-US" altLang="zh-CN" sz="3200" b="1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3. Many young people love David’s book, and so his hobby has brought him success.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609600" y="1600200"/>
            <a:ext cx="82296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300" b="1">
                <a:solidFill>
                  <a:srgbClr val="FF0000"/>
                </a:solidFill>
                <a:latin typeface="Times New Roman" panose="02020603050405020304" pitchFamily="18" charset="0"/>
              </a:rPr>
              <a:t>Some hobbies, </a:t>
            </a:r>
            <a:r>
              <a:rPr kumimoji="1" lang="en-US" altLang="zh-CN" sz="3300" b="1">
                <a:solidFill>
                  <a:schemeClr val="folHlink"/>
                </a:solidFill>
                <a:latin typeface="Times New Roman" panose="02020603050405020304" pitchFamily="18" charset="0"/>
              </a:rPr>
              <a:t>such as</a:t>
            </a:r>
            <a:r>
              <a:rPr kumimoji="1" lang="en-US" altLang="zh-CN" sz="3300" b="1">
                <a:solidFill>
                  <a:srgbClr val="FF0000"/>
                </a:solidFill>
                <a:latin typeface="Times New Roman" panose="02020603050405020304" pitchFamily="18" charset="0"/>
              </a:rPr>
              <a:t> reading and painting, are very relaxing.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457200" y="3657600"/>
            <a:ext cx="8686800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300" b="1">
                <a:solidFill>
                  <a:srgbClr val="FF0000"/>
                </a:solidFill>
                <a:latin typeface="Times New Roman" panose="02020603050405020304" pitchFamily="18" charset="0"/>
              </a:rPr>
              <a:t>David likes writing </a:t>
            </a:r>
            <a:r>
              <a:rPr kumimoji="1" lang="en-US" altLang="zh-CN" sz="3300" b="1">
                <a:solidFill>
                  <a:schemeClr val="folHlink"/>
                </a:solidFill>
                <a:latin typeface="Times New Roman" panose="02020603050405020304" pitchFamily="18" charset="0"/>
              </a:rPr>
              <a:t>as well as</a:t>
            </a:r>
            <a:r>
              <a:rPr kumimoji="1" lang="en-US" altLang="zh-CN" sz="3300" b="1">
                <a:solidFill>
                  <a:srgbClr val="FF0000"/>
                </a:solidFill>
                <a:latin typeface="Times New Roman" panose="02020603050405020304" pitchFamily="18" charset="0"/>
              </a:rPr>
              <a:t> playing volleyball.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533400" y="5334000"/>
            <a:ext cx="8458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300" b="1">
                <a:solidFill>
                  <a:srgbClr val="FF0000"/>
                </a:solidFill>
                <a:latin typeface="Times New Roman" panose="02020603050405020304" pitchFamily="18" charset="0"/>
              </a:rPr>
              <a:t>Many young people love David’s book, and </a:t>
            </a:r>
            <a:r>
              <a:rPr kumimoji="1" lang="en-US" altLang="zh-CN" sz="3300" b="1">
                <a:solidFill>
                  <a:schemeClr val="folHlink"/>
                </a:solidFill>
                <a:latin typeface="Times New Roman" panose="02020603050405020304" pitchFamily="18" charset="0"/>
              </a:rPr>
              <a:t>as a result,</a:t>
            </a:r>
            <a:r>
              <a:rPr kumimoji="1" lang="en-US" altLang="zh-CN" sz="3300" b="1">
                <a:solidFill>
                  <a:srgbClr val="FF0000"/>
                </a:solidFill>
                <a:latin typeface="Times New Roman" panose="02020603050405020304" pitchFamily="18" charset="0"/>
              </a:rPr>
              <a:t> his hobby has brought him success.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/>
      <p:bldP spid="89092" grpId="0"/>
      <p:bldP spid="8909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457200" y="533400"/>
            <a:ext cx="8229600" cy="579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Possible answer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My classmate's hobby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My friend Paul plays chess. His father taught him to play when he was only five years old, and as a result, he is good at it now. He has played in the school team as well as in many competitions. Paul is not just a chess player. He also enjoys outdoor activities, such as walking in the countryside and climbing.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04800" y="1828800"/>
            <a:ext cx="8458200" cy="457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15000"/>
              </a:lnSpc>
            </a:pPr>
            <a:r>
              <a:rPr lang="en-US" altLang="zh-TW" sz="3200" b="1" dirty="0">
                <a:latin typeface="Times New Roman" panose="02020603050405020304" pitchFamily="18" charset="0"/>
              </a:rPr>
              <a:t>1 </a:t>
            </a:r>
            <a:r>
              <a:rPr lang="en-US" altLang="zh-CN" sz="3200" b="1" dirty="0">
                <a:latin typeface="Times New Roman" panose="02020603050405020304" pitchFamily="18" charset="0"/>
              </a:rPr>
              <a:t>.Which hobby do you think _____	the least  </a:t>
            </a:r>
          </a:p>
          <a:p>
            <a:pPr marL="342900" indent="-342900"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time?</a:t>
            </a:r>
          </a:p>
          <a:p>
            <a:pPr marL="342900" indent="-342900"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A. takes up             B. clears up </a:t>
            </a:r>
          </a:p>
          <a:p>
            <a:pPr marL="342900" indent="-342900"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C. stands up           D. grows up</a:t>
            </a:r>
          </a:p>
          <a:p>
            <a:pPr marL="342900" indent="-342900"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 —Do you collect ______ , Kate?</a:t>
            </a:r>
          </a:p>
          <a:p>
            <a:pPr marL="342900" indent="-342900"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—Yes. I collect stamps.</a:t>
            </a:r>
          </a:p>
          <a:p>
            <a:pPr marL="342900" indent="-342900"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A. the car	       B. anything </a:t>
            </a:r>
          </a:p>
          <a:p>
            <a:pPr marL="342900" indent="-342900"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C. everything         D. nothing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048000" y="457200"/>
            <a:ext cx="320040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CN" sz="4400" b="1" dirty="0">
                <a:solidFill>
                  <a:srgbClr val="003399"/>
                </a:solidFill>
              </a:rPr>
              <a:t>Exercise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04800" y="990600"/>
            <a:ext cx="3854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000099"/>
                </a:solidFill>
                <a:latin typeface="Times New Roman" panose="02020603050405020304" pitchFamily="18" charset="0"/>
              </a:rPr>
              <a:t>一、</a:t>
            </a:r>
            <a:r>
              <a:rPr lang="zh-TW" altLang="en-US" sz="3600" b="1">
                <a:solidFill>
                  <a:srgbClr val="000099"/>
                </a:solidFill>
                <a:latin typeface="Times New Roman" panose="02020603050405020304" pitchFamily="18" charset="0"/>
              </a:rPr>
              <a:t>单项</a:t>
            </a:r>
            <a:r>
              <a:rPr lang="zh-CN" altLang="en-US" sz="3600" b="1">
                <a:solidFill>
                  <a:srgbClr val="000099"/>
                </a:solidFill>
                <a:latin typeface="Times New Roman" panose="02020603050405020304" pitchFamily="18" charset="0"/>
              </a:rPr>
              <a:t>选择题。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715000" y="1905000"/>
            <a:ext cx="585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038600" y="411480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57200" y="609600"/>
            <a:ext cx="8382000" cy="579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3. There is	 _______ in today’s newspaper.  </a:t>
            </a:r>
          </a:p>
          <a:p>
            <a:pPr marL="342900" indent="-342900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You should read it.</a:t>
            </a:r>
          </a:p>
          <a:p>
            <a:pPr marL="1714500" lvl="3" indent="-342900">
              <a:lnSpc>
                <a:spcPct val="130000"/>
              </a:lnSpc>
              <a:buFontTx/>
              <a:buAutoNum type="alphaU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important something	</a:t>
            </a:r>
          </a:p>
          <a:p>
            <a:pPr marL="1714500" lvl="3" indent="-342900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B. important nothing</a:t>
            </a:r>
          </a:p>
          <a:p>
            <a:pPr marL="1714500" lvl="3" indent="-342900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C. nothing important	</a:t>
            </a:r>
          </a:p>
          <a:p>
            <a:pPr marL="1714500" lvl="3" indent="-342900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D. something important</a:t>
            </a:r>
          </a:p>
          <a:p>
            <a:pPr marL="342900" indent="-342900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4.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Mr</a:t>
            </a:r>
            <a:r>
              <a:rPr lang="en-US" altLang="zh-CN" sz="3200" b="1" dirty="0">
                <a:latin typeface="Times New Roman" panose="02020603050405020304" pitchFamily="18" charset="0"/>
              </a:rPr>
              <a:t> Green wrote a book. It ____last month.</a:t>
            </a:r>
          </a:p>
          <a:p>
            <a:pPr marL="342900" indent="-342900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A. took out              B. turned out </a:t>
            </a:r>
          </a:p>
          <a:p>
            <a:pPr marL="342900" indent="-342900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C. came out             D. went out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895600" y="68580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715000" y="449580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climbing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0088" y="1773238"/>
            <a:ext cx="2301875" cy="237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35" name="Picture 3" descr="danci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8650" y="4292600"/>
            <a:ext cx="2335213" cy="201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111500" y="1917700"/>
            <a:ext cx="1828800" cy="57943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climbing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124200" y="2636838"/>
            <a:ext cx="5829300" cy="106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I don’t like climbing because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I am not a</a:t>
            </a:r>
            <a:r>
              <a:rPr lang="en-US" altLang="zh-CN" sz="32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professional </a:t>
            </a:r>
            <a:r>
              <a:rPr lang="en-US" altLang="zh-CN" sz="3200" b="1" dirty="0">
                <a:latin typeface="Times New Roman" panose="02020603050405020304" pitchFamily="18" charset="0"/>
              </a:rPr>
              <a:t>climber.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3111500" y="4437063"/>
            <a:ext cx="1828800" cy="57943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dancing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3111500" y="5157788"/>
            <a:ext cx="52562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People like dancing because it’s</a:t>
            </a:r>
            <a:r>
              <a:rPr lang="en-US" altLang="zh-CN" sz="32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relaxing</a:t>
            </a:r>
            <a:r>
              <a:rPr lang="en-US" altLang="zh-CN" sz="32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628650" y="981075"/>
            <a:ext cx="70119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Let’s guess what hobbies they are.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2600325" y="333375"/>
            <a:ext cx="3587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06780"/>
            <a:r>
              <a:rPr lang="en-US" altLang="zh-CN" sz="3600" b="1" dirty="0">
                <a:solidFill>
                  <a:srgbClr val="FF6600"/>
                </a:solidFill>
              </a:rPr>
              <a:t>Guessing game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/>
      <p:bldP spid="44037" grpId="0"/>
      <p:bldP spid="44038" grpId="0" animBg="1"/>
      <p:bldP spid="4403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81000" y="685800"/>
            <a:ext cx="8458200" cy="555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4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5. Since then, the young man ______	another  </a:t>
            </a:r>
          </a:p>
          <a:p>
            <a:pPr marL="342900" indent="-342900">
              <a:lnSpc>
                <a:spcPct val="14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bad habit.</a:t>
            </a:r>
          </a:p>
          <a:p>
            <a:pPr marL="342900" indent="-342900">
              <a:lnSpc>
                <a:spcPct val="14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   A. has developed	        B. developed</a:t>
            </a:r>
          </a:p>
          <a:p>
            <a:pPr marL="342900" indent="-342900">
              <a:lnSpc>
                <a:spcPct val="14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   C. will develop	        D. develops</a:t>
            </a:r>
          </a:p>
          <a:p>
            <a:pPr marL="342900" indent="-342900">
              <a:lnSpc>
                <a:spcPct val="14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6. —	_____ do you fly kites with your brother?</a:t>
            </a:r>
          </a:p>
          <a:p>
            <a:pPr marL="342900" indent="-342900">
              <a:lnSpc>
                <a:spcPct val="14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— Once a month if it is fine.</a:t>
            </a:r>
          </a:p>
          <a:p>
            <a:pPr marL="1257300" lvl="2" indent="-342900">
              <a:lnSpc>
                <a:spcPct val="140000"/>
              </a:lnSpc>
              <a:buFontTx/>
              <a:buAutoNum type="alphaUcPeriod"/>
            </a:pPr>
            <a:r>
              <a:rPr lang="en-US" altLang="zh-CN" sz="3200" b="1">
                <a:latin typeface="Times New Roman" panose="02020603050405020304" pitchFamily="18" charset="0"/>
              </a:rPr>
              <a:t>How long              B. How many </a:t>
            </a:r>
          </a:p>
          <a:p>
            <a:pPr marL="342900" indent="-342900">
              <a:lnSpc>
                <a:spcPct val="14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     C. How often            D. How far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867400" y="83820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524000" y="358140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533400"/>
            <a:ext cx="8077200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7. —How did you become interested in   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    growing flowers?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—Well my mother first made me _____   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    about it seriously.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       A. think	         B. thinking 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       C. thinks	         D. to think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8. Uncle Bill enjoyed _____ the violin when  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he was young.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       A. to play        B. playing 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       C. play	        D. plays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7162800" y="175260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648200" y="411480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57200" y="990600"/>
            <a:ext cx="8305800" cy="487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9. There _____	a bag and some books on the  </a:t>
            </a:r>
          </a:p>
          <a:p>
            <a:pPr>
              <a:lnSpc>
                <a:spcPct val="14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desk.</a:t>
            </a:r>
          </a:p>
          <a:p>
            <a:pPr>
              <a:lnSpc>
                <a:spcPct val="14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         A. be	                  B. is	</a:t>
            </a:r>
          </a:p>
          <a:p>
            <a:pPr>
              <a:lnSpc>
                <a:spcPct val="14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         C. are	                  D. am</a:t>
            </a:r>
          </a:p>
          <a:p>
            <a:pPr>
              <a:lnSpc>
                <a:spcPct val="14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10. My grandma often _____interesting stories.</a:t>
            </a:r>
          </a:p>
          <a:p>
            <a:pPr>
              <a:lnSpc>
                <a:spcPct val="14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      A. says	                B. talks	</a:t>
            </a:r>
          </a:p>
          <a:p>
            <a:pPr>
              <a:lnSpc>
                <a:spcPct val="14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     C. speaks                  D. tells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286000" y="114300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648200" y="388620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33400" y="15240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1.Which ________ (</a:t>
            </a:r>
            <a:r>
              <a:rPr lang="zh-TW" altLang="en-US" sz="3200" b="1" dirty="0">
                <a:latin typeface="Times New Roman" panose="02020603050405020304" pitchFamily="18" charset="0"/>
              </a:rPr>
              <a:t>活</a:t>
            </a:r>
            <a:r>
              <a:rPr lang="zh-CN" altLang="en-US" sz="3200" b="1" dirty="0">
                <a:latin typeface="Times New Roman" panose="02020603050405020304" pitchFamily="18" charset="0"/>
              </a:rPr>
              <a:t>动</a:t>
            </a:r>
            <a:r>
              <a:rPr lang="en-US" altLang="zh-CN" sz="3200" b="1" dirty="0">
                <a:latin typeface="Times New Roman" panose="02020603050405020304" pitchFamily="18" charset="0"/>
              </a:rPr>
              <a:t>) do you like better,  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camping or swimming?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2.Watching sports gave him great _________  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(</a:t>
            </a:r>
            <a:r>
              <a:rPr lang="zh-TW" altLang="en-US" sz="3200" b="1" dirty="0">
                <a:latin typeface="Times New Roman" panose="02020603050405020304" pitchFamily="18" charset="0"/>
              </a:rPr>
              <a:t>愉悦</a:t>
            </a:r>
            <a:r>
              <a:rPr lang="en-US" altLang="zh-CN" sz="3200" b="1" dirty="0">
                <a:latin typeface="Times New Roman" panose="02020603050405020304" pitchFamily="18" charset="0"/>
              </a:rPr>
              <a:t>).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3. He is a very nice p______ to work with.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4. Workers are learning a new s______.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5. It takes hard work to achieve s_______.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42888" y="685800"/>
            <a:ext cx="89011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二、</a:t>
            </a:r>
            <a:r>
              <a:rPr lang="zh-TW" altLang="en-US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根据句意和</a:t>
            </a:r>
            <a:r>
              <a:rPr lang="zh-CN" altLang="en-US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汉语或首字母</a:t>
            </a:r>
            <a:r>
              <a:rPr lang="zh-TW" altLang="en-US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提示写单词。</a:t>
            </a:r>
            <a:endParaRPr lang="zh-CN" altLang="en-US" sz="3600" b="1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057400" y="16002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activity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6400800" y="2819400"/>
            <a:ext cx="2057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pleasure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4114800" y="411480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erson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6019800" y="4800600"/>
            <a:ext cx="91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kill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6248400" y="5410200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067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067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uccess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  <p:bldP spid="24584" grpId="0"/>
      <p:bldP spid="24585" grpId="0"/>
      <p:bldP spid="24586" grpId="0"/>
      <p:bldP spid="2458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2749550" y="1049338"/>
            <a:ext cx="364807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/>
          <a:p>
            <a:pPr defTabSz="913130">
              <a:spcBef>
                <a:spcPct val="50000"/>
              </a:spcBef>
            </a:pPr>
            <a:r>
              <a:rPr kumimoji="1" lang="en-US" altLang="zh-CN" sz="5200" b="1" dirty="0">
                <a:solidFill>
                  <a:srgbClr val="003399"/>
                </a:solidFill>
              </a:rPr>
              <a:t>Homework</a:t>
            </a:r>
          </a:p>
        </p:txBody>
      </p:sp>
      <p:sp>
        <p:nvSpPr>
          <p:cNvPr id="72708" name="Rectangle 3"/>
          <p:cNvSpPr>
            <a:spLocks noChangeArrowheads="1"/>
          </p:cNvSpPr>
          <p:nvPr/>
        </p:nvSpPr>
        <p:spPr bwMode="auto">
          <a:xfrm>
            <a:off x="1066800" y="2514600"/>
            <a:ext cx="6788150" cy="244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defTabSz="913130">
              <a:lnSpc>
                <a:spcPct val="140000"/>
              </a:lnSpc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Work in pairs. Talk about what hobbies are good for people and develop your interest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. 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Growing vegetable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9575" y="477838"/>
            <a:ext cx="2263775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2819400" y="549275"/>
            <a:ext cx="3962400" cy="57943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growing vegetables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819400" y="1341438"/>
            <a:ext cx="6151563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Children like growing vegetables, it can bring them</a:t>
            </a:r>
            <a:r>
              <a:rPr lang="en-US" altLang="zh-CN" sz="3200" b="1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enjoyment and success</a:t>
            </a:r>
            <a:r>
              <a:rPr lang="en-US" altLang="zh-CN" sz="3200" b="1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45061" name="Picture 5" descr="look after animal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9575" y="3571875"/>
            <a:ext cx="2263775" cy="266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2819400" y="3716338"/>
            <a:ext cx="3944938" cy="57943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looking after animals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2746375" y="4579938"/>
            <a:ext cx="59166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Many people look after animals because they are</a:t>
            </a:r>
            <a:r>
              <a:rPr lang="en-US" altLang="zh-CN" sz="3200" b="1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useful</a:t>
            </a:r>
            <a:r>
              <a:rPr lang="en-US" altLang="zh-CN" sz="3200" b="1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animBg="1"/>
      <p:bldP spid="45060" grpId="0"/>
      <p:bldP spid="45062" grpId="0" animBg="1"/>
      <p:bldP spid="450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mountain-bik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8650" y="549275"/>
            <a:ext cx="2555875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83" name="Picture 3" descr="painting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0" y="3429000"/>
            <a:ext cx="2555875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403600" y="693738"/>
            <a:ext cx="3140075" cy="57943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mountain biking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403600" y="1485900"/>
            <a:ext cx="52879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Young people like</a:t>
            </a:r>
            <a:r>
              <a:rPr lang="en-US" altLang="zh-CN" sz="32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mountain biking</a:t>
            </a:r>
            <a:r>
              <a:rPr lang="en-US" altLang="zh-CN" sz="32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because it’s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exciting</a:t>
            </a:r>
            <a:r>
              <a:rPr lang="en-US" altLang="zh-CN" sz="32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3328988" y="3500438"/>
            <a:ext cx="1754187" cy="57943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painting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3328988" y="4292600"/>
            <a:ext cx="561975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I like painting. It’s</a:t>
            </a:r>
            <a:r>
              <a:rPr lang="en-US" altLang="zh-CN" sz="32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creative</a:t>
            </a:r>
            <a:r>
              <a:rPr lang="en-US" altLang="zh-CN" sz="3200" b="1" dirty="0">
                <a:latin typeface="Times New Roman" panose="02020603050405020304" pitchFamily="18" charset="0"/>
              </a:rPr>
              <a:t>. You can draw everything you</a:t>
            </a:r>
            <a:r>
              <a:rPr lang="en-US" altLang="zh-CN" sz="32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imagine</a:t>
            </a:r>
            <a:r>
              <a:rPr lang="en-US" altLang="zh-CN" sz="32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in your mind.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nimBg="1"/>
      <p:bldP spid="46085" grpId="0"/>
      <p:bldP spid="46086" grpId="0" animBg="1"/>
      <p:bldP spid="460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saili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4700" y="3571875"/>
            <a:ext cx="2628900" cy="2808288"/>
          </a:xfrm>
          <a:prstGeom prst="rect">
            <a:avLst/>
          </a:prstGeom>
          <a:noFill/>
          <a:ln w="9525">
            <a:solidFill>
              <a:srgbClr val="00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07" name="Picture 3" descr="sevents_volleyb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" y="476250"/>
            <a:ext cx="306705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768725" y="3644900"/>
            <a:ext cx="1679575" cy="57943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sailing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695700" y="4364038"/>
            <a:ext cx="5172075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I don’t like sailing. I’m not a good swimmer and I don’t have good swimming</a:t>
            </a:r>
            <a:r>
              <a:rPr lang="en-US" altLang="zh-CN" sz="3200" b="1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skills</a:t>
            </a:r>
            <a:r>
              <a:rPr lang="en-US" altLang="zh-CN" sz="32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768725" y="549275"/>
            <a:ext cx="3433763" cy="57943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playing volleyball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768725" y="1270000"/>
            <a:ext cx="4894263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Many people like playing volleyball. They think this</a:t>
            </a:r>
            <a:r>
              <a:rPr lang="en-US" altLang="zh-CN" sz="3200" b="1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activity </a:t>
            </a:r>
            <a:r>
              <a:rPr lang="en-US" altLang="zh-CN" sz="3200" b="1">
                <a:latin typeface="Times New Roman" panose="02020603050405020304" pitchFamily="18" charset="0"/>
              </a:rPr>
              <a:t>can</a:t>
            </a:r>
            <a:r>
              <a:rPr lang="en-US" altLang="zh-CN" sz="3200" b="1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develop</a:t>
            </a:r>
            <a:r>
              <a:rPr lang="en-US" altLang="zh-CN" sz="3200" b="1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their</a:t>
            </a:r>
            <a:r>
              <a:rPr lang="en-US" altLang="zh-CN" sz="3200" b="1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skills</a:t>
            </a:r>
            <a:r>
              <a:rPr lang="en-US" altLang="zh-CN" sz="3200" b="1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  <p:bldP spid="47109" grpId="0"/>
      <p:bldP spid="47110" grpId="0" animBg="1"/>
      <p:bldP spid="471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writing-71078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4700" y="3571875"/>
            <a:ext cx="2482850" cy="273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1" name="Picture 3" descr="singi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47725" y="477838"/>
            <a:ext cx="2400300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622675" y="765175"/>
            <a:ext cx="1535113" cy="57943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singing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476625" y="1557338"/>
            <a:ext cx="5264150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I love singing,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because</a:t>
            </a:r>
            <a:r>
              <a:rPr lang="en-US" altLang="zh-CN" sz="3200" b="1">
                <a:latin typeface="Times New Roman" panose="02020603050405020304" pitchFamily="18" charset="0"/>
              </a:rPr>
              <a:t> it 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can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make </a:t>
            </a:r>
            <a:r>
              <a:rPr lang="en-US" altLang="zh-CN" sz="3200" b="1">
                <a:latin typeface="Times New Roman" panose="02020603050405020304" pitchFamily="18" charset="0"/>
              </a:rPr>
              <a:t>me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happy</a:t>
            </a:r>
            <a:r>
              <a:rPr lang="en-US" altLang="zh-CN" sz="32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3476625" y="3716338"/>
            <a:ext cx="1544638" cy="57943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writing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476625" y="4437063"/>
            <a:ext cx="5184775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He enjoys writing. He often writes stories. He thinks it’s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creative</a:t>
            </a:r>
            <a:r>
              <a:rPr lang="en-US" altLang="zh-CN" sz="3200" b="1">
                <a:latin typeface="Times New Roman" panose="02020603050405020304" pitchFamily="18" charset="0"/>
              </a:rPr>
              <a:t>. He is not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lazy</a:t>
            </a:r>
            <a:r>
              <a:rPr lang="en-US" altLang="zh-CN" sz="3200" b="1">
                <a:latin typeface="Times New Roman" panose="02020603050405020304" pitchFamily="18" charset="0"/>
              </a:rPr>
              <a:t>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/>
      <p:bldP spid="48133" grpId="0"/>
      <p:bldP spid="48134" grpId="0" animBg="1"/>
      <p:bldP spid="481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152400" y="4038600"/>
            <a:ext cx="7523163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06780">
              <a:buFontTx/>
              <a:buChar char="•"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Hobbies can make us relax / happy.</a:t>
            </a:r>
          </a:p>
          <a:p>
            <a:pPr defTabSz="906780">
              <a:buFontTx/>
              <a:buChar char="•"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Hobbies can make our life interesting.</a:t>
            </a:r>
          </a:p>
          <a:p>
            <a:pPr defTabSz="906780">
              <a:buFontTx/>
              <a:buChar char="•"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Hobbies can develop our interests.</a:t>
            </a:r>
          </a:p>
          <a:p>
            <a:pPr defTabSz="906780">
              <a:buFontTx/>
              <a:buChar char="•"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Hobbies can help us learn new skills.</a:t>
            </a:r>
          </a:p>
          <a:p>
            <a:pPr defTabSz="906780"/>
            <a:r>
              <a:rPr lang="en-US" altLang="zh-CN" sz="3200" b="1">
                <a:latin typeface="Times New Roman" panose="02020603050405020304" pitchFamily="18" charset="0"/>
              </a:rPr>
              <a:t> …</a:t>
            </a: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533400" y="3429000"/>
            <a:ext cx="5162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06780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Hobbies are good for people.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762000" y="2362200"/>
            <a:ext cx="716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06780"/>
            <a:r>
              <a:rPr lang="en-US" altLang="zh-CN" sz="36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What do you think of the hobby?</a:t>
            </a:r>
          </a:p>
        </p:txBody>
      </p:sp>
      <p:pic>
        <p:nvPicPr>
          <p:cNvPr id="78853" name="Picture 5" descr="A+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62800" y="4648200"/>
            <a:ext cx="1785938" cy="169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854" name="WordArt 6"/>
          <p:cNvSpPr>
            <a:spLocks noChangeArrowheads="1" noChangeShapeType="1" noTextEdit="1"/>
          </p:cNvSpPr>
          <p:nvPr/>
        </p:nvSpPr>
        <p:spPr bwMode="auto">
          <a:xfrm>
            <a:off x="1219200" y="914400"/>
            <a:ext cx="338455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FF6699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Think about it!</a:t>
            </a:r>
            <a:endParaRPr lang="zh-CN" altLang="en-US" sz="3600" b="1" kern="10" dirty="0">
              <a:ln w="12700">
                <a:solidFill>
                  <a:srgbClr val="FF6699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pic>
        <p:nvPicPr>
          <p:cNvPr id="78855" name="Picture 7" descr="图片4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381000"/>
            <a:ext cx="1928813" cy="185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/>
      <p:bldP spid="788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609600" y="1524000"/>
            <a:ext cx="8229600" cy="123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1. Scanning and skimming.</a:t>
            </a:r>
            <a:r>
              <a:rPr lang="en-US" altLang="zh-CN" sz="4000" b="1" dirty="0">
                <a:solidFill>
                  <a:srgbClr val="663300"/>
                </a:solidFill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zh-CN" dirty="0"/>
              <a:t>     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457200" y="2743200"/>
            <a:ext cx="85344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3333CC"/>
                </a:solidFill>
                <a:latin typeface="Comic Sans MS" panose="030F0702030302020204" pitchFamily="66" charset="0"/>
              </a:rPr>
              <a:t>1) What hobbies does David have?</a:t>
            </a:r>
          </a:p>
          <a:p>
            <a:endParaRPr lang="en-US" altLang="zh-CN" sz="3600" b="1" dirty="0">
              <a:solidFill>
                <a:srgbClr val="3333CC"/>
              </a:solidFill>
              <a:latin typeface="Comic Sans MS" panose="030F0702030302020204" pitchFamily="66" charset="0"/>
            </a:endParaRPr>
          </a:p>
          <a:p>
            <a:endParaRPr lang="en-US" altLang="zh-CN" sz="3600" b="1" dirty="0">
              <a:solidFill>
                <a:srgbClr val="3333CC"/>
              </a:solidFill>
              <a:latin typeface="Comic Sans MS" panose="030F0702030302020204" pitchFamily="66" charset="0"/>
            </a:endParaRPr>
          </a:p>
          <a:p>
            <a:r>
              <a:rPr lang="en-US" altLang="zh-CN" sz="3600" b="1" dirty="0">
                <a:solidFill>
                  <a:srgbClr val="3333CC"/>
                </a:solidFill>
                <a:latin typeface="Comic Sans MS" panose="030F0702030302020204" pitchFamily="66" charset="0"/>
              </a:rPr>
              <a:t>2) What is David’s special hobby?</a:t>
            </a:r>
          </a:p>
          <a:p>
            <a:endParaRPr lang="en-US" altLang="zh-CN" sz="3600" b="1" dirty="0">
              <a:solidFill>
                <a:srgbClr val="33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1219200" y="5181600"/>
            <a:ext cx="480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  <a:latin typeface="Comic Sans MS" panose="030F0702030302020204" pitchFamily="66" charset="0"/>
              </a:rPr>
              <a:t>Writing.</a:t>
            </a:r>
          </a:p>
        </p:txBody>
      </p:sp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1143000" y="457200"/>
            <a:ext cx="5976938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8998"/>
                    </a:srgbClr>
                  </a:outerShdw>
                </a:effectLst>
                <a:latin typeface="Arial Black" panose="020B0A04020102020204"/>
              </a:rPr>
              <a:t>Reading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8998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338138" y="3581400"/>
            <a:ext cx="8805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Writing, playing volleyball and many other things.</a:t>
            </a:r>
          </a:p>
        </p:txBody>
      </p:sp>
      <p:pic>
        <p:nvPicPr>
          <p:cNvPr id="76809" name="new_jh4_m6u2a3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2954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68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07731" fill="hold"/>
                                        <p:tgtEl>
                                          <p:spTgt spid="7680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09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6809"/>
                </p:tgtEl>
              </p:cMediaNode>
            </p:audio>
          </p:childTnLst>
        </p:cTn>
      </p:par>
    </p:tnLst>
    <p:bldLst>
      <p:bldP spid="76806" grpId="0"/>
      <p:bldP spid="76808" grpId="0"/>
    </p:bldLst>
  </p:timing>
</p:sld>
</file>

<file path=ppt/theme/theme1.xml><?xml version="1.0" encoding="utf-8"?>
<a:theme xmlns:a="http://schemas.openxmlformats.org/drawingml/2006/main" name="WWW.2PPT.COM">
  <a:themeElements>
    <a:clrScheme name="演示文稿1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演示文稿1">
      <a:majorFont>
        <a:latin typeface="微软雅黑"/>
        <a:ea typeface="宋体"/>
        <a:cs typeface=""/>
      </a:majorFont>
      <a:minorFont>
        <a:latin typeface="Franklin Gothic Medium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演示文稿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1842</Words>
  <Application>Microsoft Office PowerPoint</Application>
  <PresentationFormat>全屏显示(4:3)</PresentationFormat>
  <Paragraphs>317</Paragraphs>
  <Slides>34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5" baseType="lpstr">
      <vt:lpstr>宋体</vt:lpstr>
      <vt:lpstr>微软雅黑</vt:lpstr>
      <vt:lpstr>Arial</vt:lpstr>
      <vt:lpstr>Arial Black</vt:lpstr>
      <vt:lpstr>Bookman Old Style</vt:lpstr>
      <vt:lpstr>Calibri</vt:lpstr>
      <vt:lpstr>Comic Sans MS</vt:lpstr>
      <vt:lpstr>Franklin Gothic Medium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2023-01-17T00:18:36Z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20D7FD82794643B5A560304EA9906088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