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ADF9D-5A76-4F45-87FB-4D00C46B193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C56A1-2ED5-4A0D-93A7-541F4BD784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C56A1-2ED5-4A0D-93A7-541F4BD7845C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0B529-78E0-46A7-8F76-81E1D9CD2D0D}" type="slidenum">
              <a:rPr lang="en-US" altLang="zh-CN" smtClean="0">
                <a:solidFill>
                  <a:prstClr val="black"/>
                </a:solidFill>
              </a:rPr>
              <a:t>8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0B529-78E0-46A7-8F76-81E1D9CD2D0D}" type="slidenum">
              <a:rPr lang="en-US" altLang="zh-CN" smtClean="0">
                <a:solidFill>
                  <a:prstClr val="black"/>
                </a:solidFill>
              </a:rPr>
              <a:t>11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A56D8-33D0-4701-BB15-C2E071F6089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B78AC-12C7-4753-92CF-850D2EADC91C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CFF3F-FE1E-4B6B-B07E-743BCC2057E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5FF6706-6AFF-4B96-8854-983CE0E1634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55737-0546-418F-807E-A23AD457AF5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B65E8-26B7-4514-BAA3-7BB0DB43558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21FFB-4F15-46F9-B088-E75E544BD0B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588F6-FEA1-4474-8704-9B74DF982B4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2B71C-1039-424D-A5BA-EEE3C8C5E9F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CF21-A198-479C-9040-CE59BFA99B3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8C63D-07ED-4CCA-9161-6959392C12C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570AAD-161F-424C-AF7F-178696C8DCE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../../&#31532;&#20843;&#31456;/8.3&#24179;&#34892;&#32447;&#30340;&#24615;&#36136;&#65288;2&#65289;/&#21488;&#29699;.sw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WordArt 4"/>
          <p:cNvSpPr>
            <a:spLocks noChangeArrowheads="1" noChangeShapeType="1" noTextEdit="1"/>
          </p:cNvSpPr>
          <p:nvPr/>
        </p:nvSpPr>
        <p:spPr bwMode="auto">
          <a:xfrm>
            <a:off x="1203598" y="2060848"/>
            <a:ext cx="6840759" cy="12241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000" b="1" kern="10" dirty="0">
                <a:ln w="9525">
                  <a:solidFill>
                    <a:srgbClr val="80808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平面直角坐标系</a:t>
            </a:r>
          </a:p>
        </p:txBody>
      </p:sp>
      <p:sp>
        <p:nvSpPr>
          <p:cNvPr id="5" name="矩形 4"/>
          <p:cNvSpPr/>
          <p:nvPr/>
        </p:nvSpPr>
        <p:spPr>
          <a:xfrm>
            <a:off x="2747934" y="530120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761288" cy="792163"/>
          </a:xfrm>
        </p:spPr>
        <p:txBody>
          <a:bodyPr/>
          <a:lstStyle/>
          <a:p>
            <a:r>
              <a:rPr lang="zh-CN" altLang="en-US" b="1" dirty="0">
                <a:solidFill>
                  <a:srgbClr val="CC00FF"/>
                </a:solidFill>
              </a:rPr>
              <a:t>２、选择题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altLang="zh-CN" sz="2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（１）若点Ｍ（</a:t>
            </a:r>
            <a:r>
              <a:rPr lang="en-US" altLang="zh-CN" sz="24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4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）满足</a:t>
            </a:r>
            <a:r>
              <a:rPr lang="en-US" altLang="zh-CN" sz="2400" b="1" i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400" b="1" i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=0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，则点</a:t>
            </a:r>
            <a:r>
              <a:rPr lang="zh-CN" altLang="en-US" sz="24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Ｍ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位于（　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　　（Ａ）第一、三象限两坐标轴夹角的平分线上　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　　（Ｂ）</a:t>
            </a:r>
            <a:r>
              <a:rPr lang="en-US" altLang="zh-CN" sz="24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轴上　　　　　　（</a:t>
            </a: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） </a:t>
            </a:r>
            <a:r>
              <a:rPr lang="en-US" altLang="zh-CN" sz="24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轴上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　　（</a:t>
            </a: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）第二、四象限两坐标轴夹角的平分线上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（２）第四象限中的点</a:t>
            </a:r>
            <a:r>
              <a:rPr lang="zh-CN" altLang="en-US" sz="24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Ｐ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4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4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）到</a:t>
            </a: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轴的距离是（　　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　　（Ａ）</a:t>
            </a:r>
            <a:r>
              <a:rPr lang="en-US" altLang="zh-CN" sz="24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　 （Ｂ）－</a:t>
            </a:r>
            <a:r>
              <a:rPr lang="en-US" altLang="zh-CN" sz="24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　 （Ｃ）－</a:t>
            </a:r>
            <a:r>
              <a:rPr lang="en-US" altLang="zh-CN" sz="24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　 （Ｄ）</a:t>
            </a:r>
            <a:r>
              <a:rPr lang="en-US" altLang="zh-CN" sz="24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（３）点</a:t>
            </a: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（－</a:t>
            </a:r>
            <a:r>
              <a:rPr lang="en-US" altLang="zh-CN" sz="24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－２</a:t>
            </a:r>
            <a:r>
              <a:rPr lang="en-US" altLang="zh-CN" sz="24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关于原点对称的点在第一象限，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       那么</a:t>
            </a:r>
            <a:r>
              <a:rPr lang="en-US" altLang="zh-CN" sz="24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的取值范围是（　　　</a:t>
            </a: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　（Ａ）</a:t>
            </a:r>
            <a:r>
              <a:rPr lang="en-US" altLang="zh-CN" sz="24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&gt;0.5   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（Ｂ）</a:t>
            </a:r>
            <a:r>
              <a:rPr lang="en-US" altLang="zh-CN" sz="24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&lt;0.5 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（Ｃ）</a:t>
            </a:r>
            <a:r>
              <a:rPr lang="en-US" altLang="zh-CN" sz="24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&gt;0   </a:t>
            </a:r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（Ｄ）</a:t>
            </a:r>
            <a:r>
              <a:rPr lang="en-US" altLang="zh-CN" sz="24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&lt;0  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7019925" y="1700213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A50021"/>
                </a:solidFill>
              </a:rPr>
              <a:t>D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7594600" y="3213100"/>
            <a:ext cx="649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A50021"/>
                </a:solidFill>
              </a:rPr>
              <a:t>c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4498975" y="4221163"/>
            <a:ext cx="936625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</a:rPr>
              <a:t>	</a:t>
            </a:r>
            <a:r>
              <a:rPr lang="en-US" altLang="zh-CN" sz="2800" b="1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WordArt 2"/>
          <p:cNvSpPr>
            <a:spLocks noChangeArrowheads="1" noChangeShapeType="1" noTextEdit="1"/>
          </p:cNvSpPr>
          <p:nvPr/>
        </p:nvSpPr>
        <p:spPr bwMode="auto">
          <a:xfrm>
            <a:off x="2987675" y="476250"/>
            <a:ext cx="3032125" cy="895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kern="10" dirty="0">
                <a:ln w="12700">
                  <a:solidFill>
                    <a:srgbClr val="3333CC"/>
                  </a:solidFill>
                  <a:miter lim="800000"/>
                </a:ln>
                <a:gradFill rotWithShape="0">
                  <a:gsLst>
                    <a:gs pos="0">
                      <a:srgbClr val="FFEBFA"/>
                    </a:gs>
                    <a:gs pos="30000">
                      <a:srgbClr val="C4D6EB"/>
                    </a:gs>
                    <a:gs pos="60001">
                      <a:srgbClr val="85C2FF"/>
                    </a:gs>
                    <a:gs pos="100000">
                      <a:srgbClr val="5E9EFF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课堂小节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82738"/>
            <a:ext cx="6707188" cy="676275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zh-CN" altLang="en-US" sz="2800" b="1" dirty="0"/>
              <a:t>通过这节课的学习，你有哪些收获？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 rot="10800000" flipV="1">
            <a:off x="232715" y="3573016"/>
            <a:ext cx="87518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9999"/>
                </a:solidFill>
              </a:rPr>
              <a:t>2. </a:t>
            </a:r>
            <a:r>
              <a:rPr lang="zh-CN" altLang="en-US" sz="2800" b="1" dirty="0">
                <a:solidFill>
                  <a:srgbClr val="009999"/>
                </a:solidFill>
              </a:rPr>
              <a:t>根据坐标描出点的位置，由点的位置确定点的坐标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232715" y="2716213"/>
            <a:ext cx="7200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9999"/>
                </a:solidFill>
              </a:rPr>
              <a:t>1. </a:t>
            </a:r>
            <a:r>
              <a:rPr lang="zh-CN" altLang="en-US" sz="2800" b="1" dirty="0">
                <a:solidFill>
                  <a:srgbClr val="009999"/>
                </a:solidFill>
              </a:rPr>
              <a:t>如何建立平面直角坐标系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683270" y="4391025"/>
            <a:ext cx="676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zh-CN" b="1">
              <a:solidFill>
                <a:srgbClr val="000000"/>
              </a:solidFill>
            </a:endParaRP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262756" y="4403725"/>
            <a:ext cx="69135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C2514"/>
                </a:solidFill>
              </a:rPr>
              <a:t>3. </a:t>
            </a:r>
            <a:r>
              <a:rPr lang="zh-CN" altLang="en-US" sz="2800" b="1" dirty="0">
                <a:solidFill>
                  <a:srgbClr val="FC2514"/>
                </a:solidFill>
              </a:rPr>
              <a:t>知道象限内极坐标轴上点的坐标的特点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251520" y="5157192"/>
            <a:ext cx="6480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4.</a:t>
            </a:r>
            <a:r>
              <a:rPr lang="zh-CN" altLang="en-US" sz="2800" b="1" dirty="0">
                <a:solidFill>
                  <a:srgbClr val="00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数形结合的思想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49" grpId="0"/>
      <p:bldP spid="57351" grpId="0"/>
      <p:bldP spid="573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3070225" cy="1219200"/>
          </a:xfrm>
          <a:noFill/>
        </p:spPr>
        <p:txBody>
          <a:bodyPr/>
          <a:lstStyle/>
          <a:p>
            <a:r>
              <a:rPr kumimoji="1" lang="zh-CN" altLang="en-US" sz="3300" b="1" dirty="0"/>
              <a:t>什么是数轴？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763000" cy="4754563"/>
          </a:xfrm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kumimoji="1" lang="zh-CN" altLang="en-US" b="1" dirty="0"/>
              <a:t>　　在直线上规定了</a:t>
            </a:r>
            <a:r>
              <a:rPr kumimoji="1" lang="zh-CN" altLang="en-US" b="1" dirty="0">
                <a:solidFill>
                  <a:srgbClr val="FF3300"/>
                </a:solidFill>
              </a:rPr>
              <a:t>原点、正方向、单位长度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zh-CN" altLang="en-US" b="1" dirty="0"/>
              <a:t>就构成了数轴</a:t>
            </a:r>
            <a:r>
              <a:rPr kumimoji="1" lang="en-US" altLang="zh-CN" b="1" dirty="0"/>
              <a:t>.</a:t>
            </a:r>
          </a:p>
          <a:p>
            <a:endParaRPr lang="en-US" altLang="zh-CN" dirty="0"/>
          </a:p>
        </p:txBody>
      </p:sp>
      <p:sp>
        <p:nvSpPr>
          <p:cNvPr id="46131" name="Text Box 51"/>
          <p:cNvSpPr txBox="1">
            <a:spLocks noChangeArrowheads="1"/>
          </p:cNvSpPr>
          <p:nvPr/>
        </p:nvSpPr>
        <p:spPr bwMode="auto">
          <a:xfrm>
            <a:off x="1979613" y="32131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i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46133" name="Text Box 53"/>
          <p:cNvSpPr txBox="1">
            <a:spLocks noChangeArrowheads="1"/>
          </p:cNvSpPr>
          <p:nvPr/>
        </p:nvSpPr>
        <p:spPr bwMode="auto">
          <a:xfrm>
            <a:off x="5076825" y="32131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46134" name="Rectangle 54"/>
          <p:cNvSpPr>
            <a:spLocks noChangeArrowheads="1"/>
          </p:cNvSpPr>
          <p:nvPr/>
        </p:nvSpPr>
        <p:spPr bwMode="auto">
          <a:xfrm>
            <a:off x="1187450" y="4581525"/>
            <a:ext cx="7056438" cy="180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kumimoji="1" lang="en-US" altLang="zh-CN" sz="2400" b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kumimoji="1" lang="zh-CN" altLang="en-US" sz="2400" b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数轴上的点可以用一个数来表示</a:t>
            </a:r>
            <a:r>
              <a:rPr kumimoji="1" lang="en-US" altLang="zh-CN" sz="2400" b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kumimoji="1" lang="zh-CN" altLang="en-US" sz="2400" b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这个数叫做这个点的坐标。例如点</a:t>
            </a:r>
            <a:r>
              <a:rPr kumimoji="1" lang="en-US" altLang="zh-CN" sz="2400" b="1" i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kumimoji="1" lang="zh-CN" altLang="en-US" sz="2400" b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在数轴上的坐标为</a:t>
            </a:r>
            <a:r>
              <a:rPr kumimoji="1" lang="en-US" altLang="zh-CN" sz="2400" b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-3,</a:t>
            </a:r>
            <a:r>
              <a:rPr kumimoji="1" lang="zh-CN" altLang="en-US" sz="2400" b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点</a:t>
            </a:r>
            <a:r>
              <a:rPr kumimoji="1" lang="en-US" altLang="zh-CN" sz="2400" b="1" i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kumimoji="1" lang="zh-CN" altLang="en-US" sz="2400" b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在数轴上的坐标为</a:t>
            </a:r>
            <a:r>
              <a:rPr kumimoji="1" lang="en-US" altLang="zh-CN" sz="2400" b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kumimoji="1" lang="zh-CN" altLang="en-US" sz="2400" b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。反过来</a:t>
            </a:r>
            <a:r>
              <a:rPr kumimoji="1" lang="en-US" altLang="zh-CN" sz="2400" b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kumimoji="1" lang="zh-CN" altLang="en-US" sz="2400" b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知道数轴上一个点的坐标</a:t>
            </a:r>
            <a:r>
              <a:rPr kumimoji="1" lang="en-US" altLang="zh-CN" sz="2400" b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kumimoji="1" lang="zh-CN" altLang="en-US" sz="2400" b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这个点在数轴上的位置也就确定了</a:t>
            </a:r>
            <a:r>
              <a:rPr kumimoji="1" lang="en-US" altLang="zh-CN" sz="2400" b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46138" name="Group 58"/>
          <p:cNvGrpSpPr/>
          <p:nvPr/>
        </p:nvGrpSpPr>
        <p:grpSpPr bwMode="auto">
          <a:xfrm>
            <a:off x="1547813" y="2565400"/>
            <a:ext cx="4556125" cy="1808163"/>
            <a:chOff x="975" y="1616"/>
            <a:chExt cx="2870" cy="1139"/>
          </a:xfrm>
        </p:grpSpPr>
        <p:grpSp>
          <p:nvGrpSpPr>
            <p:cNvPr id="46086" name="Group 6"/>
            <p:cNvGrpSpPr/>
            <p:nvPr/>
          </p:nvGrpSpPr>
          <p:grpSpPr bwMode="auto">
            <a:xfrm>
              <a:off x="975" y="1616"/>
              <a:ext cx="2870" cy="1139"/>
              <a:chOff x="1200" y="2592"/>
              <a:chExt cx="2928" cy="1157"/>
            </a:xfrm>
          </p:grpSpPr>
          <p:sp>
            <p:nvSpPr>
              <p:cNvPr id="46087" name="Line 7"/>
              <p:cNvSpPr>
                <a:spLocks noChangeShapeType="1"/>
              </p:cNvSpPr>
              <p:nvPr/>
            </p:nvSpPr>
            <p:spPr bwMode="auto">
              <a:xfrm>
                <a:off x="1200" y="3456"/>
                <a:ext cx="29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6088" name="Text Box 8"/>
              <p:cNvSpPr txBox="1">
                <a:spLocks noChangeArrowheads="1"/>
              </p:cNvSpPr>
              <p:nvPr/>
            </p:nvSpPr>
            <p:spPr bwMode="auto">
              <a:xfrm>
                <a:off x="2352" y="3169"/>
                <a:ext cx="250" cy="5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4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·</a:t>
                </a:r>
              </a:p>
            </p:txBody>
          </p:sp>
          <p:grpSp>
            <p:nvGrpSpPr>
              <p:cNvPr id="46089" name="Group 9"/>
              <p:cNvGrpSpPr/>
              <p:nvPr/>
            </p:nvGrpSpPr>
            <p:grpSpPr bwMode="auto">
              <a:xfrm>
                <a:off x="2736" y="3360"/>
                <a:ext cx="288" cy="96"/>
                <a:chOff x="1584" y="2832"/>
                <a:chExt cx="288" cy="96"/>
              </a:xfrm>
            </p:grpSpPr>
            <p:sp>
              <p:nvSpPr>
                <p:cNvPr id="46090" name="Line 10"/>
                <p:cNvSpPr>
                  <a:spLocks noChangeShapeType="1"/>
                </p:cNvSpPr>
                <p:nvPr/>
              </p:nvSpPr>
              <p:spPr bwMode="auto">
                <a:xfrm>
                  <a:off x="1584" y="2928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091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584" y="283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092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1872" y="283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6093" name="Group 13"/>
              <p:cNvGrpSpPr/>
              <p:nvPr/>
            </p:nvGrpSpPr>
            <p:grpSpPr bwMode="auto">
              <a:xfrm>
                <a:off x="2448" y="3408"/>
                <a:ext cx="288" cy="48"/>
                <a:chOff x="1584" y="2832"/>
                <a:chExt cx="288" cy="96"/>
              </a:xfrm>
            </p:grpSpPr>
            <p:sp>
              <p:nvSpPr>
                <p:cNvPr id="46094" name="Line 14"/>
                <p:cNvSpPr>
                  <a:spLocks noChangeShapeType="1"/>
                </p:cNvSpPr>
                <p:nvPr/>
              </p:nvSpPr>
              <p:spPr bwMode="auto">
                <a:xfrm>
                  <a:off x="1584" y="2928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095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584" y="283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096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872" y="283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6097" name="Group 17"/>
              <p:cNvGrpSpPr/>
              <p:nvPr/>
            </p:nvGrpSpPr>
            <p:grpSpPr bwMode="auto">
              <a:xfrm>
                <a:off x="1872" y="3360"/>
                <a:ext cx="288" cy="96"/>
                <a:chOff x="1584" y="2832"/>
                <a:chExt cx="288" cy="96"/>
              </a:xfrm>
            </p:grpSpPr>
            <p:sp>
              <p:nvSpPr>
                <p:cNvPr id="46098" name="Line 18"/>
                <p:cNvSpPr>
                  <a:spLocks noChangeShapeType="1"/>
                </p:cNvSpPr>
                <p:nvPr/>
              </p:nvSpPr>
              <p:spPr bwMode="auto">
                <a:xfrm>
                  <a:off x="1584" y="2928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099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584" y="283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00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1872" y="283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6101" name="Group 21"/>
              <p:cNvGrpSpPr/>
              <p:nvPr/>
            </p:nvGrpSpPr>
            <p:grpSpPr bwMode="auto">
              <a:xfrm>
                <a:off x="2160" y="3360"/>
                <a:ext cx="288" cy="96"/>
                <a:chOff x="1584" y="2832"/>
                <a:chExt cx="288" cy="96"/>
              </a:xfrm>
            </p:grpSpPr>
            <p:sp>
              <p:nvSpPr>
                <p:cNvPr id="46102" name="Line 22"/>
                <p:cNvSpPr>
                  <a:spLocks noChangeShapeType="1"/>
                </p:cNvSpPr>
                <p:nvPr/>
              </p:nvSpPr>
              <p:spPr bwMode="auto">
                <a:xfrm>
                  <a:off x="1584" y="2928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03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584" y="283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04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1872" y="283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6105" name="Group 25"/>
              <p:cNvGrpSpPr/>
              <p:nvPr/>
            </p:nvGrpSpPr>
            <p:grpSpPr bwMode="auto">
              <a:xfrm>
                <a:off x="3312" y="3360"/>
                <a:ext cx="288" cy="96"/>
                <a:chOff x="1584" y="2832"/>
                <a:chExt cx="288" cy="96"/>
              </a:xfrm>
            </p:grpSpPr>
            <p:sp>
              <p:nvSpPr>
                <p:cNvPr id="46106" name="Line 26"/>
                <p:cNvSpPr>
                  <a:spLocks noChangeShapeType="1"/>
                </p:cNvSpPr>
                <p:nvPr/>
              </p:nvSpPr>
              <p:spPr bwMode="auto">
                <a:xfrm>
                  <a:off x="1584" y="2928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07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1584" y="283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08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1872" y="283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6109" name="Group 29"/>
              <p:cNvGrpSpPr/>
              <p:nvPr/>
            </p:nvGrpSpPr>
            <p:grpSpPr bwMode="auto">
              <a:xfrm>
                <a:off x="3024" y="3360"/>
                <a:ext cx="288" cy="96"/>
                <a:chOff x="1584" y="2832"/>
                <a:chExt cx="288" cy="96"/>
              </a:xfrm>
            </p:grpSpPr>
            <p:sp>
              <p:nvSpPr>
                <p:cNvPr id="46110" name="Line 30"/>
                <p:cNvSpPr>
                  <a:spLocks noChangeShapeType="1"/>
                </p:cNvSpPr>
                <p:nvPr/>
              </p:nvSpPr>
              <p:spPr bwMode="auto">
                <a:xfrm>
                  <a:off x="1584" y="2928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11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1584" y="283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12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1872" y="283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6113" name="Group 33"/>
              <p:cNvGrpSpPr/>
              <p:nvPr/>
            </p:nvGrpSpPr>
            <p:grpSpPr bwMode="auto">
              <a:xfrm>
                <a:off x="1584" y="3360"/>
                <a:ext cx="288" cy="96"/>
                <a:chOff x="1584" y="2832"/>
                <a:chExt cx="288" cy="96"/>
              </a:xfrm>
            </p:grpSpPr>
            <p:sp>
              <p:nvSpPr>
                <p:cNvPr id="46114" name="Line 34"/>
                <p:cNvSpPr>
                  <a:spLocks noChangeShapeType="1"/>
                </p:cNvSpPr>
                <p:nvPr/>
              </p:nvSpPr>
              <p:spPr bwMode="auto">
                <a:xfrm>
                  <a:off x="1584" y="2928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15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1584" y="283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16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1872" y="283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6117" name="Group 37"/>
              <p:cNvGrpSpPr/>
              <p:nvPr/>
            </p:nvGrpSpPr>
            <p:grpSpPr bwMode="auto">
              <a:xfrm>
                <a:off x="3264" y="2880"/>
                <a:ext cx="288" cy="96"/>
                <a:chOff x="1584" y="2832"/>
                <a:chExt cx="288" cy="96"/>
              </a:xfrm>
            </p:grpSpPr>
            <p:sp>
              <p:nvSpPr>
                <p:cNvPr id="46118" name="Line 38"/>
                <p:cNvSpPr>
                  <a:spLocks noChangeShapeType="1"/>
                </p:cNvSpPr>
                <p:nvPr/>
              </p:nvSpPr>
              <p:spPr bwMode="auto">
                <a:xfrm>
                  <a:off x="1584" y="2928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19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1584" y="283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120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1872" y="2832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6121" name="Text Box 41"/>
              <p:cNvSpPr txBox="1">
                <a:spLocks noChangeArrowheads="1"/>
              </p:cNvSpPr>
              <p:nvPr/>
            </p:nvSpPr>
            <p:spPr bwMode="auto">
              <a:xfrm>
                <a:off x="3072" y="2592"/>
                <a:ext cx="710" cy="2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zh-CN" altLang="en-US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单位长度</a:t>
                </a:r>
              </a:p>
            </p:txBody>
          </p:sp>
          <p:sp>
            <p:nvSpPr>
              <p:cNvPr id="46122" name="Text Box 42"/>
              <p:cNvSpPr txBox="1">
                <a:spLocks noChangeArrowheads="1"/>
              </p:cNvSpPr>
              <p:nvPr/>
            </p:nvSpPr>
            <p:spPr bwMode="auto">
              <a:xfrm>
                <a:off x="2352" y="3456"/>
                <a:ext cx="216" cy="2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46123" name="Text Box 43"/>
              <p:cNvSpPr txBox="1">
                <a:spLocks noChangeArrowheads="1"/>
              </p:cNvSpPr>
              <p:nvPr/>
            </p:nvSpPr>
            <p:spPr bwMode="auto">
              <a:xfrm>
                <a:off x="2640" y="3456"/>
                <a:ext cx="216" cy="2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46124" name="Text Box 44"/>
              <p:cNvSpPr txBox="1">
                <a:spLocks noChangeArrowheads="1"/>
              </p:cNvSpPr>
              <p:nvPr/>
            </p:nvSpPr>
            <p:spPr bwMode="auto">
              <a:xfrm>
                <a:off x="2928" y="3456"/>
                <a:ext cx="217" cy="2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46125" name="Text Box 45"/>
              <p:cNvSpPr txBox="1">
                <a:spLocks noChangeArrowheads="1"/>
              </p:cNvSpPr>
              <p:nvPr/>
            </p:nvSpPr>
            <p:spPr bwMode="auto">
              <a:xfrm>
                <a:off x="3216" y="3456"/>
                <a:ext cx="216" cy="2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46126" name="Text Box 46"/>
              <p:cNvSpPr txBox="1">
                <a:spLocks noChangeArrowheads="1"/>
              </p:cNvSpPr>
              <p:nvPr/>
            </p:nvSpPr>
            <p:spPr bwMode="auto">
              <a:xfrm>
                <a:off x="3504" y="3456"/>
                <a:ext cx="216" cy="2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46127" name="Text Box 47"/>
              <p:cNvSpPr txBox="1">
                <a:spLocks noChangeArrowheads="1"/>
              </p:cNvSpPr>
              <p:nvPr/>
            </p:nvSpPr>
            <p:spPr bwMode="auto">
              <a:xfrm>
                <a:off x="1440" y="3456"/>
                <a:ext cx="281" cy="2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-3</a:t>
                </a:r>
              </a:p>
            </p:txBody>
          </p:sp>
          <p:sp>
            <p:nvSpPr>
              <p:cNvPr id="46128" name="Text Box 48"/>
              <p:cNvSpPr txBox="1">
                <a:spLocks noChangeArrowheads="1"/>
              </p:cNvSpPr>
              <p:nvPr/>
            </p:nvSpPr>
            <p:spPr bwMode="auto">
              <a:xfrm>
                <a:off x="1728" y="3456"/>
                <a:ext cx="282" cy="2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-2</a:t>
                </a:r>
              </a:p>
            </p:txBody>
          </p:sp>
          <p:sp>
            <p:nvSpPr>
              <p:cNvPr id="46129" name="Text Box 49"/>
              <p:cNvSpPr txBox="1">
                <a:spLocks noChangeArrowheads="1"/>
              </p:cNvSpPr>
              <p:nvPr/>
            </p:nvSpPr>
            <p:spPr bwMode="auto">
              <a:xfrm>
                <a:off x="2016" y="3456"/>
                <a:ext cx="282" cy="2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-1</a:t>
                </a:r>
              </a:p>
            </p:txBody>
          </p:sp>
          <p:sp>
            <p:nvSpPr>
              <p:cNvPr id="46130" name="Text Box 50"/>
              <p:cNvSpPr txBox="1">
                <a:spLocks noChangeArrowheads="1"/>
              </p:cNvSpPr>
              <p:nvPr/>
            </p:nvSpPr>
            <p:spPr bwMode="auto">
              <a:xfrm>
                <a:off x="2256" y="3073"/>
                <a:ext cx="414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zh-CN" altLang="en-US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原点</a:t>
                </a:r>
              </a:p>
            </p:txBody>
          </p:sp>
        </p:grpSp>
        <p:sp>
          <p:nvSpPr>
            <p:cNvPr id="46135" name="Oval 55"/>
            <p:cNvSpPr>
              <a:spLocks noChangeArrowheads="1"/>
            </p:cNvSpPr>
            <p:nvPr/>
          </p:nvSpPr>
          <p:spPr bwMode="auto">
            <a:xfrm>
              <a:off x="3312" y="2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6137" name="Oval 57"/>
            <p:cNvSpPr>
              <a:spLocks noChangeArrowheads="1"/>
            </p:cNvSpPr>
            <p:nvPr/>
          </p:nvSpPr>
          <p:spPr bwMode="auto">
            <a:xfrm>
              <a:off x="1328" y="24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46139" name="Text Box 59"/>
          <p:cNvSpPr txBox="1">
            <a:spLocks noChangeArrowheads="1"/>
          </p:cNvSpPr>
          <p:nvPr/>
        </p:nvSpPr>
        <p:spPr bwMode="auto">
          <a:xfrm>
            <a:off x="179388" y="549275"/>
            <a:ext cx="22240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3300"/>
                </a:solidFill>
              </a:rPr>
              <a:t>知识回顾：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utoUpdateAnimBg="0"/>
      <p:bldP spid="46085" grpId="0" autoUpdateAnimBg="0"/>
      <p:bldP spid="46131" grpId="0" autoUpdateAnimBg="0"/>
      <p:bldP spid="46133" grpId="0" autoUpdateAnimBg="0"/>
      <p:bldP spid="461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89" name="Group 85"/>
          <p:cNvGraphicFramePr>
            <a:graphicFrameLocks noGrp="1"/>
          </p:cNvGraphicFramePr>
          <p:nvPr/>
        </p:nvGraphicFramePr>
        <p:xfrm>
          <a:off x="3924300" y="2120900"/>
          <a:ext cx="4027488" cy="3627120"/>
        </p:xfrm>
        <a:graphic>
          <a:graphicData uri="http://schemas.openxmlformats.org/drawingml/2006/table">
            <a:tbl>
              <a:tblPr/>
              <a:tblGrid>
                <a:gridCol w="595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3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9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3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7174" name="Text Box 7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251700" y="2336800"/>
            <a:ext cx="86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·</a:t>
            </a:r>
            <a:r>
              <a:rPr kumimoji="1" lang="en-US" altLang="zh-CN" sz="3200" i="1">
                <a:solidFill>
                  <a:srgbClr val="FF33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47175" name="Text Box 71"/>
          <p:cNvSpPr txBox="1">
            <a:spLocks noChangeArrowheads="1"/>
          </p:cNvSpPr>
          <p:nvPr/>
        </p:nvSpPr>
        <p:spPr bwMode="auto">
          <a:xfrm>
            <a:off x="4965700" y="4927600"/>
            <a:ext cx="86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·</a:t>
            </a:r>
            <a:r>
              <a:rPr kumimoji="1" lang="en-US" altLang="zh-CN" sz="3200" i="1">
                <a:solidFill>
                  <a:srgbClr val="FF33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47176" name="Text Box 72"/>
          <p:cNvSpPr txBox="1">
            <a:spLocks noChangeArrowheads="1"/>
          </p:cNvSpPr>
          <p:nvPr/>
        </p:nvSpPr>
        <p:spPr bwMode="auto">
          <a:xfrm>
            <a:off x="4965700" y="2857500"/>
            <a:ext cx="86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·</a:t>
            </a:r>
            <a:r>
              <a:rPr kumimoji="1" lang="en-US" altLang="zh-CN" sz="3200" i="1">
                <a:solidFill>
                  <a:srgbClr val="FF33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47177" name="Text Box 7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51600" y="4927600"/>
            <a:ext cx="86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  ·</a:t>
            </a:r>
            <a:r>
              <a:rPr kumimoji="1" lang="en-US" altLang="zh-CN" sz="3200" i="1">
                <a:solidFill>
                  <a:srgbClr val="FF33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47179" name="Text Box 75"/>
          <p:cNvSpPr txBox="1">
            <a:spLocks noChangeArrowheads="1"/>
          </p:cNvSpPr>
          <p:nvPr/>
        </p:nvSpPr>
        <p:spPr bwMode="auto">
          <a:xfrm>
            <a:off x="468313" y="1412875"/>
            <a:ext cx="1296987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5400" b="1" dirty="0">
                <a:solidFill>
                  <a:srgbClr val="009999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想一想   ？</a:t>
            </a:r>
          </a:p>
        </p:txBody>
      </p:sp>
      <p:sp>
        <p:nvSpPr>
          <p:cNvPr id="47180" name="Rectangle 76"/>
          <p:cNvSpPr>
            <a:spLocks noChangeArrowheads="1"/>
          </p:cNvSpPr>
          <p:nvPr/>
        </p:nvSpPr>
        <p:spPr bwMode="auto">
          <a:xfrm>
            <a:off x="1908175" y="404813"/>
            <a:ext cx="72358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SzPct val="100000"/>
            </a:pPr>
            <a:r>
              <a:rPr kumimoji="1" lang="en-US" altLang="zh-CN" sz="24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kumimoji="1" lang="zh-CN" altLang="en-US" sz="24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与利用数轴确定直线上点的位置类似</a:t>
            </a:r>
            <a:r>
              <a:rPr kumimoji="1" lang="en-US" altLang="zh-CN" sz="24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kumimoji="1" lang="zh-CN" altLang="en-US" sz="24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能不能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SzPct val="100000"/>
            </a:pPr>
            <a:r>
              <a:rPr kumimoji="1" lang="zh-CN" altLang="en-US" sz="24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找到一种办法来确定平面内的点的位置呢</a:t>
            </a:r>
            <a:r>
              <a:rPr kumimoji="1" lang="en-US" altLang="zh-CN" sz="24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SzPct val="100000"/>
            </a:pPr>
            <a:r>
              <a:rPr kumimoji="1" lang="en-US" altLang="zh-CN" sz="24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kumimoji="1" lang="zh-CN" altLang="en-US" sz="24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例如图中</a:t>
            </a:r>
            <a:r>
              <a:rPr kumimoji="1" lang="en-US" altLang="zh-CN" sz="2400" i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kumimoji="1" lang="zh-CN" altLang="en-US" sz="24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kumimoji="1" lang="en-US" altLang="zh-CN" sz="2400" i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kumimoji="1" lang="zh-CN" altLang="en-US" sz="24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kumimoji="1" lang="en-US" altLang="zh-CN" sz="2400" i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kumimoji="1" lang="zh-CN" altLang="en-US" sz="24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kumimoji="1" lang="en-US" altLang="zh-CN" sz="2400" i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kumimoji="1" lang="zh-CN" altLang="en-US" sz="24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各点</a:t>
            </a:r>
            <a:r>
              <a:rPr kumimoji="1" lang="en-US" altLang="zh-CN" sz="24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)?</a:t>
            </a:r>
            <a:endParaRPr lang="en-US" altLang="zh-CN" sz="24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7182" name="Picture 78" descr="图片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4797425"/>
            <a:ext cx="2232025" cy="152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354" name="Picture 226"/>
          <p:cNvPicPr>
            <a:picLocks noChangeAspect="1" noChangeArrowheads="1"/>
          </p:cNvPicPr>
          <p:nvPr/>
        </p:nvPicPr>
        <p:blipFill>
          <a:blip r:embed="rId2" cstate="email"/>
          <a:srcRect b="11929"/>
          <a:stretch>
            <a:fillRect/>
          </a:stretch>
        </p:blipFill>
        <p:spPr bwMode="auto">
          <a:xfrm>
            <a:off x="4716463" y="417513"/>
            <a:ext cx="876300" cy="560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8165" name="Group 37"/>
          <p:cNvGrpSpPr/>
          <p:nvPr/>
        </p:nvGrpSpPr>
        <p:grpSpPr bwMode="auto">
          <a:xfrm>
            <a:off x="1979613" y="3441700"/>
            <a:ext cx="6858000" cy="731838"/>
            <a:chOff x="912" y="2256"/>
            <a:chExt cx="4320" cy="461"/>
          </a:xfrm>
        </p:grpSpPr>
        <p:grpSp>
          <p:nvGrpSpPr>
            <p:cNvPr id="48166" name="Group 38"/>
            <p:cNvGrpSpPr/>
            <p:nvPr/>
          </p:nvGrpSpPr>
          <p:grpSpPr bwMode="auto">
            <a:xfrm>
              <a:off x="912" y="2256"/>
              <a:ext cx="4320" cy="461"/>
              <a:chOff x="912" y="2256"/>
              <a:chExt cx="4320" cy="461"/>
            </a:xfrm>
          </p:grpSpPr>
          <p:grpSp>
            <p:nvGrpSpPr>
              <p:cNvPr id="48167" name="Group 39"/>
              <p:cNvGrpSpPr/>
              <p:nvPr/>
            </p:nvGrpSpPr>
            <p:grpSpPr bwMode="auto">
              <a:xfrm>
                <a:off x="3217" y="2282"/>
                <a:ext cx="266" cy="98"/>
                <a:chOff x="3217" y="2282"/>
                <a:chExt cx="266" cy="98"/>
              </a:xfrm>
            </p:grpSpPr>
            <p:sp>
              <p:nvSpPr>
                <p:cNvPr id="48168" name="Line 40"/>
                <p:cNvSpPr>
                  <a:spLocks noChangeShapeType="1"/>
                </p:cNvSpPr>
                <p:nvPr/>
              </p:nvSpPr>
              <p:spPr bwMode="auto">
                <a:xfrm>
                  <a:off x="3217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8169" name="Line 41"/>
                <p:cNvSpPr>
                  <a:spLocks noChangeShapeType="1"/>
                </p:cNvSpPr>
                <p:nvPr/>
              </p:nvSpPr>
              <p:spPr bwMode="auto">
                <a:xfrm>
                  <a:off x="3482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8170" name="Group 42"/>
              <p:cNvGrpSpPr/>
              <p:nvPr/>
            </p:nvGrpSpPr>
            <p:grpSpPr bwMode="auto">
              <a:xfrm>
                <a:off x="912" y="2256"/>
                <a:ext cx="4320" cy="461"/>
                <a:chOff x="912" y="2256"/>
                <a:chExt cx="4320" cy="461"/>
              </a:xfrm>
            </p:grpSpPr>
            <p:sp>
              <p:nvSpPr>
                <p:cNvPr id="48171" name="Line 43"/>
                <p:cNvSpPr>
                  <a:spLocks noChangeShapeType="1"/>
                </p:cNvSpPr>
                <p:nvPr/>
              </p:nvSpPr>
              <p:spPr bwMode="auto">
                <a:xfrm>
                  <a:off x="1617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8172" name="Line 44"/>
                <p:cNvSpPr>
                  <a:spLocks noChangeShapeType="1"/>
                </p:cNvSpPr>
                <p:nvPr/>
              </p:nvSpPr>
              <p:spPr bwMode="auto">
                <a:xfrm>
                  <a:off x="1882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8173" name="Line 45"/>
                <p:cNvSpPr>
                  <a:spLocks noChangeShapeType="1"/>
                </p:cNvSpPr>
                <p:nvPr/>
              </p:nvSpPr>
              <p:spPr bwMode="auto">
                <a:xfrm>
                  <a:off x="2147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8174" name="Line 46"/>
                <p:cNvSpPr>
                  <a:spLocks noChangeShapeType="1"/>
                </p:cNvSpPr>
                <p:nvPr/>
              </p:nvSpPr>
              <p:spPr bwMode="auto">
                <a:xfrm>
                  <a:off x="2422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8175" name="Line 47"/>
                <p:cNvSpPr>
                  <a:spLocks noChangeShapeType="1"/>
                </p:cNvSpPr>
                <p:nvPr/>
              </p:nvSpPr>
              <p:spPr bwMode="auto">
                <a:xfrm>
                  <a:off x="2687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8176" name="Line 48"/>
                <p:cNvSpPr>
                  <a:spLocks noChangeShapeType="1"/>
                </p:cNvSpPr>
                <p:nvPr/>
              </p:nvSpPr>
              <p:spPr bwMode="auto">
                <a:xfrm>
                  <a:off x="3757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8177" name="Line 49"/>
                <p:cNvSpPr>
                  <a:spLocks noChangeShapeType="1"/>
                </p:cNvSpPr>
                <p:nvPr/>
              </p:nvSpPr>
              <p:spPr bwMode="auto">
                <a:xfrm>
                  <a:off x="4022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8178" name="Line 50"/>
                <p:cNvSpPr>
                  <a:spLocks noChangeShapeType="1"/>
                </p:cNvSpPr>
                <p:nvPr/>
              </p:nvSpPr>
              <p:spPr bwMode="auto">
                <a:xfrm>
                  <a:off x="4287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8179" name="Line 51"/>
                <p:cNvSpPr>
                  <a:spLocks noChangeShapeType="1"/>
                </p:cNvSpPr>
                <p:nvPr/>
              </p:nvSpPr>
              <p:spPr bwMode="auto">
                <a:xfrm>
                  <a:off x="4551" y="2282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8180" name="Line 52"/>
                <p:cNvSpPr>
                  <a:spLocks noChangeShapeType="1"/>
                </p:cNvSpPr>
                <p:nvPr/>
              </p:nvSpPr>
              <p:spPr bwMode="auto">
                <a:xfrm>
                  <a:off x="4816" y="2256"/>
                  <a:ext cx="1" cy="98"/>
                </a:xfrm>
                <a:prstGeom prst="line">
                  <a:avLst/>
                </a:prstGeom>
                <a:noFill/>
                <a:ln w="15875">
                  <a:solidFill>
                    <a:srgbClr val="808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48181" name="Group 53"/>
                <p:cNvGrpSpPr/>
                <p:nvPr/>
              </p:nvGrpSpPr>
              <p:grpSpPr bwMode="auto">
                <a:xfrm>
                  <a:off x="912" y="2256"/>
                  <a:ext cx="4320" cy="461"/>
                  <a:chOff x="912" y="2256"/>
                  <a:chExt cx="4320" cy="461"/>
                </a:xfrm>
              </p:grpSpPr>
              <p:sp>
                <p:nvSpPr>
                  <p:cNvPr id="48182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2351"/>
                    <a:ext cx="3984" cy="1"/>
                  </a:xfrm>
                  <a:prstGeom prst="line">
                    <a:avLst/>
                  </a:prstGeom>
                  <a:noFill/>
                  <a:ln w="38100">
                    <a:solidFill>
                      <a:schemeClr val="tx2"/>
                    </a:solidFill>
                    <a:rou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8183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1088" y="2282"/>
                    <a:ext cx="1" cy="98"/>
                  </a:xfrm>
                  <a:prstGeom prst="line">
                    <a:avLst/>
                  </a:prstGeom>
                  <a:noFill/>
                  <a:ln w="15875">
                    <a:solidFill>
                      <a:srgbClr val="80808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8184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1353" y="2282"/>
                    <a:ext cx="1" cy="98"/>
                  </a:xfrm>
                  <a:prstGeom prst="line">
                    <a:avLst/>
                  </a:prstGeom>
                  <a:noFill/>
                  <a:ln w="15875">
                    <a:solidFill>
                      <a:srgbClr val="80808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48185" name="Group 57"/>
                  <p:cNvGrpSpPr/>
                  <p:nvPr/>
                </p:nvGrpSpPr>
                <p:grpSpPr bwMode="auto">
                  <a:xfrm>
                    <a:off x="912" y="2256"/>
                    <a:ext cx="4320" cy="461"/>
                    <a:chOff x="912" y="2256"/>
                    <a:chExt cx="4320" cy="461"/>
                  </a:xfrm>
                </p:grpSpPr>
                <p:sp>
                  <p:nvSpPr>
                    <p:cNvPr id="48186" name="Rectangl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9" y="2380"/>
                      <a:ext cx="133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1" lang="en-US" altLang="zh-CN" sz="2000" b="1">
                          <a:solidFill>
                            <a:srgbClr val="FF3300"/>
                          </a:solidFill>
                          <a:latin typeface="MS Sans Serif" charset="0"/>
                        </a:rPr>
                        <a:t>-5</a:t>
                      </a:r>
                      <a:endParaRPr kumimoji="1" lang="en-US" altLang="zh-CN" sz="2000" b="1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8187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37" y="2400"/>
                      <a:ext cx="80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1" lang="en-US" altLang="zh-CN" sz="2000" b="1">
                          <a:solidFill>
                            <a:srgbClr val="FF3300"/>
                          </a:solidFill>
                          <a:latin typeface="MS Sans Serif" charset="0"/>
                        </a:rPr>
                        <a:t>5</a:t>
                      </a:r>
                      <a:endParaRPr kumimoji="1" lang="en-US" altLang="zh-CN" sz="2000" b="1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8188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2400"/>
                      <a:ext cx="133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1" lang="en-US" altLang="zh-CN" sz="2000" b="1">
                          <a:solidFill>
                            <a:srgbClr val="FF3300"/>
                          </a:solidFill>
                          <a:latin typeface="MS Sans Serif" charset="0"/>
                        </a:rPr>
                        <a:t>-3</a:t>
                      </a:r>
                      <a:endParaRPr kumimoji="1" lang="en-US" altLang="zh-CN" sz="2000" b="1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8189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76" y="2390"/>
                      <a:ext cx="133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1" lang="en-US" altLang="zh-CN" sz="2000" b="1">
                          <a:solidFill>
                            <a:srgbClr val="FF3300"/>
                          </a:solidFill>
                          <a:latin typeface="MS Sans Serif" charset="0"/>
                        </a:rPr>
                        <a:t>-4</a:t>
                      </a:r>
                      <a:endParaRPr kumimoji="1" lang="en-US" altLang="zh-CN" sz="2000" b="1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8190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6" y="2400"/>
                      <a:ext cx="80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1" lang="en-US" altLang="zh-CN" sz="2000" b="1">
                          <a:solidFill>
                            <a:srgbClr val="FF3300"/>
                          </a:solidFill>
                          <a:latin typeface="MS Sans Serif" charset="0"/>
                        </a:rPr>
                        <a:t>4</a:t>
                      </a:r>
                      <a:endParaRPr kumimoji="1" lang="en-US" altLang="zh-CN" sz="2000" b="1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8191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4" y="2390"/>
                      <a:ext cx="133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1" lang="en-US" altLang="zh-CN" sz="2000" b="1">
                          <a:solidFill>
                            <a:srgbClr val="FF3300"/>
                          </a:solidFill>
                          <a:latin typeface="MS Sans Serif" charset="0"/>
                        </a:rPr>
                        <a:t>-2</a:t>
                      </a:r>
                      <a:endParaRPr kumimoji="1" lang="en-US" altLang="zh-CN" sz="2000" b="1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8192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2400"/>
                      <a:ext cx="80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1" lang="en-US" altLang="zh-CN" sz="2000" b="1">
                          <a:solidFill>
                            <a:srgbClr val="FF3300"/>
                          </a:solidFill>
                          <a:latin typeface="MS Sans Serif" charset="0"/>
                        </a:rPr>
                        <a:t>3</a:t>
                      </a:r>
                      <a:endParaRPr kumimoji="1" lang="en-US" altLang="zh-CN" sz="2000" b="1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8193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2390"/>
                      <a:ext cx="133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1" lang="en-US" altLang="zh-CN" sz="2000" b="1">
                          <a:solidFill>
                            <a:srgbClr val="FF3300"/>
                          </a:solidFill>
                          <a:latin typeface="MS Sans Serif" charset="0"/>
                        </a:rPr>
                        <a:t>-1</a:t>
                      </a:r>
                      <a:endParaRPr kumimoji="1" lang="en-US" altLang="zh-CN" sz="2000" b="1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8194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2400"/>
                      <a:ext cx="80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1" lang="en-US" altLang="zh-CN" sz="2000" b="1">
                          <a:solidFill>
                            <a:srgbClr val="FF3300"/>
                          </a:solidFill>
                          <a:latin typeface="MS Sans Serif" charset="0"/>
                        </a:rPr>
                        <a:t>2</a:t>
                      </a:r>
                      <a:endParaRPr kumimoji="1" lang="en-US" altLang="zh-CN" sz="2000" b="1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8195" name="Rectangl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2400"/>
                      <a:ext cx="80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1" lang="en-US" altLang="zh-CN" sz="2000" b="1">
                          <a:solidFill>
                            <a:srgbClr val="FF3300"/>
                          </a:solidFill>
                          <a:latin typeface="MS Sans Serif" charset="0"/>
                        </a:rPr>
                        <a:t>1</a:t>
                      </a:r>
                      <a:endParaRPr kumimoji="1" lang="en-US" altLang="zh-CN" sz="2000" b="1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8196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6" y="2400"/>
                      <a:ext cx="133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1" lang="en-US" altLang="zh-CN" sz="2000" b="1">
                          <a:solidFill>
                            <a:srgbClr val="FF3300"/>
                          </a:solidFill>
                          <a:latin typeface="MS Sans Serif" charset="0"/>
                        </a:rPr>
                        <a:t>-6</a:t>
                      </a:r>
                      <a:endParaRPr kumimoji="1" lang="en-US" altLang="zh-CN" sz="2000" b="1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8197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12" y="2400"/>
                      <a:ext cx="80" cy="19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0" tIns="0" rIns="0" bIns="0">
                      <a:spAutoFit/>
                    </a:bodyPr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1" lang="en-US" altLang="zh-CN" sz="2000" b="1">
                          <a:solidFill>
                            <a:srgbClr val="FF3300"/>
                          </a:solidFill>
                          <a:latin typeface="MS Sans Serif" charset="0"/>
                        </a:rPr>
                        <a:t>6</a:t>
                      </a:r>
                      <a:endParaRPr kumimoji="1" lang="en-US" altLang="zh-CN" sz="2000" b="1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8198" name="Text Box 7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36" y="2256"/>
                      <a:ext cx="816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 type="none" w="sm" len="sm"/>
                          <a:tailEnd type="none" w="sm" len="sm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kumimoji="1" lang="en-US" altLang="zh-CN" sz="2800" i="1">
                          <a:solidFill>
                            <a:srgbClr val="FF3300"/>
                          </a:solidFill>
                          <a:latin typeface="Times New Roman" panose="02020603050405020304" pitchFamily="18" charset="0"/>
                        </a:rPr>
                        <a:t>o</a:t>
                      </a:r>
                    </a:p>
                  </p:txBody>
                </p:sp>
                <p:sp>
                  <p:nvSpPr>
                    <p:cNvPr id="48199" name="Text Box 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12" y="2352"/>
                      <a:ext cx="480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 type="none" w="sm" len="sm"/>
                          <a:tailEnd type="none" w="sm" len="sm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kumimoji="1" lang="zh-CN" altLang="zh-CN" sz="2400" b="1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8200" name="Text Box 7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52" y="2352"/>
                      <a:ext cx="480" cy="3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chemeClr val="tx1"/>
                          </a:solidFill>
                          <a:miter lim="800000"/>
                          <a:headEnd type="none" w="sm" len="sm"/>
                          <a:tailEnd type="none" w="sm" len="sm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kumimoji="1" lang="en-US" altLang="zh-CN" sz="3200" b="1" i="1">
                          <a:solidFill>
                            <a:srgbClr val="FF3300"/>
                          </a:solidFill>
                          <a:latin typeface="Times New Roman" panose="02020603050405020304" pitchFamily="18" charset="0"/>
                        </a:rPr>
                        <a:t>x</a:t>
                      </a:r>
                    </a:p>
                  </p:txBody>
                </p:sp>
              </p:grpSp>
            </p:grpSp>
          </p:grpSp>
        </p:grpSp>
        <p:sp>
          <p:nvSpPr>
            <p:cNvPr id="48201" name="Line 73"/>
            <p:cNvSpPr>
              <a:spLocks noChangeShapeType="1"/>
            </p:cNvSpPr>
            <p:nvPr/>
          </p:nvSpPr>
          <p:spPr bwMode="auto">
            <a:xfrm>
              <a:off x="2928" y="225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48202" name="Text Box 74"/>
          <p:cNvSpPr txBox="1">
            <a:spLocks noChangeArrowheads="1"/>
          </p:cNvSpPr>
          <p:nvPr/>
        </p:nvSpPr>
        <p:spPr bwMode="auto">
          <a:xfrm>
            <a:off x="6934200" y="4378325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kumimoji="1"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轴或横轴</a:t>
            </a:r>
          </a:p>
        </p:txBody>
      </p:sp>
      <p:sp>
        <p:nvSpPr>
          <p:cNvPr id="48203" name="Text Box 75"/>
          <p:cNvSpPr txBox="1">
            <a:spLocks noChangeArrowheads="1"/>
          </p:cNvSpPr>
          <p:nvPr/>
        </p:nvSpPr>
        <p:spPr bwMode="auto">
          <a:xfrm>
            <a:off x="5364163" y="777875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kumimoji="1"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轴或纵轴</a:t>
            </a:r>
          </a:p>
        </p:txBody>
      </p:sp>
      <p:sp>
        <p:nvSpPr>
          <p:cNvPr id="48205" name="Text Box 77"/>
          <p:cNvSpPr txBox="1">
            <a:spLocks noChangeArrowheads="1"/>
          </p:cNvSpPr>
          <p:nvPr/>
        </p:nvSpPr>
        <p:spPr bwMode="auto">
          <a:xfrm>
            <a:off x="466725" y="620713"/>
            <a:ext cx="36718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FF0000"/>
                </a:solidFill>
                <a:ea typeface="黑体" panose="02010609060101010101" pitchFamily="49" charset="-122"/>
              </a:rPr>
              <a:t>建立直角坐标系</a:t>
            </a:r>
          </a:p>
        </p:txBody>
      </p:sp>
      <p:sp>
        <p:nvSpPr>
          <p:cNvPr id="48206" name="Text Box 78"/>
          <p:cNvSpPr txBox="1">
            <a:spLocks noChangeArrowheads="1"/>
          </p:cNvSpPr>
          <p:nvPr/>
        </p:nvSpPr>
        <p:spPr bwMode="auto">
          <a:xfrm>
            <a:off x="395288" y="4076700"/>
            <a:ext cx="3490912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FF0000"/>
                </a:solidFill>
                <a:ea typeface="黑体" panose="02010609060101010101" pitchFamily="49" charset="-122"/>
              </a:rPr>
              <a:t>　　有了平面直角坐标系，平面内的点就可以用一个有序数对来表示了。原点的坐标是（</a:t>
            </a:r>
            <a:r>
              <a:rPr lang="en-US" altLang="zh-CN" sz="2800" dirty="0">
                <a:solidFill>
                  <a:srgbClr val="FF0000"/>
                </a:solidFill>
                <a:ea typeface="黑体" panose="02010609060101010101" pitchFamily="49" charset="-122"/>
              </a:rPr>
              <a:t>0</a:t>
            </a:r>
            <a:r>
              <a:rPr lang="zh-CN" altLang="en-US" sz="2800" dirty="0">
                <a:solidFill>
                  <a:srgbClr val="FF0000"/>
                </a:solidFill>
                <a:ea typeface="黑体" panose="02010609060101010101" pitchFamily="49" charset="-122"/>
              </a:rPr>
              <a:t>，</a:t>
            </a:r>
            <a:r>
              <a:rPr lang="en-US" altLang="zh-CN" sz="2800" dirty="0">
                <a:solidFill>
                  <a:srgbClr val="FF0000"/>
                </a:solidFill>
                <a:ea typeface="黑体" panose="02010609060101010101" pitchFamily="49" charset="-122"/>
              </a:rPr>
              <a:t>0</a:t>
            </a:r>
            <a:r>
              <a:rPr lang="zh-CN" altLang="en-US" sz="2800" dirty="0">
                <a:solidFill>
                  <a:srgbClr val="FF0000"/>
                </a:solidFill>
                <a:ea typeface="黑体" panose="02010609060101010101" pitchFamily="49" charset="-122"/>
              </a:rPr>
              <a:t>）</a:t>
            </a:r>
            <a:r>
              <a:rPr lang="en-US" altLang="zh-CN" sz="2800" dirty="0">
                <a:solidFill>
                  <a:srgbClr val="FF0000"/>
                </a:solidFill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48349" name="AutoShape 221"/>
          <p:cNvSpPr>
            <a:spLocks noChangeArrowheads="1"/>
          </p:cNvSpPr>
          <p:nvPr/>
        </p:nvSpPr>
        <p:spPr bwMode="auto">
          <a:xfrm>
            <a:off x="5580063" y="2649538"/>
            <a:ext cx="914400" cy="609600"/>
          </a:xfrm>
          <a:prstGeom prst="wedgeRoundRectCallout">
            <a:avLst>
              <a:gd name="adj1" fmla="val -90454"/>
              <a:gd name="adj2" fmla="val 10025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b="1">
                <a:solidFill>
                  <a:srgbClr val="FF3300"/>
                </a:solidFill>
              </a:rPr>
              <a:t>原点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8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48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48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02" grpId="0"/>
      <p:bldP spid="48203" grpId="0"/>
      <p:bldP spid="48205" grpId="0"/>
      <p:bldP spid="48206" grpId="0"/>
      <p:bldP spid="483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00" name="Text Box 48"/>
          <p:cNvSpPr txBox="1">
            <a:spLocks noChangeArrowheads="1"/>
          </p:cNvSpPr>
          <p:nvPr/>
        </p:nvSpPr>
        <p:spPr bwMode="auto">
          <a:xfrm>
            <a:off x="4140200" y="1557338"/>
            <a:ext cx="213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99CC00"/>
                </a:solidFill>
              </a:rPr>
              <a:t>第一象限</a:t>
            </a:r>
          </a:p>
        </p:txBody>
      </p:sp>
      <p:sp>
        <p:nvSpPr>
          <p:cNvPr id="49201" name="Text Box 49"/>
          <p:cNvSpPr txBox="1">
            <a:spLocks noChangeArrowheads="1"/>
          </p:cNvSpPr>
          <p:nvPr/>
        </p:nvSpPr>
        <p:spPr bwMode="auto">
          <a:xfrm>
            <a:off x="539750" y="1701800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99CC00"/>
                </a:solidFill>
              </a:rPr>
              <a:t>第二象限</a:t>
            </a:r>
          </a:p>
        </p:txBody>
      </p:sp>
      <p:sp>
        <p:nvSpPr>
          <p:cNvPr id="49202" name="Text Box 50"/>
          <p:cNvSpPr txBox="1">
            <a:spLocks noChangeArrowheads="1"/>
          </p:cNvSpPr>
          <p:nvPr/>
        </p:nvSpPr>
        <p:spPr bwMode="auto">
          <a:xfrm>
            <a:off x="611188" y="4294188"/>
            <a:ext cx="213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99CC00"/>
                </a:solidFill>
              </a:rPr>
              <a:t>第三象限</a:t>
            </a:r>
          </a:p>
        </p:txBody>
      </p:sp>
      <p:sp>
        <p:nvSpPr>
          <p:cNvPr id="49203" name="Text Box 51"/>
          <p:cNvSpPr txBox="1">
            <a:spLocks noChangeArrowheads="1"/>
          </p:cNvSpPr>
          <p:nvPr/>
        </p:nvSpPr>
        <p:spPr bwMode="auto">
          <a:xfrm>
            <a:off x="4211638" y="4294188"/>
            <a:ext cx="213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99CC00"/>
                </a:solidFill>
              </a:rPr>
              <a:t>第四象限</a:t>
            </a:r>
          </a:p>
        </p:txBody>
      </p:sp>
      <p:grpSp>
        <p:nvGrpSpPr>
          <p:cNvPr id="49227" name="Group 75"/>
          <p:cNvGrpSpPr/>
          <p:nvPr/>
        </p:nvGrpSpPr>
        <p:grpSpPr bwMode="auto">
          <a:xfrm>
            <a:off x="603250" y="215900"/>
            <a:ext cx="6419850" cy="5734050"/>
            <a:chOff x="839" y="328"/>
            <a:chExt cx="4044" cy="3612"/>
          </a:xfrm>
        </p:grpSpPr>
        <p:sp>
          <p:nvSpPr>
            <p:cNvPr id="49199" name="Text Box 47"/>
            <p:cNvSpPr txBox="1">
              <a:spLocks noChangeArrowheads="1"/>
            </p:cNvSpPr>
            <p:nvPr/>
          </p:nvSpPr>
          <p:spPr bwMode="auto">
            <a:xfrm>
              <a:off x="2200" y="32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400" b="1" i="1">
                  <a:solidFill>
                    <a:srgbClr val="99CC00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49156" name="Group 4"/>
            <p:cNvGrpSpPr/>
            <p:nvPr/>
          </p:nvGrpSpPr>
          <p:grpSpPr bwMode="auto">
            <a:xfrm>
              <a:off x="1235" y="712"/>
              <a:ext cx="2736" cy="3168"/>
              <a:chOff x="1008" y="576"/>
              <a:chExt cx="2736" cy="3168"/>
            </a:xfrm>
          </p:grpSpPr>
          <p:grpSp>
            <p:nvGrpSpPr>
              <p:cNvPr id="49157" name="Group 5"/>
              <p:cNvGrpSpPr/>
              <p:nvPr/>
            </p:nvGrpSpPr>
            <p:grpSpPr bwMode="auto">
              <a:xfrm>
                <a:off x="2064" y="576"/>
                <a:ext cx="432" cy="3168"/>
                <a:chOff x="2064" y="576"/>
                <a:chExt cx="432" cy="3168"/>
              </a:xfrm>
            </p:grpSpPr>
            <p:grpSp>
              <p:nvGrpSpPr>
                <p:cNvPr id="49158" name="Group 6"/>
                <p:cNvGrpSpPr/>
                <p:nvPr/>
              </p:nvGrpSpPr>
              <p:grpSpPr bwMode="auto">
                <a:xfrm>
                  <a:off x="2064" y="2361"/>
                  <a:ext cx="336" cy="1383"/>
                  <a:chOff x="2016" y="2352"/>
                  <a:chExt cx="336" cy="1383"/>
                </a:xfrm>
              </p:grpSpPr>
              <p:grpSp>
                <p:nvGrpSpPr>
                  <p:cNvPr id="49159" name="Group 7"/>
                  <p:cNvGrpSpPr/>
                  <p:nvPr/>
                </p:nvGrpSpPr>
                <p:grpSpPr bwMode="auto">
                  <a:xfrm>
                    <a:off x="2064" y="2352"/>
                    <a:ext cx="288" cy="1191"/>
                    <a:chOff x="2064" y="2352"/>
                    <a:chExt cx="288" cy="1191"/>
                  </a:xfrm>
                </p:grpSpPr>
                <p:sp>
                  <p:nvSpPr>
                    <p:cNvPr id="49160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4" y="2352"/>
                      <a:ext cx="288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zh-CN" b="1">
                          <a:solidFill>
                            <a:srgbClr val="99CC00"/>
                          </a:solidFill>
                        </a:rPr>
                        <a:t>- 1</a:t>
                      </a:r>
                    </a:p>
                  </p:txBody>
                </p:sp>
                <p:sp>
                  <p:nvSpPr>
                    <p:cNvPr id="49161" name="Text Box 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4" y="2592"/>
                      <a:ext cx="288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zh-CN" b="1">
                          <a:solidFill>
                            <a:srgbClr val="99CC00"/>
                          </a:solidFill>
                        </a:rPr>
                        <a:t>- 2</a:t>
                      </a:r>
                    </a:p>
                  </p:txBody>
                </p:sp>
                <p:sp>
                  <p:nvSpPr>
                    <p:cNvPr id="49162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4" y="2832"/>
                      <a:ext cx="288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zh-CN" b="1">
                          <a:solidFill>
                            <a:srgbClr val="99CC00"/>
                          </a:solidFill>
                        </a:rPr>
                        <a:t>- 3</a:t>
                      </a:r>
                    </a:p>
                  </p:txBody>
                </p:sp>
                <p:sp>
                  <p:nvSpPr>
                    <p:cNvPr id="49163" name="Text Box 1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4" y="3081"/>
                      <a:ext cx="288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zh-CN" b="1">
                          <a:solidFill>
                            <a:srgbClr val="99CC00"/>
                          </a:solidFill>
                        </a:rPr>
                        <a:t>- 4</a:t>
                      </a:r>
                    </a:p>
                  </p:txBody>
                </p:sp>
                <p:sp>
                  <p:nvSpPr>
                    <p:cNvPr id="49164" name="Text Box 1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4" y="3312"/>
                      <a:ext cx="288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zh-CN" b="1">
                          <a:solidFill>
                            <a:srgbClr val="99CC00"/>
                          </a:solidFill>
                        </a:rPr>
                        <a:t>- 5</a:t>
                      </a:r>
                    </a:p>
                  </p:txBody>
                </p:sp>
              </p:grpSp>
              <p:sp>
                <p:nvSpPr>
                  <p:cNvPr id="49165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16" y="3504"/>
                    <a:ext cx="336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zh-CN" b="1">
                        <a:solidFill>
                          <a:srgbClr val="99CC00"/>
                        </a:solidFill>
                      </a:rPr>
                      <a:t> - 6</a:t>
                    </a:r>
                  </a:p>
                </p:txBody>
              </p:sp>
            </p:grpSp>
            <p:grpSp>
              <p:nvGrpSpPr>
                <p:cNvPr id="49166" name="Group 14"/>
                <p:cNvGrpSpPr/>
                <p:nvPr/>
              </p:nvGrpSpPr>
              <p:grpSpPr bwMode="auto">
                <a:xfrm>
                  <a:off x="2112" y="576"/>
                  <a:ext cx="384" cy="1431"/>
                  <a:chOff x="2112" y="576"/>
                  <a:chExt cx="384" cy="1431"/>
                </a:xfrm>
              </p:grpSpPr>
              <p:sp>
                <p:nvSpPr>
                  <p:cNvPr id="49167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12" y="576"/>
                    <a:ext cx="24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zh-CN" b="1">
                        <a:solidFill>
                          <a:srgbClr val="99CC00"/>
                        </a:solidFill>
                      </a:rPr>
                      <a:t> 6</a:t>
                    </a:r>
                  </a:p>
                </p:txBody>
              </p:sp>
              <p:grpSp>
                <p:nvGrpSpPr>
                  <p:cNvPr id="49168" name="Group 16"/>
                  <p:cNvGrpSpPr/>
                  <p:nvPr/>
                </p:nvGrpSpPr>
                <p:grpSpPr bwMode="auto">
                  <a:xfrm>
                    <a:off x="2112" y="816"/>
                    <a:ext cx="384" cy="1191"/>
                    <a:chOff x="2112" y="816"/>
                    <a:chExt cx="384" cy="1191"/>
                  </a:xfrm>
                </p:grpSpPr>
                <p:grpSp>
                  <p:nvGrpSpPr>
                    <p:cNvPr id="49169" name="Group 17"/>
                    <p:cNvGrpSpPr/>
                    <p:nvPr/>
                  </p:nvGrpSpPr>
                  <p:grpSpPr bwMode="auto">
                    <a:xfrm>
                      <a:off x="2160" y="1545"/>
                      <a:ext cx="336" cy="462"/>
                      <a:chOff x="2160" y="1545"/>
                      <a:chExt cx="336" cy="462"/>
                    </a:xfrm>
                  </p:grpSpPr>
                  <p:sp>
                    <p:nvSpPr>
                      <p:cNvPr id="49170" name="Text Box 1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160" y="1776"/>
                        <a:ext cx="192" cy="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fontAlgn="base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r>
                          <a:rPr lang="en-US" altLang="zh-CN" b="1">
                            <a:solidFill>
                              <a:srgbClr val="99CC00"/>
                            </a:solidFill>
                          </a:rPr>
                          <a:t>1</a:t>
                        </a:r>
                      </a:p>
                    </p:txBody>
                  </p:sp>
                  <p:sp>
                    <p:nvSpPr>
                      <p:cNvPr id="49171" name="Text Box 1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160" y="1545"/>
                        <a:ext cx="336" cy="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fontAlgn="base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r>
                          <a:rPr lang="en-US" altLang="zh-CN" b="1">
                            <a:solidFill>
                              <a:srgbClr val="99CC00"/>
                            </a:solidFill>
                          </a:rPr>
                          <a:t>2</a:t>
                        </a:r>
                      </a:p>
                    </p:txBody>
                  </p:sp>
                </p:grpSp>
                <p:sp>
                  <p:nvSpPr>
                    <p:cNvPr id="49172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12" y="1305"/>
                      <a:ext cx="384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zh-CN" b="1">
                          <a:solidFill>
                            <a:srgbClr val="99CC00"/>
                          </a:solidFill>
                        </a:rPr>
                        <a:t> 3</a:t>
                      </a:r>
                    </a:p>
                  </p:txBody>
                </p:sp>
                <p:sp>
                  <p:nvSpPr>
                    <p:cNvPr id="49173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12" y="816"/>
                      <a:ext cx="240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zh-CN" b="1">
                          <a:solidFill>
                            <a:srgbClr val="99CC00"/>
                          </a:solidFill>
                        </a:rPr>
                        <a:t> 5</a:t>
                      </a:r>
                    </a:p>
                  </p:txBody>
                </p:sp>
                <p:sp>
                  <p:nvSpPr>
                    <p:cNvPr id="49174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12" y="1056"/>
                      <a:ext cx="384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zh-CN" b="1">
                          <a:solidFill>
                            <a:srgbClr val="99CC00"/>
                          </a:solidFill>
                        </a:rPr>
                        <a:t> 4</a:t>
                      </a:r>
                    </a:p>
                  </p:txBody>
                </p:sp>
              </p:grpSp>
            </p:grpSp>
          </p:grpSp>
          <p:grpSp>
            <p:nvGrpSpPr>
              <p:cNvPr id="49175" name="Group 23"/>
              <p:cNvGrpSpPr/>
              <p:nvPr/>
            </p:nvGrpSpPr>
            <p:grpSpPr bwMode="auto">
              <a:xfrm>
                <a:off x="1008" y="2160"/>
                <a:ext cx="2736" cy="240"/>
                <a:chOff x="1008" y="2160"/>
                <a:chExt cx="2736" cy="240"/>
              </a:xfrm>
            </p:grpSpPr>
            <p:grpSp>
              <p:nvGrpSpPr>
                <p:cNvPr id="49176" name="Group 24"/>
                <p:cNvGrpSpPr/>
                <p:nvPr/>
              </p:nvGrpSpPr>
              <p:grpSpPr bwMode="auto">
                <a:xfrm>
                  <a:off x="2496" y="2160"/>
                  <a:ext cx="1248" cy="240"/>
                  <a:chOff x="2496" y="2208"/>
                  <a:chExt cx="1248" cy="240"/>
                </a:xfrm>
              </p:grpSpPr>
              <p:sp>
                <p:nvSpPr>
                  <p:cNvPr id="49177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08" y="2208"/>
                    <a:ext cx="336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zh-CN" b="1">
                        <a:solidFill>
                          <a:srgbClr val="99CC00"/>
                        </a:solidFill>
                      </a:rPr>
                      <a:t> 5</a:t>
                    </a:r>
                  </a:p>
                </p:txBody>
              </p:sp>
              <p:grpSp>
                <p:nvGrpSpPr>
                  <p:cNvPr id="49178" name="Group 26"/>
                  <p:cNvGrpSpPr/>
                  <p:nvPr/>
                </p:nvGrpSpPr>
                <p:grpSpPr bwMode="auto">
                  <a:xfrm>
                    <a:off x="2496" y="2208"/>
                    <a:ext cx="1056" cy="240"/>
                    <a:chOff x="2496" y="2208"/>
                    <a:chExt cx="1056" cy="240"/>
                  </a:xfrm>
                </p:grpSpPr>
                <p:sp>
                  <p:nvSpPr>
                    <p:cNvPr id="49179" name="Text Box 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68" y="2208"/>
                      <a:ext cx="384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zh-CN" b="1">
                          <a:solidFill>
                            <a:srgbClr val="99CC00"/>
                          </a:solidFill>
                        </a:rPr>
                        <a:t> 4</a:t>
                      </a:r>
                    </a:p>
                  </p:txBody>
                </p:sp>
                <p:grpSp>
                  <p:nvGrpSpPr>
                    <p:cNvPr id="49180" name="Group 28"/>
                    <p:cNvGrpSpPr/>
                    <p:nvPr/>
                  </p:nvGrpSpPr>
                  <p:grpSpPr bwMode="auto">
                    <a:xfrm>
                      <a:off x="2496" y="2208"/>
                      <a:ext cx="816" cy="240"/>
                      <a:chOff x="2496" y="2208"/>
                      <a:chExt cx="816" cy="240"/>
                    </a:xfrm>
                  </p:grpSpPr>
                  <p:sp>
                    <p:nvSpPr>
                      <p:cNvPr id="49181" name="Text Box 2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496" y="2208"/>
                        <a:ext cx="288" cy="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fontAlgn="base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r>
                          <a:rPr lang="en-US" altLang="zh-CN" b="1">
                            <a:solidFill>
                              <a:srgbClr val="99CC00"/>
                            </a:solidFill>
                          </a:rPr>
                          <a:t>1</a:t>
                        </a:r>
                      </a:p>
                    </p:txBody>
                  </p:sp>
                  <p:sp>
                    <p:nvSpPr>
                      <p:cNvPr id="49182" name="Text Box 3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736" y="2217"/>
                        <a:ext cx="336" cy="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fontAlgn="base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r>
                          <a:rPr lang="en-US" altLang="zh-CN" b="1">
                            <a:solidFill>
                              <a:srgbClr val="99CC00"/>
                            </a:solidFill>
                          </a:rPr>
                          <a:t>2</a:t>
                        </a:r>
                      </a:p>
                    </p:txBody>
                  </p:sp>
                  <p:sp>
                    <p:nvSpPr>
                      <p:cNvPr id="49183" name="Text Box 3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928" y="2208"/>
                        <a:ext cx="384" cy="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fontAlgn="base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r>
                          <a:rPr lang="en-US" altLang="zh-CN" b="1">
                            <a:solidFill>
                              <a:srgbClr val="99CC00"/>
                            </a:solidFill>
                          </a:rPr>
                          <a:t> 3</a:t>
                        </a:r>
                      </a:p>
                    </p:txBody>
                  </p:sp>
                </p:grpSp>
              </p:grpSp>
            </p:grpSp>
            <p:grpSp>
              <p:nvGrpSpPr>
                <p:cNvPr id="49184" name="Group 32"/>
                <p:cNvGrpSpPr/>
                <p:nvPr/>
              </p:nvGrpSpPr>
              <p:grpSpPr bwMode="auto">
                <a:xfrm>
                  <a:off x="1008" y="2160"/>
                  <a:ext cx="1248" cy="240"/>
                  <a:chOff x="1008" y="2208"/>
                  <a:chExt cx="1248" cy="240"/>
                </a:xfrm>
              </p:grpSpPr>
              <p:sp>
                <p:nvSpPr>
                  <p:cNvPr id="49185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68" y="2208"/>
                    <a:ext cx="28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zh-CN" b="1">
                        <a:solidFill>
                          <a:srgbClr val="99CC00"/>
                        </a:solidFill>
                      </a:rPr>
                      <a:t>-1</a:t>
                    </a:r>
                  </a:p>
                </p:txBody>
              </p:sp>
              <p:grpSp>
                <p:nvGrpSpPr>
                  <p:cNvPr id="49186" name="Group 34"/>
                  <p:cNvGrpSpPr/>
                  <p:nvPr/>
                </p:nvGrpSpPr>
                <p:grpSpPr bwMode="auto">
                  <a:xfrm>
                    <a:off x="1008" y="2208"/>
                    <a:ext cx="1056" cy="240"/>
                    <a:chOff x="1008" y="2208"/>
                    <a:chExt cx="1056" cy="240"/>
                  </a:xfrm>
                </p:grpSpPr>
                <p:sp>
                  <p:nvSpPr>
                    <p:cNvPr id="49187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28" y="2208"/>
                      <a:ext cx="336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zh-CN" b="1">
                          <a:solidFill>
                            <a:srgbClr val="99CC00"/>
                          </a:solidFill>
                        </a:rPr>
                        <a:t>- 2</a:t>
                      </a:r>
                    </a:p>
                  </p:txBody>
                </p:sp>
                <p:grpSp>
                  <p:nvGrpSpPr>
                    <p:cNvPr id="49188" name="Group 36"/>
                    <p:cNvGrpSpPr/>
                    <p:nvPr/>
                  </p:nvGrpSpPr>
                  <p:grpSpPr bwMode="auto">
                    <a:xfrm>
                      <a:off x="1008" y="2208"/>
                      <a:ext cx="864" cy="240"/>
                      <a:chOff x="1008" y="2208"/>
                      <a:chExt cx="864" cy="240"/>
                    </a:xfrm>
                  </p:grpSpPr>
                  <p:sp>
                    <p:nvSpPr>
                      <p:cNvPr id="49189" name="Text Box 3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488" y="2217"/>
                        <a:ext cx="384" cy="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fontAlgn="base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r>
                          <a:rPr lang="en-US" altLang="zh-CN" b="1">
                            <a:solidFill>
                              <a:srgbClr val="99CC00"/>
                            </a:solidFill>
                          </a:rPr>
                          <a:t>- 3</a:t>
                        </a:r>
                      </a:p>
                    </p:txBody>
                  </p:sp>
                  <p:grpSp>
                    <p:nvGrpSpPr>
                      <p:cNvPr id="49190" name="Group 38"/>
                      <p:cNvGrpSpPr/>
                      <p:nvPr/>
                    </p:nvGrpSpPr>
                    <p:grpSpPr bwMode="auto">
                      <a:xfrm>
                        <a:off x="1008" y="2208"/>
                        <a:ext cx="624" cy="231"/>
                        <a:chOff x="1008" y="2208"/>
                        <a:chExt cx="624" cy="231"/>
                      </a:xfrm>
                    </p:grpSpPr>
                    <p:sp>
                      <p:nvSpPr>
                        <p:cNvPr id="49191" name="Text Box 39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248" y="2208"/>
                          <a:ext cx="384" cy="2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fontAlgn="base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</a:pPr>
                          <a:r>
                            <a:rPr lang="en-US" altLang="zh-CN" b="1">
                              <a:solidFill>
                                <a:srgbClr val="99CC00"/>
                              </a:solidFill>
                            </a:rPr>
                            <a:t>- 4</a:t>
                          </a:r>
                        </a:p>
                      </p:txBody>
                    </p:sp>
                    <p:sp>
                      <p:nvSpPr>
                        <p:cNvPr id="49192" name="Text Box 4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08" y="2208"/>
                          <a:ext cx="336" cy="2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fontAlgn="base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</a:pPr>
                          <a:r>
                            <a:rPr lang="en-US" altLang="zh-CN" b="1">
                              <a:solidFill>
                                <a:srgbClr val="99CC00"/>
                              </a:solidFill>
                            </a:rPr>
                            <a:t>- 5</a:t>
                          </a:r>
                        </a:p>
                      </p:txBody>
                    </p:sp>
                  </p:grpSp>
                </p:grpSp>
              </p:grpSp>
            </p:grpSp>
          </p:grpSp>
        </p:grpSp>
        <p:grpSp>
          <p:nvGrpSpPr>
            <p:cNvPr id="49193" name="Group 41"/>
            <p:cNvGrpSpPr/>
            <p:nvPr/>
          </p:nvGrpSpPr>
          <p:grpSpPr bwMode="auto">
            <a:xfrm>
              <a:off x="839" y="436"/>
              <a:ext cx="3552" cy="3504"/>
              <a:chOff x="624" y="288"/>
              <a:chExt cx="3552" cy="3504"/>
            </a:xfrm>
          </p:grpSpPr>
          <p:sp>
            <p:nvSpPr>
              <p:cNvPr id="49194" name="Line 42"/>
              <p:cNvSpPr>
                <a:spLocks noChangeShapeType="1"/>
              </p:cNvSpPr>
              <p:nvPr/>
            </p:nvSpPr>
            <p:spPr bwMode="auto">
              <a:xfrm>
                <a:off x="624" y="2160"/>
                <a:ext cx="3552" cy="0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9195" name="Group 43"/>
              <p:cNvGrpSpPr/>
              <p:nvPr/>
            </p:nvGrpSpPr>
            <p:grpSpPr bwMode="auto">
              <a:xfrm>
                <a:off x="2160" y="288"/>
                <a:ext cx="336" cy="3504"/>
                <a:chOff x="2160" y="288"/>
                <a:chExt cx="336" cy="3504"/>
              </a:xfrm>
            </p:grpSpPr>
            <p:sp>
              <p:nvSpPr>
                <p:cNvPr id="49196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2352" y="288"/>
                  <a:ext cx="0" cy="3504"/>
                </a:xfrm>
                <a:prstGeom prst="line">
                  <a:avLst/>
                </a:prstGeom>
                <a:noFill/>
                <a:ln w="38100">
                  <a:solidFill>
                    <a:schemeClr val="folHlink"/>
                  </a:solidFill>
                  <a:rou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9197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160" y="2160"/>
                  <a:ext cx="33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zh-CN" sz="2000" b="1" i="1">
                      <a:solidFill>
                        <a:srgbClr val="99CC00"/>
                      </a:solidFill>
                      <a:latin typeface="Times New Roman" panose="02020603050405020304" pitchFamily="18" charset="0"/>
                    </a:rPr>
                    <a:t>O</a:t>
                  </a:r>
                </a:p>
              </p:txBody>
            </p:sp>
          </p:grpSp>
        </p:grpSp>
        <p:sp>
          <p:nvSpPr>
            <p:cNvPr id="49198" name="Text Box 46"/>
            <p:cNvSpPr txBox="1">
              <a:spLocks noChangeArrowheads="1"/>
            </p:cNvSpPr>
            <p:nvPr/>
          </p:nvSpPr>
          <p:spPr bwMode="auto">
            <a:xfrm>
              <a:off x="4307" y="2296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800" i="1">
                  <a:solidFill>
                    <a:srgbClr val="99CC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49204" name="Line 52"/>
            <p:cNvSpPr>
              <a:spLocks noChangeShapeType="1"/>
            </p:cNvSpPr>
            <p:nvPr/>
          </p:nvSpPr>
          <p:spPr bwMode="auto">
            <a:xfrm>
              <a:off x="2579" y="2056"/>
              <a:ext cx="9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205" name="Line 53"/>
            <p:cNvSpPr>
              <a:spLocks noChangeShapeType="1"/>
            </p:cNvSpPr>
            <p:nvPr/>
          </p:nvSpPr>
          <p:spPr bwMode="auto">
            <a:xfrm>
              <a:off x="2579" y="1576"/>
              <a:ext cx="9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206" name="Line 54"/>
            <p:cNvSpPr>
              <a:spLocks noChangeShapeType="1"/>
            </p:cNvSpPr>
            <p:nvPr/>
          </p:nvSpPr>
          <p:spPr bwMode="auto">
            <a:xfrm>
              <a:off x="2579" y="1336"/>
              <a:ext cx="9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207" name="Line 55"/>
            <p:cNvSpPr>
              <a:spLocks noChangeShapeType="1"/>
            </p:cNvSpPr>
            <p:nvPr/>
          </p:nvSpPr>
          <p:spPr bwMode="auto">
            <a:xfrm>
              <a:off x="2579" y="1816"/>
              <a:ext cx="9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208" name="Line 56"/>
            <p:cNvSpPr>
              <a:spLocks noChangeShapeType="1"/>
            </p:cNvSpPr>
            <p:nvPr/>
          </p:nvSpPr>
          <p:spPr bwMode="auto">
            <a:xfrm>
              <a:off x="2579" y="1096"/>
              <a:ext cx="9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209" name="Line 57"/>
            <p:cNvSpPr>
              <a:spLocks noChangeShapeType="1"/>
            </p:cNvSpPr>
            <p:nvPr/>
          </p:nvSpPr>
          <p:spPr bwMode="auto">
            <a:xfrm>
              <a:off x="2579" y="3064"/>
              <a:ext cx="9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210" name="Line 58"/>
            <p:cNvSpPr>
              <a:spLocks noChangeShapeType="1"/>
            </p:cNvSpPr>
            <p:nvPr/>
          </p:nvSpPr>
          <p:spPr bwMode="auto">
            <a:xfrm>
              <a:off x="2579" y="2824"/>
              <a:ext cx="9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211" name="Line 59"/>
            <p:cNvSpPr>
              <a:spLocks noChangeShapeType="1"/>
            </p:cNvSpPr>
            <p:nvPr/>
          </p:nvSpPr>
          <p:spPr bwMode="auto">
            <a:xfrm>
              <a:off x="2579" y="2584"/>
              <a:ext cx="9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212" name="Line 60"/>
            <p:cNvSpPr>
              <a:spLocks noChangeShapeType="1"/>
            </p:cNvSpPr>
            <p:nvPr/>
          </p:nvSpPr>
          <p:spPr bwMode="auto">
            <a:xfrm>
              <a:off x="2579" y="904"/>
              <a:ext cx="9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213" name="Line 61"/>
            <p:cNvSpPr>
              <a:spLocks noChangeShapeType="1"/>
            </p:cNvSpPr>
            <p:nvPr/>
          </p:nvSpPr>
          <p:spPr bwMode="auto">
            <a:xfrm>
              <a:off x="2579" y="3784"/>
              <a:ext cx="9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214" name="Line 62"/>
            <p:cNvSpPr>
              <a:spLocks noChangeShapeType="1"/>
            </p:cNvSpPr>
            <p:nvPr/>
          </p:nvSpPr>
          <p:spPr bwMode="auto">
            <a:xfrm>
              <a:off x="2579" y="3544"/>
              <a:ext cx="9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215" name="Line 63"/>
            <p:cNvSpPr>
              <a:spLocks noChangeShapeType="1"/>
            </p:cNvSpPr>
            <p:nvPr/>
          </p:nvSpPr>
          <p:spPr bwMode="auto">
            <a:xfrm>
              <a:off x="2579" y="3304"/>
              <a:ext cx="9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216" name="Line 64"/>
            <p:cNvSpPr>
              <a:spLocks noChangeShapeType="1"/>
            </p:cNvSpPr>
            <p:nvPr/>
          </p:nvSpPr>
          <p:spPr bwMode="auto">
            <a:xfrm rot="5258242" flipH="1">
              <a:off x="2743" y="2250"/>
              <a:ext cx="91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217" name="Line 65"/>
            <p:cNvSpPr>
              <a:spLocks noChangeShapeType="1"/>
            </p:cNvSpPr>
            <p:nvPr/>
          </p:nvSpPr>
          <p:spPr bwMode="auto">
            <a:xfrm rot="5258242">
              <a:off x="3492" y="2247"/>
              <a:ext cx="96" cy="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218" name="Line 66"/>
            <p:cNvSpPr>
              <a:spLocks noChangeShapeType="1"/>
            </p:cNvSpPr>
            <p:nvPr/>
          </p:nvSpPr>
          <p:spPr bwMode="auto">
            <a:xfrm rot="5258242">
              <a:off x="3252" y="2247"/>
              <a:ext cx="96" cy="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219" name="Line 67"/>
            <p:cNvSpPr>
              <a:spLocks noChangeShapeType="1"/>
            </p:cNvSpPr>
            <p:nvPr/>
          </p:nvSpPr>
          <p:spPr bwMode="auto">
            <a:xfrm rot="5258242">
              <a:off x="3012" y="2247"/>
              <a:ext cx="96" cy="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220" name="Line 68"/>
            <p:cNvSpPr>
              <a:spLocks noChangeShapeType="1"/>
            </p:cNvSpPr>
            <p:nvPr/>
          </p:nvSpPr>
          <p:spPr bwMode="auto">
            <a:xfrm rot="5258242">
              <a:off x="3732" y="2247"/>
              <a:ext cx="96" cy="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221" name="Line 69"/>
            <p:cNvSpPr>
              <a:spLocks noChangeShapeType="1"/>
            </p:cNvSpPr>
            <p:nvPr/>
          </p:nvSpPr>
          <p:spPr bwMode="auto">
            <a:xfrm rot="5258242">
              <a:off x="1332" y="2247"/>
              <a:ext cx="96" cy="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222" name="Line 70"/>
            <p:cNvSpPr>
              <a:spLocks noChangeShapeType="1"/>
            </p:cNvSpPr>
            <p:nvPr/>
          </p:nvSpPr>
          <p:spPr bwMode="auto">
            <a:xfrm rot="5258242">
              <a:off x="1572" y="2247"/>
              <a:ext cx="96" cy="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223" name="Line 71"/>
            <p:cNvSpPr>
              <a:spLocks noChangeShapeType="1"/>
            </p:cNvSpPr>
            <p:nvPr/>
          </p:nvSpPr>
          <p:spPr bwMode="auto">
            <a:xfrm rot="5258242">
              <a:off x="1812" y="2247"/>
              <a:ext cx="96" cy="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224" name="Line 72"/>
            <p:cNvSpPr>
              <a:spLocks noChangeShapeType="1"/>
            </p:cNvSpPr>
            <p:nvPr/>
          </p:nvSpPr>
          <p:spPr bwMode="auto">
            <a:xfrm rot="5258242">
              <a:off x="2052" y="2247"/>
              <a:ext cx="96" cy="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225" name="Line 73"/>
            <p:cNvSpPr>
              <a:spLocks noChangeShapeType="1"/>
            </p:cNvSpPr>
            <p:nvPr/>
          </p:nvSpPr>
          <p:spPr bwMode="auto">
            <a:xfrm rot="5258242">
              <a:off x="2292" y="2247"/>
              <a:ext cx="96" cy="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49228" name="Text Box 76"/>
          <p:cNvSpPr txBox="1">
            <a:spLocks noChangeArrowheads="1"/>
          </p:cNvSpPr>
          <p:nvPr/>
        </p:nvSpPr>
        <p:spPr bwMode="auto">
          <a:xfrm>
            <a:off x="611188" y="5949950"/>
            <a:ext cx="68405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C2514"/>
                </a:solidFill>
              </a:rPr>
              <a:t>  </a:t>
            </a:r>
            <a:r>
              <a:rPr lang="zh-CN" altLang="en-US" sz="2800" b="1">
                <a:solidFill>
                  <a:srgbClr val="FC2514"/>
                </a:solidFill>
              </a:rPr>
              <a:t>注意：坐标轴上的点不属于任何一个象限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49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49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4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4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4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4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00" grpId="0"/>
      <p:bldP spid="49201" grpId="0"/>
      <p:bldP spid="49202" grpId="0"/>
      <p:bldP spid="49203" grpId="0"/>
      <p:bldP spid="492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4" name="Group 4"/>
          <p:cNvGrpSpPr/>
          <p:nvPr/>
        </p:nvGrpSpPr>
        <p:grpSpPr bwMode="auto">
          <a:xfrm>
            <a:off x="3644900" y="1282700"/>
            <a:ext cx="685800" cy="5638800"/>
            <a:chOff x="2160" y="288"/>
            <a:chExt cx="432" cy="3552"/>
          </a:xfrm>
        </p:grpSpPr>
        <p:sp>
          <p:nvSpPr>
            <p:cNvPr id="51205" name="Line 5"/>
            <p:cNvSpPr>
              <a:spLocks noChangeShapeType="1"/>
            </p:cNvSpPr>
            <p:nvPr/>
          </p:nvSpPr>
          <p:spPr bwMode="auto">
            <a:xfrm flipV="1">
              <a:off x="2448" y="288"/>
              <a:ext cx="0" cy="35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206" name="Text Box 6"/>
            <p:cNvSpPr txBox="1">
              <a:spLocks noChangeArrowheads="1"/>
            </p:cNvSpPr>
            <p:nvPr/>
          </p:nvSpPr>
          <p:spPr bwMode="auto">
            <a:xfrm>
              <a:off x="2208" y="120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51207" name="Text Box 7"/>
            <p:cNvSpPr txBox="1">
              <a:spLocks noChangeArrowheads="1"/>
            </p:cNvSpPr>
            <p:nvPr/>
          </p:nvSpPr>
          <p:spPr bwMode="auto">
            <a:xfrm>
              <a:off x="2208" y="187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51208" name="Text Box 8"/>
            <p:cNvSpPr txBox="1">
              <a:spLocks noChangeArrowheads="1"/>
            </p:cNvSpPr>
            <p:nvPr/>
          </p:nvSpPr>
          <p:spPr bwMode="auto">
            <a:xfrm>
              <a:off x="2208" y="86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51209" name="Text Box 9"/>
            <p:cNvSpPr txBox="1">
              <a:spLocks noChangeArrowheads="1"/>
            </p:cNvSpPr>
            <p:nvPr/>
          </p:nvSpPr>
          <p:spPr bwMode="auto">
            <a:xfrm>
              <a:off x="2208" y="148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51210" name="Text Box 10"/>
            <p:cNvSpPr txBox="1">
              <a:spLocks noChangeArrowheads="1"/>
            </p:cNvSpPr>
            <p:nvPr/>
          </p:nvSpPr>
          <p:spPr bwMode="auto">
            <a:xfrm>
              <a:off x="2208" y="52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grpSp>
          <p:nvGrpSpPr>
            <p:cNvPr id="51211" name="Group 11"/>
            <p:cNvGrpSpPr/>
            <p:nvPr/>
          </p:nvGrpSpPr>
          <p:grpSpPr bwMode="auto">
            <a:xfrm rot="-5362763">
              <a:off x="2352" y="744"/>
              <a:ext cx="312" cy="168"/>
              <a:chOff x="2160" y="3888"/>
              <a:chExt cx="192" cy="96"/>
            </a:xfrm>
          </p:grpSpPr>
          <p:sp>
            <p:nvSpPr>
              <p:cNvPr id="51212" name="Line 12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1213" name="Line 13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1214" name="Group 14"/>
            <p:cNvGrpSpPr/>
            <p:nvPr/>
          </p:nvGrpSpPr>
          <p:grpSpPr bwMode="auto">
            <a:xfrm rot="-5362763">
              <a:off x="2352" y="1416"/>
              <a:ext cx="312" cy="168"/>
              <a:chOff x="2160" y="3888"/>
              <a:chExt cx="192" cy="96"/>
            </a:xfrm>
          </p:grpSpPr>
          <p:sp>
            <p:nvSpPr>
              <p:cNvPr id="51215" name="Line 15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1216" name="Line 16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1217" name="Group 17"/>
            <p:cNvGrpSpPr/>
            <p:nvPr/>
          </p:nvGrpSpPr>
          <p:grpSpPr bwMode="auto">
            <a:xfrm rot="-5362763">
              <a:off x="2352" y="2064"/>
              <a:ext cx="312" cy="168"/>
              <a:chOff x="2160" y="3888"/>
              <a:chExt cx="192" cy="96"/>
            </a:xfrm>
          </p:grpSpPr>
          <p:sp>
            <p:nvSpPr>
              <p:cNvPr id="51218" name="Line 18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1219" name="Line 19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1220" name="Text Box 20"/>
            <p:cNvSpPr txBox="1">
              <a:spLocks noChangeArrowheads="1"/>
            </p:cNvSpPr>
            <p:nvPr/>
          </p:nvSpPr>
          <p:spPr bwMode="auto">
            <a:xfrm>
              <a:off x="2160" y="2832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51221" name="Text Box 21"/>
            <p:cNvSpPr txBox="1">
              <a:spLocks noChangeArrowheads="1"/>
            </p:cNvSpPr>
            <p:nvPr/>
          </p:nvSpPr>
          <p:spPr bwMode="auto">
            <a:xfrm>
              <a:off x="2160" y="3504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-4</a:t>
              </a:r>
            </a:p>
          </p:txBody>
        </p:sp>
        <p:sp>
          <p:nvSpPr>
            <p:cNvPr id="51222" name="Text Box 22"/>
            <p:cNvSpPr txBox="1">
              <a:spLocks noChangeArrowheads="1"/>
            </p:cNvSpPr>
            <p:nvPr/>
          </p:nvSpPr>
          <p:spPr bwMode="auto">
            <a:xfrm>
              <a:off x="2160" y="2496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51223" name="Text Box 23"/>
            <p:cNvSpPr txBox="1">
              <a:spLocks noChangeArrowheads="1"/>
            </p:cNvSpPr>
            <p:nvPr/>
          </p:nvSpPr>
          <p:spPr bwMode="auto">
            <a:xfrm>
              <a:off x="2160" y="3120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-3</a:t>
              </a:r>
            </a:p>
          </p:txBody>
        </p:sp>
        <p:grpSp>
          <p:nvGrpSpPr>
            <p:cNvPr id="51224" name="Group 24"/>
            <p:cNvGrpSpPr/>
            <p:nvPr/>
          </p:nvGrpSpPr>
          <p:grpSpPr bwMode="auto">
            <a:xfrm rot="-5362763">
              <a:off x="2352" y="2712"/>
              <a:ext cx="312" cy="168"/>
              <a:chOff x="2160" y="3888"/>
              <a:chExt cx="192" cy="96"/>
            </a:xfrm>
          </p:grpSpPr>
          <p:sp>
            <p:nvSpPr>
              <p:cNvPr id="51225" name="Line 25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1226" name="Line 26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1227" name="Group 27"/>
            <p:cNvGrpSpPr/>
            <p:nvPr/>
          </p:nvGrpSpPr>
          <p:grpSpPr bwMode="auto">
            <a:xfrm rot="-5362763">
              <a:off x="2352" y="3384"/>
              <a:ext cx="312" cy="168"/>
              <a:chOff x="2160" y="3888"/>
              <a:chExt cx="192" cy="96"/>
            </a:xfrm>
          </p:grpSpPr>
          <p:sp>
            <p:nvSpPr>
              <p:cNvPr id="51228" name="Line 28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1229" name="Line 29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51230" name="Group 30"/>
          <p:cNvGrpSpPr/>
          <p:nvPr/>
        </p:nvGrpSpPr>
        <p:grpSpPr bwMode="auto">
          <a:xfrm>
            <a:off x="1130300" y="4254500"/>
            <a:ext cx="6858000" cy="762000"/>
            <a:chOff x="576" y="2160"/>
            <a:chExt cx="4320" cy="480"/>
          </a:xfrm>
        </p:grpSpPr>
        <p:sp>
          <p:nvSpPr>
            <p:cNvPr id="51231" name="Text Box 31"/>
            <p:cNvSpPr txBox="1">
              <a:spLocks noChangeArrowheads="1"/>
            </p:cNvSpPr>
            <p:nvPr/>
          </p:nvSpPr>
          <p:spPr bwMode="auto">
            <a:xfrm>
              <a:off x="2256" y="225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  <p:grpSp>
          <p:nvGrpSpPr>
            <p:cNvPr id="51232" name="Group 32"/>
            <p:cNvGrpSpPr/>
            <p:nvPr/>
          </p:nvGrpSpPr>
          <p:grpSpPr bwMode="auto">
            <a:xfrm>
              <a:off x="576" y="2160"/>
              <a:ext cx="4320" cy="480"/>
              <a:chOff x="576" y="2160"/>
              <a:chExt cx="4320" cy="480"/>
            </a:xfrm>
          </p:grpSpPr>
          <p:sp>
            <p:nvSpPr>
              <p:cNvPr id="51233" name="Line 33"/>
              <p:cNvSpPr>
                <a:spLocks noChangeShapeType="1"/>
              </p:cNvSpPr>
              <p:nvPr/>
            </p:nvSpPr>
            <p:spPr bwMode="auto">
              <a:xfrm>
                <a:off x="576" y="2304"/>
                <a:ext cx="432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1234" name="Group 34"/>
              <p:cNvGrpSpPr/>
              <p:nvPr/>
            </p:nvGrpSpPr>
            <p:grpSpPr bwMode="auto">
              <a:xfrm>
                <a:off x="2448" y="2160"/>
                <a:ext cx="384" cy="144"/>
                <a:chOff x="2160" y="3888"/>
                <a:chExt cx="192" cy="96"/>
              </a:xfrm>
            </p:grpSpPr>
            <p:sp>
              <p:nvSpPr>
                <p:cNvPr id="51235" name="Line 35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236" name="Line 36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1237" name="Group 37"/>
              <p:cNvGrpSpPr/>
              <p:nvPr/>
            </p:nvGrpSpPr>
            <p:grpSpPr bwMode="auto">
              <a:xfrm>
                <a:off x="3216" y="2160"/>
                <a:ext cx="384" cy="144"/>
                <a:chOff x="2160" y="3888"/>
                <a:chExt cx="192" cy="96"/>
              </a:xfrm>
            </p:grpSpPr>
            <p:sp>
              <p:nvSpPr>
                <p:cNvPr id="51238" name="Line 38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239" name="Line 39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1240" name="Group 40"/>
              <p:cNvGrpSpPr/>
              <p:nvPr/>
            </p:nvGrpSpPr>
            <p:grpSpPr bwMode="auto">
              <a:xfrm>
                <a:off x="3984" y="2160"/>
                <a:ext cx="384" cy="144"/>
                <a:chOff x="2160" y="3888"/>
                <a:chExt cx="192" cy="96"/>
              </a:xfrm>
            </p:grpSpPr>
            <p:sp>
              <p:nvSpPr>
                <p:cNvPr id="51241" name="Line 41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242" name="Line 42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51243" name="Text Box 43"/>
              <p:cNvSpPr txBox="1">
                <a:spLocks noChangeArrowheads="1"/>
              </p:cNvSpPr>
              <p:nvPr/>
            </p:nvSpPr>
            <p:spPr bwMode="auto">
              <a:xfrm>
                <a:off x="2736" y="235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51244" name="Text Box 44"/>
              <p:cNvSpPr txBox="1">
                <a:spLocks noChangeArrowheads="1"/>
              </p:cNvSpPr>
              <p:nvPr/>
            </p:nvSpPr>
            <p:spPr bwMode="auto">
              <a:xfrm>
                <a:off x="3120" y="235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51245" name="Text Box 45"/>
              <p:cNvSpPr txBox="1">
                <a:spLocks noChangeArrowheads="1"/>
              </p:cNvSpPr>
              <p:nvPr/>
            </p:nvSpPr>
            <p:spPr bwMode="auto">
              <a:xfrm>
                <a:off x="3504" y="235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51246" name="Text Box 46"/>
              <p:cNvSpPr txBox="1">
                <a:spLocks noChangeArrowheads="1"/>
              </p:cNvSpPr>
              <p:nvPr/>
            </p:nvSpPr>
            <p:spPr bwMode="auto">
              <a:xfrm>
                <a:off x="3888" y="235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51247" name="Text Box 47"/>
              <p:cNvSpPr txBox="1">
                <a:spLocks noChangeArrowheads="1"/>
              </p:cNvSpPr>
              <p:nvPr/>
            </p:nvSpPr>
            <p:spPr bwMode="auto">
              <a:xfrm>
                <a:off x="4272" y="235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  <p:grpSp>
            <p:nvGrpSpPr>
              <p:cNvPr id="51248" name="Group 48"/>
              <p:cNvGrpSpPr/>
              <p:nvPr/>
            </p:nvGrpSpPr>
            <p:grpSpPr bwMode="auto">
              <a:xfrm>
                <a:off x="864" y="2160"/>
                <a:ext cx="384" cy="144"/>
                <a:chOff x="2160" y="3888"/>
                <a:chExt cx="192" cy="96"/>
              </a:xfrm>
            </p:grpSpPr>
            <p:sp>
              <p:nvSpPr>
                <p:cNvPr id="51249" name="Line 49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250" name="Line 50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1251" name="Group 51"/>
              <p:cNvGrpSpPr/>
              <p:nvPr/>
            </p:nvGrpSpPr>
            <p:grpSpPr bwMode="auto">
              <a:xfrm>
                <a:off x="1632" y="2160"/>
                <a:ext cx="384" cy="144"/>
                <a:chOff x="2160" y="3888"/>
                <a:chExt cx="192" cy="96"/>
              </a:xfrm>
            </p:grpSpPr>
            <p:sp>
              <p:nvSpPr>
                <p:cNvPr id="51252" name="Line 52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253" name="Line 53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51254" name="Text Box 54"/>
              <p:cNvSpPr txBox="1">
                <a:spLocks noChangeArrowheads="1"/>
              </p:cNvSpPr>
              <p:nvPr/>
            </p:nvSpPr>
            <p:spPr bwMode="auto">
              <a:xfrm>
                <a:off x="672" y="2352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-4</a:t>
                </a:r>
              </a:p>
            </p:txBody>
          </p:sp>
          <p:sp>
            <p:nvSpPr>
              <p:cNvPr id="51255" name="Text Box 55"/>
              <p:cNvSpPr txBox="1">
                <a:spLocks noChangeArrowheads="1"/>
              </p:cNvSpPr>
              <p:nvPr/>
            </p:nvSpPr>
            <p:spPr bwMode="auto">
              <a:xfrm>
                <a:off x="1056" y="2352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-3</a:t>
                </a:r>
              </a:p>
            </p:txBody>
          </p:sp>
          <p:sp>
            <p:nvSpPr>
              <p:cNvPr id="51256" name="Text Box 56"/>
              <p:cNvSpPr txBox="1">
                <a:spLocks noChangeArrowheads="1"/>
              </p:cNvSpPr>
              <p:nvPr/>
            </p:nvSpPr>
            <p:spPr bwMode="auto">
              <a:xfrm>
                <a:off x="1440" y="2352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-2</a:t>
                </a:r>
              </a:p>
            </p:txBody>
          </p:sp>
          <p:sp>
            <p:nvSpPr>
              <p:cNvPr id="51257" name="Text Box 57"/>
              <p:cNvSpPr txBox="1">
                <a:spLocks noChangeArrowheads="1"/>
              </p:cNvSpPr>
              <p:nvPr/>
            </p:nvSpPr>
            <p:spPr bwMode="auto">
              <a:xfrm>
                <a:off x="1824" y="2352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-1</a:t>
                </a:r>
              </a:p>
            </p:txBody>
          </p:sp>
        </p:grpSp>
      </p:grpSp>
      <p:grpSp>
        <p:nvGrpSpPr>
          <p:cNvPr id="51258" name="Group 58"/>
          <p:cNvGrpSpPr/>
          <p:nvPr/>
        </p:nvGrpSpPr>
        <p:grpSpPr bwMode="auto">
          <a:xfrm>
            <a:off x="7524750" y="4559300"/>
            <a:ext cx="1606550" cy="457200"/>
            <a:chOff x="4752" y="2352"/>
            <a:chExt cx="864" cy="251"/>
          </a:xfrm>
        </p:grpSpPr>
        <p:sp>
          <p:nvSpPr>
            <p:cNvPr id="51259" name="Text Box 59"/>
            <p:cNvSpPr txBox="1">
              <a:spLocks noChangeArrowheads="1"/>
            </p:cNvSpPr>
            <p:nvPr/>
          </p:nvSpPr>
          <p:spPr bwMode="auto">
            <a:xfrm>
              <a:off x="4752" y="2352"/>
              <a:ext cx="181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51260" name="Text Box 60"/>
            <p:cNvSpPr txBox="1">
              <a:spLocks noChangeArrowheads="1"/>
            </p:cNvSpPr>
            <p:nvPr/>
          </p:nvSpPr>
          <p:spPr bwMode="auto">
            <a:xfrm>
              <a:off x="5112" y="2352"/>
              <a:ext cx="504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横轴</a:t>
              </a:r>
            </a:p>
          </p:txBody>
        </p:sp>
      </p:grpSp>
      <p:grpSp>
        <p:nvGrpSpPr>
          <p:cNvPr id="51261" name="Group 61"/>
          <p:cNvGrpSpPr/>
          <p:nvPr/>
        </p:nvGrpSpPr>
        <p:grpSpPr bwMode="auto">
          <a:xfrm>
            <a:off x="2051050" y="1268413"/>
            <a:ext cx="1597025" cy="539750"/>
            <a:chOff x="1560" y="144"/>
            <a:chExt cx="750" cy="315"/>
          </a:xfrm>
        </p:grpSpPr>
        <p:sp>
          <p:nvSpPr>
            <p:cNvPr id="51262" name="Text Box 62"/>
            <p:cNvSpPr txBox="1">
              <a:spLocks noChangeArrowheads="1"/>
            </p:cNvSpPr>
            <p:nvPr/>
          </p:nvSpPr>
          <p:spPr bwMode="auto">
            <a:xfrm>
              <a:off x="2160" y="144"/>
              <a:ext cx="150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51263" name="Text Box 63"/>
            <p:cNvSpPr txBox="1">
              <a:spLocks noChangeArrowheads="1"/>
            </p:cNvSpPr>
            <p:nvPr/>
          </p:nvSpPr>
          <p:spPr bwMode="auto">
            <a:xfrm>
              <a:off x="1560" y="192"/>
              <a:ext cx="37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纵轴</a:t>
              </a:r>
            </a:p>
          </p:txBody>
        </p:sp>
      </p:grpSp>
      <p:sp>
        <p:nvSpPr>
          <p:cNvPr id="51264" name="Line 64"/>
          <p:cNvSpPr>
            <a:spLocks noChangeShapeType="1"/>
          </p:cNvSpPr>
          <p:nvPr/>
        </p:nvSpPr>
        <p:spPr bwMode="auto">
          <a:xfrm flipV="1">
            <a:off x="2771775" y="2924175"/>
            <a:ext cx="0" cy="15240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65" name="Line 65"/>
          <p:cNvSpPr>
            <a:spLocks noChangeShapeType="1"/>
          </p:cNvSpPr>
          <p:nvPr/>
        </p:nvSpPr>
        <p:spPr bwMode="auto">
          <a:xfrm>
            <a:off x="2806700" y="2959100"/>
            <a:ext cx="12954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51266" name="Group 66"/>
          <p:cNvGrpSpPr/>
          <p:nvPr/>
        </p:nvGrpSpPr>
        <p:grpSpPr bwMode="auto">
          <a:xfrm>
            <a:off x="2349500" y="2349500"/>
            <a:ext cx="679450" cy="1082675"/>
            <a:chOff x="1344" y="1344"/>
            <a:chExt cx="428" cy="682"/>
          </a:xfrm>
        </p:grpSpPr>
        <p:sp>
          <p:nvSpPr>
            <p:cNvPr id="51267" name="Text Box 67"/>
            <p:cNvSpPr txBox="1">
              <a:spLocks noChangeArrowheads="1"/>
            </p:cNvSpPr>
            <p:nvPr/>
          </p:nvSpPr>
          <p:spPr bwMode="auto">
            <a:xfrm>
              <a:off x="1536" y="1392"/>
              <a:ext cx="23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6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·</a:t>
              </a:r>
            </a:p>
          </p:txBody>
        </p:sp>
        <p:sp>
          <p:nvSpPr>
            <p:cNvPr id="51268" name="Text Box 68"/>
            <p:cNvSpPr txBox="1">
              <a:spLocks noChangeArrowheads="1"/>
            </p:cNvSpPr>
            <p:nvPr/>
          </p:nvSpPr>
          <p:spPr bwMode="auto">
            <a:xfrm>
              <a:off x="1344" y="1344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51269" name="Line 69"/>
          <p:cNvSpPr>
            <a:spLocks noChangeShapeType="1"/>
          </p:cNvSpPr>
          <p:nvPr/>
        </p:nvSpPr>
        <p:spPr bwMode="auto">
          <a:xfrm flipV="1">
            <a:off x="6540500" y="2959100"/>
            <a:ext cx="0" cy="15240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70" name="Line 70"/>
          <p:cNvSpPr>
            <a:spLocks noChangeShapeType="1"/>
          </p:cNvSpPr>
          <p:nvPr/>
        </p:nvSpPr>
        <p:spPr bwMode="auto">
          <a:xfrm>
            <a:off x="4102100" y="2959100"/>
            <a:ext cx="24384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51271" name="Group 71"/>
          <p:cNvGrpSpPr/>
          <p:nvPr/>
        </p:nvGrpSpPr>
        <p:grpSpPr bwMode="auto">
          <a:xfrm>
            <a:off x="6311900" y="2273300"/>
            <a:ext cx="450850" cy="1143000"/>
            <a:chOff x="3840" y="1296"/>
            <a:chExt cx="284" cy="720"/>
          </a:xfrm>
        </p:grpSpPr>
        <p:sp>
          <p:nvSpPr>
            <p:cNvPr id="51272" name="Text Box 72"/>
            <p:cNvSpPr txBox="1">
              <a:spLocks noChangeArrowheads="1"/>
            </p:cNvSpPr>
            <p:nvPr/>
          </p:nvSpPr>
          <p:spPr bwMode="auto">
            <a:xfrm>
              <a:off x="3888" y="1382"/>
              <a:ext cx="23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6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·</a:t>
              </a:r>
            </a:p>
          </p:txBody>
        </p:sp>
        <p:sp>
          <p:nvSpPr>
            <p:cNvPr id="51273" name="Text Box 73"/>
            <p:cNvSpPr txBox="1">
              <a:spLocks noChangeArrowheads="1"/>
            </p:cNvSpPr>
            <p:nvPr/>
          </p:nvSpPr>
          <p:spPr bwMode="auto">
            <a:xfrm>
              <a:off x="3840" y="1296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51274" name="Line 74"/>
          <p:cNvSpPr>
            <a:spLocks noChangeShapeType="1"/>
          </p:cNvSpPr>
          <p:nvPr/>
        </p:nvSpPr>
        <p:spPr bwMode="auto">
          <a:xfrm flipV="1">
            <a:off x="5321300" y="4483100"/>
            <a:ext cx="0" cy="9906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75" name="Line 75"/>
          <p:cNvSpPr>
            <a:spLocks noChangeShapeType="1"/>
          </p:cNvSpPr>
          <p:nvPr/>
        </p:nvSpPr>
        <p:spPr bwMode="auto">
          <a:xfrm>
            <a:off x="4102100" y="5473700"/>
            <a:ext cx="12192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51276" name="Group 76"/>
          <p:cNvGrpSpPr/>
          <p:nvPr/>
        </p:nvGrpSpPr>
        <p:grpSpPr bwMode="auto">
          <a:xfrm>
            <a:off x="5175250" y="4924425"/>
            <a:ext cx="587375" cy="1144588"/>
            <a:chOff x="3124" y="2966"/>
            <a:chExt cx="370" cy="721"/>
          </a:xfrm>
        </p:grpSpPr>
        <p:sp>
          <p:nvSpPr>
            <p:cNvPr id="51277" name="Text Box 77"/>
            <p:cNvSpPr txBox="1">
              <a:spLocks noChangeArrowheads="1"/>
            </p:cNvSpPr>
            <p:nvPr/>
          </p:nvSpPr>
          <p:spPr bwMode="auto">
            <a:xfrm>
              <a:off x="3124" y="2966"/>
              <a:ext cx="23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6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·</a:t>
              </a:r>
            </a:p>
          </p:txBody>
        </p:sp>
        <p:sp>
          <p:nvSpPr>
            <p:cNvPr id="51278" name="Text Box 78"/>
            <p:cNvSpPr txBox="1">
              <a:spLocks noChangeArrowheads="1"/>
            </p:cNvSpPr>
            <p:nvPr/>
          </p:nvSpPr>
          <p:spPr bwMode="auto">
            <a:xfrm>
              <a:off x="3216" y="3360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51279" name="Line 79"/>
          <p:cNvSpPr>
            <a:spLocks noChangeShapeType="1"/>
          </p:cNvSpPr>
          <p:nvPr/>
        </p:nvSpPr>
        <p:spPr bwMode="auto">
          <a:xfrm flipV="1">
            <a:off x="1587500" y="4498975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80" name="Line 80"/>
          <p:cNvSpPr>
            <a:spLocks noChangeShapeType="1"/>
          </p:cNvSpPr>
          <p:nvPr/>
        </p:nvSpPr>
        <p:spPr bwMode="auto">
          <a:xfrm>
            <a:off x="1587500" y="5016500"/>
            <a:ext cx="25146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51281" name="Group 81"/>
          <p:cNvGrpSpPr/>
          <p:nvPr/>
        </p:nvGrpSpPr>
        <p:grpSpPr bwMode="auto">
          <a:xfrm>
            <a:off x="925513" y="4510088"/>
            <a:ext cx="838200" cy="1006475"/>
            <a:chOff x="480" y="2688"/>
            <a:chExt cx="528" cy="634"/>
          </a:xfrm>
        </p:grpSpPr>
        <p:sp>
          <p:nvSpPr>
            <p:cNvPr id="51282" name="Text Box 82"/>
            <p:cNvSpPr txBox="1">
              <a:spLocks noChangeArrowheads="1"/>
            </p:cNvSpPr>
            <p:nvPr/>
          </p:nvSpPr>
          <p:spPr bwMode="auto">
            <a:xfrm>
              <a:off x="772" y="2688"/>
              <a:ext cx="23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6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·</a:t>
              </a:r>
            </a:p>
          </p:txBody>
        </p:sp>
        <p:sp>
          <p:nvSpPr>
            <p:cNvPr id="51283" name="Text Box 83"/>
            <p:cNvSpPr txBox="1">
              <a:spLocks noChangeArrowheads="1"/>
            </p:cNvSpPr>
            <p:nvPr/>
          </p:nvSpPr>
          <p:spPr bwMode="auto">
            <a:xfrm>
              <a:off x="480" y="2928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51284" name="Text Box 84"/>
          <p:cNvSpPr txBox="1">
            <a:spLocks noChangeArrowheads="1"/>
          </p:cNvSpPr>
          <p:nvPr/>
        </p:nvSpPr>
        <p:spPr bwMode="auto">
          <a:xfrm>
            <a:off x="596900" y="358775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例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、在直角坐标系中，描出下列各点：</a:t>
            </a:r>
            <a:r>
              <a:rPr kumimoji="1"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），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         </a:t>
            </a:r>
            <a:r>
              <a:rPr kumimoji="1"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-2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），</a:t>
            </a:r>
            <a:r>
              <a:rPr kumimoji="1"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-4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-1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），</a:t>
            </a:r>
            <a:r>
              <a:rPr kumimoji="1"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-2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5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1000"/>
                                        <p:tgtEl>
                                          <p:spTgt spid="51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1000"/>
                                        <p:tgtEl>
                                          <p:spTgt spid="5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1000"/>
                                        <p:tgtEl>
                                          <p:spTgt spid="5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1000"/>
                                        <p:tgtEl>
                                          <p:spTgt spid="5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1000"/>
                                        <p:tgtEl>
                                          <p:spTgt spid="5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4" dur="1000"/>
                                        <p:tgtEl>
                                          <p:spTgt spid="5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4" grpId="0" animBg="1"/>
      <p:bldP spid="51265" grpId="0" animBg="1"/>
      <p:bldP spid="51269" grpId="0" animBg="1"/>
      <p:bldP spid="51270" grpId="0" animBg="1"/>
      <p:bldP spid="51274" grpId="0" animBg="1"/>
      <p:bldP spid="51275" grpId="0" animBg="1"/>
      <p:bldP spid="51279" grpId="0" animBg="1"/>
      <p:bldP spid="512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8" name="Group 4"/>
          <p:cNvGrpSpPr/>
          <p:nvPr/>
        </p:nvGrpSpPr>
        <p:grpSpPr bwMode="auto">
          <a:xfrm>
            <a:off x="3319463" y="1066800"/>
            <a:ext cx="3810000" cy="4724400"/>
            <a:chOff x="1152" y="672"/>
            <a:chExt cx="2400" cy="2976"/>
          </a:xfrm>
        </p:grpSpPr>
        <p:grpSp>
          <p:nvGrpSpPr>
            <p:cNvPr id="52229" name="Group 5"/>
            <p:cNvGrpSpPr/>
            <p:nvPr/>
          </p:nvGrpSpPr>
          <p:grpSpPr bwMode="auto">
            <a:xfrm>
              <a:off x="1152" y="2064"/>
              <a:ext cx="2400" cy="96"/>
              <a:chOff x="1152" y="2064"/>
              <a:chExt cx="2400" cy="96"/>
            </a:xfrm>
          </p:grpSpPr>
          <p:sp>
            <p:nvSpPr>
              <p:cNvPr id="52230" name="Line 6"/>
              <p:cNvSpPr>
                <a:spLocks noChangeShapeType="1"/>
              </p:cNvSpPr>
              <p:nvPr/>
            </p:nvSpPr>
            <p:spPr bwMode="auto">
              <a:xfrm>
                <a:off x="3312" y="2064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99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2231" name="Group 7"/>
              <p:cNvGrpSpPr/>
              <p:nvPr/>
            </p:nvGrpSpPr>
            <p:grpSpPr bwMode="auto">
              <a:xfrm>
                <a:off x="1152" y="2064"/>
                <a:ext cx="2400" cy="96"/>
                <a:chOff x="1152" y="2064"/>
                <a:chExt cx="2400" cy="96"/>
              </a:xfrm>
            </p:grpSpPr>
            <p:sp>
              <p:nvSpPr>
                <p:cNvPr id="52232" name="Line 8"/>
                <p:cNvSpPr>
                  <a:spLocks noChangeShapeType="1"/>
                </p:cNvSpPr>
                <p:nvPr/>
              </p:nvSpPr>
              <p:spPr bwMode="auto">
                <a:xfrm>
                  <a:off x="2592" y="2064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2233" name="Line 9"/>
                <p:cNvSpPr>
                  <a:spLocks noChangeShapeType="1"/>
                </p:cNvSpPr>
                <p:nvPr/>
              </p:nvSpPr>
              <p:spPr bwMode="auto">
                <a:xfrm>
                  <a:off x="3552" y="2064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2234" name="Line 10"/>
                <p:cNvSpPr>
                  <a:spLocks noChangeShapeType="1"/>
                </p:cNvSpPr>
                <p:nvPr/>
              </p:nvSpPr>
              <p:spPr bwMode="auto">
                <a:xfrm>
                  <a:off x="1392" y="2064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2235" name="Line 11"/>
                <p:cNvSpPr>
                  <a:spLocks noChangeShapeType="1"/>
                </p:cNvSpPr>
                <p:nvPr/>
              </p:nvSpPr>
              <p:spPr bwMode="auto">
                <a:xfrm>
                  <a:off x="1632" y="2064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2236" name="Line 12"/>
                <p:cNvSpPr>
                  <a:spLocks noChangeShapeType="1"/>
                </p:cNvSpPr>
                <p:nvPr/>
              </p:nvSpPr>
              <p:spPr bwMode="auto">
                <a:xfrm>
                  <a:off x="1872" y="2064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2237" name="Line 13"/>
                <p:cNvSpPr>
                  <a:spLocks noChangeShapeType="1"/>
                </p:cNvSpPr>
                <p:nvPr/>
              </p:nvSpPr>
              <p:spPr bwMode="auto">
                <a:xfrm>
                  <a:off x="2112" y="2064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2238" name="Line 14"/>
                <p:cNvSpPr>
                  <a:spLocks noChangeShapeType="1"/>
                </p:cNvSpPr>
                <p:nvPr/>
              </p:nvSpPr>
              <p:spPr bwMode="auto">
                <a:xfrm>
                  <a:off x="3072" y="2064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2239" name="Line 15"/>
                <p:cNvSpPr>
                  <a:spLocks noChangeShapeType="1"/>
                </p:cNvSpPr>
                <p:nvPr/>
              </p:nvSpPr>
              <p:spPr bwMode="auto">
                <a:xfrm>
                  <a:off x="2832" y="2064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2240" name="Line 16"/>
                <p:cNvSpPr>
                  <a:spLocks noChangeShapeType="1"/>
                </p:cNvSpPr>
                <p:nvPr/>
              </p:nvSpPr>
              <p:spPr bwMode="auto">
                <a:xfrm>
                  <a:off x="1152" y="2064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52241" name="Group 17"/>
            <p:cNvGrpSpPr/>
            <p:nvPr/>
          </p:nvGrpSpPr>
          <p:grpSpPr bwMode="auto">
            <a:xfrm>
              <a:off x="2352" y="672"/>
              <a:ext cx="96" cy="2976"/>
              <a:chOff x="2352" y="672"/>
              <a:chExt cx="96" cy="2976"/>
            </a:xfrm>
          </p:grpSpPr>
          <p:grpSp>
            <p:nvGrpSpPr>
              <p:cNvPr id="52242" name="Group 18"/>
              <p:cNvGrpSpPr/>
              <p:nvPr/>
            </p:nvGrpSpPr>
            <p:grpSpPr bwMode="auto">
              <a:xfrm>
                <a:off x="2352" y="2448"/>
                <a:ext cx="96" cy="1200"/>
                <a:chOff x="2352" y="2448"/>
                <a:chExt cx="96" cy="1200"/>
              </a:xfrm>
            </p:grpSpPr>
            <p:sp>
              <p:nvSpPr>
                <p:cNvPr id="52243" name="Line 19"/>
                <p:cNvSpPr>
                  <a:spLocks noChangeShapeType="1"/>
                </p:cNvSpPr>
                <p:nvPr/>
              </p:nvSpPr>
              <p:spPr bwMode="auto">
                <a:xfrm>
                  <a:off x="2352" y="3408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52244" name="Group 20"/>
                <p:cNvGrpSpPr/>
                <p:nvPr/>
              </p:nvGrpSpPr>
              <p:grpSpPr bwMode="auto">
                <a:xfrm>
                  <a:off x="2352" y="2448"/>
                  <a:ext cx="96" cy="1200"/>
                  <a:chOff x="2352" y="2448"/>
                  <a:chExt cx="96" cy="1200"/>
                </a:xfrm>
              </p:grpSpPr>
              <p:sp>
                <p:nvSpPr>
                  <p:cNvPr id="52245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366" y="2448"/>
                    <a:ext cx="82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2246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168"/>
                    <a:ext cx="9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224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2928"/>
                    <a:ext cx="9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2248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2688"/>
                    <a:ext cx="96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2249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648"/>
                    <a:ext cx="9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52250" name="Group 26"/>
              <p:cNvGrpSpPr/>
              <p:nvPr/>
            </p:nvGrpSpPr>
            <p:grpSpPr bwMode="auto">
              <a:xfrm>
                <a:off x="2352" y="672"/>
                <a:ext cx="96" cy="1182"/>
                <a:chOff x="2352" y="672"/>
                <a:chExt cx="96" cy="1182"/>
              </a:xfrm>
            </p:grpSpPr>
            <p:sp>
              <p:nvSpPr>
                <p:cNvPr id="52251" name="Line 27"/>
                <p:cNvSpPr>
                  <a:spLocks noChangeShapeType="1"/>
                </p:cNvSpPr>
                <p:nvPr/>
              </p:nvSpPr>
              <p:spPr bwMode="auto">
                <a:xfrm>
                  <a:off x="2352" y="912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2252" name="Line 28"/>
                <p:cNvSpPr>
                  <a:spLocks noChangeShapeType="1"/>
                </p:cNvSpPr>
                <p:nvPr/>
              </p:nvSpPr>
              <p:spPr bwMode="auto">
                <a:xfrm>
                  <a:off x="2352" y="1143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52253" name="Group 29"/>
                <p:cNvGrpSpPr/>
                <p:nvPr/>
              </p:nvGrpSpPr>
              <p:grpSpPr bwMode="auto">
                <a:xfrm>
                  <a:off x="2352" y="1392"/>
                  <a:ext cx="96" cy="462"/>
                  <a:chOff x="2352" y="1392"/>
                  <a:chExt cx="96" cy="480"/>
                </a:xfrm>
              </p:grpSpPr>
              <p:sp>
                <p:nvSpPr>
                  <p:cNvPr id="5225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1392"/>
                    <a:ext cx="96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9900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52255" name="Group 31"/>
                  <p:cNvGrpSpPr/>
                  <p:nvPr/>
                </p:nvGrpSpPr>
                <p:grpSpPr bwMode="auto">
                  <a:xfrm>
                    <a:off x="2352" y="1632"/>
                    <a:ext cx="96" cy="240"/>
                    <a:chOff x="2352" y="1632"/>
                    <a:chExt cx="96" cy="240"/>
                  </a:xfrm>
                </p:grpSpPr>
                <p:sp>
                  <p:nvSpPr>
                    <p:cNvPr id="52256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1632"/>
                      <a:ext cx="96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52257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1872"/>
                      <a:ext cx="96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9900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zh-CN" alt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2258" name="Line 34"/>
                <p:cNvSpPr>
                  <a:spLocks noChangeShapeType="1"/>
                </p:cNvSpPr>
                <p:nvPr/>
              </p:nvSpPr>
              <p:spPr bwMode="auto">
                <a:xfrm>
                  <a:off x="2352" y="672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rgbClr val="FF99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52259" name="Group 35"/>
          <p:cNvGrpSpPr/>
          <p:nvPr/>
        </p:nvGrpSpPr>
        <p:grpSpPr bwMode="auto">
          <a:xfrm>
            <a:off x="3090863" y="914400"/>
            <a:ext cx="4343400" cy="5029200"/>
            <a:chOff x="1008" y="576"/>
            <a:chExt cx="2736" cy="3168"/>
          </a:xfrm>
        </p:grpSpPr>
        <p:grpSp>
          <p:nvGrpSpPr>
            <p:cNvPr id="52260" name="Group 36"/>
            <p:cNvGrpSpPr/>
            <p:nvPr/>
          </p:nvGrpSpPr>
          <p:grpSpPr bwMode="auto">
            <a:xfrm>
              <a:off x="2064" y="576"/>
              <a:ext cx="432" cy="3168"/>
              <a:chOff x="2064" y="576"/>
              <a:chExt cx="432" cy="3168"/>
            </a:xfrm>
          </p:grpSpPr>
          <p:grpSp>
            <p:nvGrpSpPr>
              <p:cNvPr id="52261" name="Group 37"/>
              <p:cNvGrpSpPr/>
              <p:nvPr/>
            </p:nvGrpSpPr>
            <p:grpSpPr bwMode="auto">
              <a:xfrm>
                <a:off x="2064" y="2361"/>
                <a:ext cx="336" cy="1383"/>
                <a:chOff x="2016" y="2352"/>
                <a:chExt cx="336" cy="1383"/>
              </a:xfrm>
            </p:grpSpPr>
            <p:grpSp>
              <p:nvGrpSpPr>
                <p:cNvPr id="52262" name="Group 38"/>
                <p:cNvGrpSpPr/>
                <p:nvPr/>
              </p:nvGrpSpPr>
              <p:grpSpPr bwMode="auto">
                <a:xfrm>
                  <a:off x="2064" y="2352"/>
                  <a:ext cx="288" cy="1191"/>
                  <a:chOff x="2064" y="2352"/>
                  <a:chExt cx="288" cy="1191"/>
                </a:xfrm>
              </p:grpSpPr>
              <p:sp>
                <p:nvSpPr>
                  <p:cNvPr id="52263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2352"/>
                    <a:ext cx="28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zh-CN" b="1">
                        <a:solidFill>
                          <a:srgbClr val="FF0066"/>
                        </a:solidFill>
                      </a:rPr>
                      <a:t>- 1</a:t>
                    </a:r>
                  </a:p>
                </p:txBody>
              </p:sp>
              <p:sp>
                <p:nvSpPr>
                  <p:cNvPr id="52264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2592"/>
                    <a:ext cx="28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zh-CN" b="1">
                        <a:solidFill>
                          <a:srgbClr val="FF0066"/>
                        </a:solidFill>
                      </a:rPr>
                      <a:t>- 2</a:t>
                    </a:r>
                  </a:p>
                </p:txBody>
              </p:sp>
              <p:sp>
                <p:nvSpPr>
                  <p:cNvPr id="52265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2832"/>
                    <a:ext cx="28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zh-CN" b="1">
                        <a:solidFill>
                          <a:srgbClr val="FF0066"/>
                        </a:solidFill>
                      </a:rPr>
                      <a:t>- 3</a:t>
                    </a:r>
                  </a:p>
                </p:txBody>
              </p:sp>
              <p:sp>
                <p:nvSpPr>
                  <p:cNvPr id="52266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3081"/>
                    <a:ext cx="28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zh-CN" b="1">
                        <a:solidFill>
                          <a:srgbClr val="FF0066"/>
                        </a:solidFill>
                      </a:rPr>
                      <a:t>- 4</a:t>
                    </a:r>
                  </a:p>
                </p:txBody>
              </p:sp>
              <p:sp>
                <p:nvSpPr>
                  <p:cNvPr id="52267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3312"/>
                    <a:ext cx="28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zh-CN" b="1">
                        <a:solidFill>
                          <a:srgbClr val="FF0066"/>
                        </a:solidFill>
                      </a:rPr>
                      <a:t>- 5</a:t>
                    </a:r>
                  </a:p>
                </p:txBody>
              </p:sp>
            </p:grpSp>
            <p:sp>
              <p:nvSpPr>
                <p:cNvPr id="52268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2016" y="3504"/>
                  <a:ext cx="33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zh-CN" b="1">
                      <a:solidFill>
                        <a:srgbClr val="FF0066"/>
                      </a:solidFill>
                    </a:rPr>
                    <a:t> - 6</a:t>
                  </a:r>
                </a:p>
              </p:txBody>
            </p:sp>
          </p:grpSp>
          <p:grpSp>
            <p:nvGrpSpPr>
              <p:cNvPr id="52269" name="Group 45"/>
              <p:cNvGrpSpPr/>
              <p:nvPr/>
            </p:nvGrpSpPr>
            <p:grpSpPr bwMode="auto">
              <a:xfrm>
                <a:off x="2112" y="576"/>
                <a:ext cx="384" cy="1431"/>
                <a:chOff x="2112" y="576"/>
                <a:chExt cx="384" cy="1431"/>
              </a:xfrm>
            </p:grpSpPr>
            <p:sp>
              <p:nvSpPr>
                <p:cNvPr id="52270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112" y="576"/>
                  <a:ext cx="24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zh-CN" b="1">
                      <a:solidFill>
                        <a:srgbClr val="FF0066"/>
                      </a:solidFill>
                    </a:rPr>
                    <a:t> 6</a:t>
                  </a:r>
                </a:p>
              </p:txBody>
            </p:sp>
            <p:grpSp>
              <p:nvGrpSpPr>
                <p:cNvPr id="52271" name="Group 47"/>
                <p:cNvGrpSpPr/>
                <p:nvPr/>
              </p:nvGrpSpPr>
              <p:grpSpPr bwMode="auto">
                <a:xfrm>
                  <a:off x="2112" y="816"/>
                  <a:ext cx="384" cy="1191"/>
                  <a:chOff x="2112" y="816"/>
                  <a:chExt cx="384" cy="1191"/>
                </a:xfrm>
              </p:grpSpPr>
              <p:grpSp>
                <p:nvGrpSpPr>
                  <p:cNvPr id="52272" name="Group 48"/>
                  <p:cNvGrpSpPr/>
                  <p:nvPr/>
                </p:nvGrpSpPr>
                <p:grpSpPr bwMode="auto">
                  <a:xfrm>
                    <a:off x="2160" y="1545"/>
                    <a:ext cx="336" cy="462"/>
                    <a:chOff x="2160" y="1545"/>
                    <a:chExt cx="336" cy="462"/>
                  </a:xfrm>
                </p:grpSpPr>
                <p:sp>
                  <p:nvSpPr>
                    <p:cNvPr id="52273" name="Text Box 4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60" y="1776"/>
                      <a:ext cx="192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zh-CN" b="1">
                          <a:solidFill>
                            <a:srgbClr val="FF0066"/>
                          </a:solidFill>
                        </a:rPr>
                        <a:t>1</a:t>
                      </a:r>
                    </a:p>
                  </p:txBody>
                </p:sp>
                <p:sp>
                  <p:nvSpPr>
                    <p:cNvPr id="52274" name="Text Box 5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60" y="1545"/>
                      <a:ext cx="336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zh-CN" b="1">
                          <a:solidFill>
                            <a:srgbClr val="FF0066"/>
                          </a:solidFill>
                        </a:rPr>
                        <a:t>2</a:t>
                      </a:r>
                    </a:p>
                  </p:txBody>
                </p:sp>
              </p:grpSp>
              <p:sp>
                <p:nvSpPr>
                  <p:cNvPr id="52275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12" y="1305"/>
                    <a:ext cx="384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zh-CN" b="1">
                        <a:solidFill>
                          <a:srgbClr val="FF0066"/>
                        </a:solidFill>
                      </a:rPr>
                      <a:t> 3</a:t>
                    </a:r>
                  </a:p>
                </p:txBody>
              </p:sp>
              <p:sp>
                <p:nvSpPr>
                  <p:cNvPr id="52276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12" y="816"/>
                    <a:ext cx="24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zh-CN" b="1">
                        <a:solidFill>
                          <a:srgbClr val="FF0066"/>
                        </a:solidFill>
                      </a:rPr>
                      <a:t> 5</a:t>
                    </a:r>
                  </a:p>
                </p:txBody>
              </p:sp>
              <p:sp>
                <p:nvSpPr>
                  <p:cNvPr id="52277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12" y="1056"/>
                    <a:ext cx="384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zh-CN" b="1">
                        <a:solidFill>
                          <a:srgbClr val="FF0066"/>
                        </a:solidFill>
                      </a:rPr>
                      <a:t> 4</a:t>
                    </a:r>
                  </a:p>
                </p:txBody>
              </p:sp>
            </p:grpSp>
          </p:grpSp>
        </p:grpSp>
        <p:grpSp>
          <p:nvGrpSpPr>
            <p:cNvPr id="52278" name="Group 54"/>
            <p:cNvGrpSpPr/>
            <p:nvPr/>
          </p:nvGrpSpPr>
          <p:grpSpPr bwMode="auto">
            <a:xfrm>
              <a:off x="1008" y="2160"/>
              <a:ext cx="2736" cy="240"/>
              <a:chOff x="1008" y="2160"/>
              <a:chExt cx="2736" cy="240"/>
            </a:xfrm>
          </p:grpSpPr>
          <p:grpSp>
            <p:nvGrpSpPr>
              <p:cNvPr id="52279" name="Group 55"/>
              <p:cNvGrpSpPr/>
              <p:nvPr/>
            </p:nvGrpSpPr>
            <p:grpSpPr bwMode="auto">
              <a:xfrm>
                <a:off x="2496" y="2160"/>
                <a:ext cx="1248" cy="240"/>
                <a:chOff x="2496" y="2208"/>
                <a:chExt cx="1248" cy="240"/>
              </a:xfrm>
            </p:grpSpPr>
            <p:sp>
              <p:nvSpPr>
                <p:cNvPr id="52280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408" y="2208"/>
                  <a:ext cx="33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zh-CN" b="1">
                      <a:solidFill>
                        <a:srgbClr val="FF0066"/>
                      </a:solidFill>
                    </a:rPr>
                    <a:t> 5</a:t>
                  </a:r>
                </a:p>
              </p:txBody>
            </p:sp>
            <p:grpSp>
              <p:nvGrpSpPr>
                <p:cNvPr id="52281" name="Group 57"/>
                <p:cNvGrpSpPr/>
                <p:nvPr/>
              </p:nvGrpSpPr>
              <p:grpSpPr bwMode="auto">
                <a:xfrm>
                  <a:off x="2496" y="2208"/>
                  <a:ext cx="1056" cy="240"/>
                  <a:chOff x="2496" y="2208"/>
                  <a:chExt cx="1056" cy="240"/>
                </a:xfrm>
              </p:grpSpPr>
              <p:sp>
                <p:nvSpPr>
                  <p:cNvPr id="52282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68" y="2208"/>
                    <a:ext cx="384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zh-CN" b="1">
                        <a:solidFill>
                          <a:srgbClr val="FF0066"/>
                        </a:solidFill>
                      </a:rPr>
                      <a:t> 4</a:t>
                    </a:r>
                  </a:p>
                </p:txBody>
              </p:sp>
              <p:grpSp>
                <p:nvGrpSpPr>
                  <p:cNvPr id="52283" name="Group 59"/>
                  <p:cNvGrpSpPr/>
                  <p:nvPr/>
                </p:nvGrpSpPr>
                <p:grpSpPr bwMode="auto">
                  <a:xfrm>
                    <a:off x="2496" y="2208"/>
                    <a:ext cx="816" cy="240"/>
                    <a:chOff x="2496" y="2208"/>
                    <a:chExt cx="816" cy="240"/>
                  </a:xfrm>
                </p:grpSpPr>
                <p:sp>
                  <p:nvSpPr>
                    <p:cNvPr id="52284" name="Text Box 6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96" y="2208"/>
                      <a:ext cx="288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zh-CN" b="1">
                          <a:solidFill>
                            <a:srgbClr val="FF0066"/>
                          </a:solidFill>
                        </a:rPr>
                        <a:t>1</a:t>
                      </a:r>
                    </a:p>
                  </p:txBody>
                </p:sp>
                <p:sp>
                  <p:nvSpPr>
                    <p:cNvPr id="52285" name="Text Box 6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36" y="2217"/>
                      <a:ext cx="336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zh-CN" b="1">
                          <a:solidFill>
                            <a:srgbClr val="FF0066"/>
                          </a:solidFill>
                        </a:rPr>
                        <a:t>2</a:t>
                      </a:r>
                    </a:p>
                  </p:txBody>
                </p:sp>
                <p:sp>
                  <p:nvSpPr>
                    <p:cNvPr id="52286" name="Text Box 6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928" y="2208"/>
                      <a:ext cx="384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zh-CN" b="1">
                          <a:solidFill>
                            <a:srgbClr val="FF0066"/>
                          </a:solidFill>
                        </a:rPr>
                        <a:t> 3</a:t>
                      </a:r>
                    </a:p>
                  </p:txBody>
                </p:sp>
              </p:grpSp>
            </p:grpSp>
          </p:grpSp>
          <p:grpSp>
            <p:nvGrpSpPr>
              <p:cNvPr id="52287" name="Group 63"/>
              <p:cNvGrpSpPr/>
              <p:nvPr/>
            </p:nvGrpSpPr>
            <p:grpSpPr bwMode="auto">
              <a:xfrm>
                <a:off x="1008" y="2160"/>
                <a:ext cx="1248" cy="240"/>
                <a:chOff x="1008" y="2208"/>
                <a:chExt cx="1248" cy="240"/>
              </a:xfrm>
            </p:grpSpPr>
            <p:sp>
              <p:nvSpPr>
                <p:cNvPr id="52288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1968" y="2208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zh-CN" b="1">
                      <a:solidFill>
                        <a:srgbClr val="FF0066"/>
                      </a:solidFill>
                    </a:rPr>
                    <a:t>-1</a:t>
                  </a:r>
                </a:p>
              </p:txBody>
            </p:sp>
            <p:grpSp>
              <p:nvGrpSpPr>
                <p:cNvPr id="52289" name="Group 65"/>
                <p:cNvGrpSpPr/>
                <p:nvPr/>
              </p:nvGrpSpPr>
              <p:grpSpPr bwMode="auto">
                <a:xfrm>
                  <a:off x="1008" y="2208"/>
                  <a:ext cx="1056" cy="240"/>
                  <a:chOff x="1008" y="2208"/>
                  <a:chExt cx="1056" cy="240"/>
                </a:xfrm>
              </p:grpSpPr>
              <p:sp>
                <p:nvSpPr>
                  <p:cNvPr id="52290" name="Text Box 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28" y="2208"/>
                    <a:ext cx="336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zh-CN" b="1">
                        <a:solidFill>
                          <a:srgbClr val="FF0066"/>
                        </a:solidFill>
                      </a:rPr>
                      <a:t>- 2</a:t>
                    </a:r>
                  </a:p>
                </p:txBody>
              </p:sp>
              <p:grpSp>
                <p:nvGrpSpPr>
                  <p:cNvPr id="52291" name="Group 67"/>
                  <p:cNvGrpSpPr/>
                  <p:nvPr/>
                </p:nvGrpSpPr>
                <p:grpSpPr bwMode="auto">
                  <a:xfrm>
                    <a:off x="1008" y="2208"/>
                    <a:ext cx="864" cy="240"/>
                    <a:chOff x="1008" y="2208"/>
                    <a:chExt cx="864" cy="240"/>
                  </a:xfrm>
                </p:grpSpPr>
                <p:sp>
                  <p:nvSpPr>
                    <p:cNvPr id="52292" name="Text Box 6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88" y="2217"/>
                      <a:ext cx="384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zh-CN" b="1">
                          <a:solidFill>
                            <a:srgbClr val="FF0066"/>
                          </a:solidFill>
                        </a:rPr>
                        <a:t>- 3</a:t>
                      </a:r>
                    </a:p>
                  </p:txBody>
                </p:sp>
                <p:grpSp>
                  <p:nvGrpSpPr>
                    <p:cNvPr id="52293" name="Group 69"/>
                    <p:cNvGrpSpPr/>
                    <p:nvPr/>
                  </p:nvGrpSpPr>
                  <p:grpSpPr bwMode="auto">
                    <a:xfrm>
                      <a:off x="1008" y="2208"/>
                      <a:ext cx="624" cy="231"/>
                      <a:chOff x="1008" y="2208"/>
                      <a:chExt cx="624" cy="231"/>
                    </a:xfrm>
                  </p:grpSpPr>
                  <p:sp>
                    <p:nvSpPr>
                      <p:cNvPr id="52294" name="Text Box 7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248" y="2208"/>
                        <a:ext cx="384" cy="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fontAlgn="base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r>
                          <a:rPr lang="en-US" altLang="zh-CN" b="1">
                            <a:solidFill>
                              <a:srgbClr val="FF0066"/>
                            </a:solidFill>
                          </a:rPr>
                          <a:t>- 4</a:t>
                        </a:r>
                      </a:p>
                    </p:txBody>
                  </p:sp>
                  <p:sp>
                    <p:nvSpPr>
                      <p:cNvPr id="52295" name="Text Box 7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008" y="2208"/>
                        <a:ext cx="336" cy="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fontAlgn="base">
                          <a:spcBef>
                            <a:spcPct val="50000"/>
                          </a:spcBef>
                          <a:spcAft>
                            <a:spcPct val="0"/>
                          </a:spcAft>
                        </a:pPr>
                        <a:r>
                          <a:rPr lang="en-US" altLang="zh-CN" b="1">
                            <a:solidFill>
                              <a:srgbClr val="FF0066"/>
                            </a:solidFill>
                          </a:rPr>
                          <a:t>- 5</a:t>
                        </a:r>
                      </a:p>
                    </p:txBody>
                  </p:sp>
                </p:grpSp>
              </p:grpSp>
            </p:grpSp>
          </p:grpSp>
        </p:grpSp>
      </p:grpSp>
      <p:grpSp>
        <p:nvGrpSpPr>
          <p:cNvPr id="52296" name="Group 72"/>
          <p:cNvGrpSpPr/>
          <p:nvPr/>
        </p:nvGrpSpPr>
        <p:grpSpPr bwMode="auto">
          <a:xfrm>
            <a:off x="2481263" y="457200"/>
            <a:ext cx="5638800" cy="5562600"/>
            <a:chOff x="624" y="288"/>
            <a:chExt cx="3552" cy="3504"/>
          </a:xfrm>
        </p:grpSpPr>
        <p:sp>
          <p:nvSpPr>
            <p:cNvPr id="52297" name="Line 73"/>
            <p:cNvSpPr>
              <a:spLocks noChangeShapeType="1"/>
            </p:cNvSpPr>
            <p:nvPr/>
          </p:nvSpPr>
          <p:spPr bwMode="auto">
            <a:xfrm>
              <a:off x="624" y="2160"/>
              <a:ext cx="355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52298" name="Group 74"/>
            <p:cNvGrpSpPr/>
            <p:nvPr/>
          </p:nvGrpSpPr>
          <p:grpSpPr bwMode="auto">
            <a:xfrm>
              <a:off x="2160" y="288"/>
              <a:ext cx="336" cy="3504"/>
              <a:chOff x="2160" y="288"/>
              <a:chExt cx="336" cy="3504"/>
            </a:xfrm>
          </p:grpSpPr>
          <p:sp>
            <p:nvSpPr>
              <p:cNvPr id="52299" name="Line 75"/>
              <p:cNvSpPr>
                <a:spLocks noChangeShapeType="1"/>
              </p:cNvSpPr>
              <p:nvPr/>
            </p:nvSpPr>
            <p:spPr bwMode="auto">
              <a:xfrm flipV="1">
                <a:off x="2352" y="288"/>
                <a:ext cx="0" cy="3504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2300" name="Text Box 76"/>
              <p:cNvSpPr txBox="1">
                <a:spLocks noChangeArrowheads="1"/>
              </p:cNvSpPr>
              <p:nvPr/>
            </p:nvSpPr>
            <p:spPr bwMode="auto">
              <a:xfrm>
                <a:off x="2160" y="2160"/>
                <a:ext cx="3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2000" b="1" i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O</a:t>
                </a:r>
              </a:p>
            </p:txBody>
          </p:sp>
        </p:grpSp>
      </p:grpSp>
      <p:sp>
        <p:nvSpPr>
          <p:cNvPr id="52301" name="Text Box 77"/>
          <p:cNvSpPr txBox="1">
            <a:spLocks noChangeArrowheads="1"/>
          </p:cNvSpPr>
          <p:nvPr/>
        </p:nvSpPr>
        <p:spPr bwMode="auto">
          <a:xfrm>
            <a:off x="7967663" y="34290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i="1">
                <a:solidFill>
                  <a:srgbClr val="FF0066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52302" name="Text Box 78"/>
          <p:cNvSpPr txBox="1">
            <a:spLocks noChangeArrowheads="1"/>
          </p:cNvSpPr>
          <p:nvPr/>
        </p:nvSpPr>
        <p:spPr bwMode="auto">
          <a:xfrm>
            <a:off x="4767263" y="304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i="1">
                <a:solidFill>
                  <a:srgbClr val="FF0066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52303" name="Text Box 79"/>
          <p:cNvSpPr txBox="1">
            <a:spLocks noChangeArrowheads="1"/>
          </p:cNvSpPr>
          <p:nvPr/>
        </p:nvSpPr>
        <p:spPr bwMode="auto">
          <a:xfrm>
            <a:off x="6062663" y="1143000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66"/>
                </a:solidFill>
              </a:rPr>
              <a:t>第一象限</a:t>
            </a:r>
          </a:p>
        </p:txBody>
      </p:sp>
      <p:sp>
        <p:nvSpPr>
          <p:cNvPr id="52304" name="Text Box 80"/>
          <p:cNvSpPr txBox="1">
            <a:spLocks noChangeArrowheads="1"/>
          </p:cNvSpPr>
          <p:nvPr/>
        </p:nvSpPr>
        <p:spPr bwMode="auto">
          <a:xfrm>
            <a:off x="2862263" y="4038600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66"/>
                </a:solidFill>
              </a:rPr>
              <a:t>第三象限</a:t>
            </a:r>
          </a:p>
        </p:txBody>
      </p:sp>
      <p:sp>
        <p:nvSpPr>
          <p:cNvPr id="52305" name="Text Box 81"/>
          <p:cNvSpPr txBox="1">
            <a:spLocks noChangeArrowheads="1"/>
          </p:cNvSpPr>
          <p:nvPr/>
        </p:nvSpPr>
        <p:spPr bwMode="auto">
          <a:xfrm>
            <a:off x="2786063" y="1143000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66"/>
                </a:solidFill>
              </a:rPr>
              <a:t>第二象限</a:t>
            </a:r>
          </a:p>
        </p:txBody>
      </p:sp>
      <p:sp>
        <p:nvSpPr>
          <p:cNvPr id="52306" name="Text Box 82"/>
          <p:cNvSpPr txBox="1">
            <a:spLocks noChangeArrowheads="1"/>
          </p:cNvSpPr>
          <p:nvPr/>
        </p:nvSpPr>
        <p:spPr bwMode="auto">
          <a:xfrm>
            <a:off x="6138863" y="4038600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66"/>
                </a:solidFill>
              </a:rPr>
              <a:t>第四象限</a:t>
            </a:r>
          </a:p>
        </p:txBody>
      </p:sp>
      <p:sp>
        <p:nvSpPr>
          <p:cNvPr id="52307" name="Text Box 83"/>
          <p:cNvSpPr txBox="1">
            <a:spLocks noChangeArrowheads="1"/>
          </p:cNvSpPr>
          <p:nvPr/>
        </p:nvSpPr>
        <p:spPr bwMode="auto">
          <a:xfrm>
            <a:off x="2938463" y="1752600"/>
            <a:ext cx="1752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 sz="2400" b="1">
              <a:solidFill>
                <a:srgbClr val="FF0066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 sz="2400" b="1">
              <a:solidFill>
                <a:srgbClr val="FF0066"/>
              </a:solidFill>
            </a:endParaRPr>
          </a:p>
        </p:txBody>
      </p:sp>
      <p:sp>
        <p:nvSpPr>
          <p:cNvPr id="52310" name="Text Box 86"/>
          <p:cNvSpPr txBox="1">
            <a:spLocks noChangeArrowheads="1"/>
          </p:cNvSpPr>
          <p:nvPr/>
        </p:nvSpPr>
        <p:spPr bwMode="auto">
          <a:xfrm>
            <a:off x="5791200" y="1981200"/>
            <a:ext cx="21669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66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（＋，＋）</a:t>
            </a:r>
          </a:p>
        </p:txBody>
      </p:sp>
      <p:sp>
        <p:nvSpPr>
          <p:cNvPr id="52311" name="Text Box 87"/>
          <p:cNvSpPr txBox="1">
            <a:spLocks noChangeArrowheads="1"/>
          </p:cNvSpPr>
          <p:nvPr/>
        </p:nvSpPr>
        <p:spPr bwMode="auto">
          <a:xfrm>
            <a:off x="2438400" y="1905000"/>
            <a:ext cx="2243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66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（－，＋）</a:t>
            </a:r>
          </a:p>
        </p:txBody>
      </p:sp>
      <p:sp>
        <p:nvSpPr>
          <p:cNvPr id="52312" name="Text Box 88"/>
          <p:cNvSpPr txBox="1">
            <a:spLocks noChangeArrowheads="1"/>
          </p:cNvSpPr>
          <p:nvPr/>
        </p:nvSpPr>
        <p:spPr bwMode="auto">
          <a:xfrm>
            <a:off x="2590800" y="5105400"/>
            <a:ext cx="2100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66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（－，－）</a:t>
            </a:r>
          </a:p>
        </p:txBody>
      </p:sp>
      <p:sp>
        <p:nvSpPr>
          <p:cNvPr id="52313" name="Text Box 89"/>
          <p:cNvSpPr txBox="1">
            <a:spLocks noChangeArrowheads="1"/>
          </p:cNvSpPr>
          <p:nvPr/>
        </p:nvSpPr>
        <p:spPr bwMode="auto">
          <a:xfrm>
            <a:off x="5867400" y="5029200"/>
            <a:ext cx="2243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66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（＋，－）</a:t>
            </a:r>
          </a:p>
        </p:txBody>
      </p:sp>
      <p:sp>
        <p:nvSpPr>
          <p:cNvPr id="52316" name="Text Box 92"/>
          <p:cNvSpPr txBox="1">
            <a:spLocks noChangeArrowheads="1"/>
          </p:cNvSpPr>
          <p:nvPr/>
        </p:nvSpPr>
        <p:spPr bwMode="auto">
          <a:xfrm>
            <a:off x="0" y="1700213"/>
            <a:ext cx="20510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9999"/>
                </a:solidFill>
              </a:rPr>
              <a:t>思考：每个象限内的点具有什么特点？</a:t>
            </a:r>
          </a:p>
        </p:txBody>
      </p:sp>
      <p:pic>
        <p:nvPicPr>
          <p:cNvPr id="52317" name="Picture 93" descr="表情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625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318" name="Text Box 94"/>
          <p:cNvSpPr txBox="1">
            <a:spLocks noChangeArrowheads="1"/>
          </p:cNvSpPr>
          <p:nvPr/>
        </p:nvSpPr>
        <p:spPr bwMode="auto">
          <a:xfrm>
            <a:off x="0" y="3573463"/>
            <a:ext cx="20875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3333FF"/>
                </a:solidFill>
              </a:rPr>
              <a:t>拓展延伸：横纵坐标轴上的点各具备什么特点？</a:t>
            </a:r>
          </a:p>
        </p:txBody>
      </p:sp>
      <p:sp>
        <p:nvSpPr>
          <p:cNvPr id="52319" name="Text Box 95"/>
          <p:cNvSpPr txBox="1">
            <a:spLocks noChangeArrowheads="1"/>
          </p:cNvSpPr>
          <p:nvPr/>
        </p:nvSpPr>
        <p:spPr bwMode="auto">
          <a:xfrm>
            <a:off x="1403350" y="222250"/>
            <a:ext cx="2622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6666"/>
                </a:solidFill>
              </a:rPr>
              <a:t>交流与发现：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2000"/>
                                        <p:tgtEl>
                                          <p:spTgt spid="5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10" grpId="0"/>
      <p:bldP spid="52311" grpId="0"/>
      <p:bldP spid="52312" grpId="0"/>
      <p:bldP spid="52313" grpId="0"/>
      <p:bldP spid="523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306564" y="2708920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模板：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www.1ppt.com/moban/                  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素材：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www.1ppt.com/sucai/</a:t>
            </a:r>
          </a:p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背景：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www.1ppt.com/beijing/                   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图表：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www.1ppt.com/tubiao/      </a:t>
            </a:r>
          </a:p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下载：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www.1ppt.com/xiazai/                     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教程： 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www.1ppt.com/powerpoint/     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资料下载：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www.1ppt.com/ziliao/               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范文下载：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www.1ppt.com/fanwen/            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试卷下载：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www.1ppt.com/shiti/                 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教案下载：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www.1ppt.com/jiaoan/               </a:t>
            </a:r>
          </a:p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论坛：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www.1ppt.cn                                     PPT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语文课件：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www.1ppt.com/kejian/yuwen/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数学课件：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www.1ppt.com/kejian/shuxue/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英语课件：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www.1ppt.com/kejian/yingyu/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美术课件：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www.1ppt.com/kejian/meishu/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科学课件：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www.1ppt.com/kejian/kexue/ 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物理课件：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www.1ppt.com/kejian/wuli/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化学课件：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www.1ppt.com/kejian/huaxue/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生物课件：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www.1ppt.com/kejian/shengwu/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地理课件：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www.1ppt.com/kejian/dili/          </a:t>
            </a:r>
            <a:r>
              <a:rPr lang="zh-CN" altLang="en-US" sz="100" kern="0" dirty="0">
                <a:solidFill>
                  <a:sysClr val="window" lastClr="FFFFFF"/>
                </a:solidFill>
                <a:latin typeface="Calibri" panose="020F0502020204030204"/>
              </a:rPr>
              <a:t>历史课件：</a:t>
            </a:r>
            <a:r>
              <a:rPr lang="en-US" altLang="zh-CN" sz="100" kern="0" dirty="0">
                <a:solidFill>
                  <a:sysClr val="window" lastClr="FFFFFF"/>
                </a:solidFill>
                <a:latin typeface="Calibri" panose="020F0502020204030204"/>
              </a:rPr>
              <a:t>www.1ppt.com/kejian/lishi/        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295400" y="549275"/>
            <a:ext cx="495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6600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原点的坐标为（</a:t>
            </a:r>
            <a:r>
              <a:rPr kumimoji="1" lang="en-US" altLang="zh-CN" sz="3600" b="1" dirty="0">
                <a:solidFill>
                  <a:srgbClr val="6600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0</a:t>
            </a:r>
            <a:r>
              <a:rPr kumimoji="1" lang="zh-CN" altLang="en-US" sz="3600" b="1" dirty="0">
                <a:solidFill>
                  <a:srgbClr val="6600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，</a:t>
            </a:r>
            <a:r>
              <a:rPr kumimoji="1" lang="en-US" altLang="zh-CN" sz="3600" b="1" dirty="0">
                <a:solidFill>
                  <a:srgbClr val="6600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0</a:t>
            </a:r>
            <a:r>
              <a:rPr kumimoji="1" lang="zh-CN" altLang="en-US" sz="3600" b="1" dirty="0">
                <a:solidFill>
                  <a:srgbClr val="6600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763713" y="3429000"/>
            <a:ext cx="53292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36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任何一个在</a:t>
            </a:r>
            <a:r>
              <a:rPr kumimoji="1" lang="en-US" altLang="zh-CN" sz="3600" b="1" i="1" dirty="0">
                <a:solidFill>
                  <a:srgbClr val="6600CC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36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轴上的点的</a:t>
            </a:r>
            <a:r>
              <a:rPr kumimoji="1" lang="zh-CN" altLang="en-US" sz="3600" b="1" dirty="0">
                <a:solidFill>
                  <a:srgbClr val="FC2514"/>
                </a:solidFill>
                <a:latin typeface="Times New Roman" panose="02020603050405020304" pitchFamily="18" charset="0"/>
              </a:rPr>
              <a:t>纵坐标</a:t>
            </a:r>
            <a:r>
              <a:rPr kumimoji="1" lang="zh-CN" altLang="en-US" sz="36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都为</a:t>
            </a:r>
            <a:r>
              <a:rPr kumimoji="1" lang="en-US" altLang="zh-CN" sz="36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0,</a:t>
            </a:r>
            <a:r>
              <a:rPr kumimoji="1" lang="zh-CN" altLang="en-US" sz="36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记作</a:t>
            </a:r>
            <a:r>
              <a:rPr kumimoji="1" lang="en-US" altLang="zh-CN" sz="36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(</a:t>
            </a:r>
            <a:r>
              <a:rPr kumimoji="1" lang="en-US" altLang="zh-CN" sz="3600" b="1" i="1" dirty="0">
                <a:solidFill>
                  <a:srgbClr val="6600CC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36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,0)</a:t>
            </a:r>
            <a:r>
              <a:rPr kumimoji="1" lang="zh-CN" altLang="en-US" sz="36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。      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76200" y="685800"/>
            <a:ext cx="990600" cy="377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400" b="1" dirty="0">
                <a:solidFill>
                  <a:srgbClr val="00CC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总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400" b="1" dirty="0">
                <a:solidFill>
                  <a:srgbClr val="00CC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结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400" b="1" dirty="0">
                <a:solidFill>
                  <a:srgbClr val="00CC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提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400" b="1" dirty="0">
                <a:solidFill>
                  <a:srgbClr val="00CC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高</a:t>
            </a:r>
          </a:p>
        </p:txBody>
      </p:sp>
      <p:pic>
        <p:nvPicPr>
          <p:cNvPr id="53255" name="Picture 7" descr="bae010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08500"/>
            <a:ext cx="2332038" cy="234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1835150" y="4868863"/>
            <a:ext cx="53863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6600CC"/>
                </a:solidFill>
              </a:rPr>
              <a:t>任何一个在</a:t>
            </a:r>
            <a:r>
              <a:rPr kumimoji="1" lang="en-US" altLang="zh-CN" sz="3600" b="1" i="1" dirty="0">
                <a:solidFill>
                  <a:srgbClr val="6600CC"/>
                </a:solidFill>
                <a:latin typeface="Times New Roman" panose="02020603050405020304" pitchFamily="18" charset="0"/>
              </a:rPr>
              <a:t>y</a:t>
            </a:r>
            <a:r>
              <a:rPr kumimoji="1" lang="zh-CN" altLang="en-US" sz="3600" b="1" dirty="0">
                <a:solidFill>
                  <a:srgbClr val="6600CC"/>
                </a:solidFill>
              </a:rPr>
              <a:t>轴上的点的</a:t>
            </a:r>
            <a:r>
              <a:rPr kumimoji="1" lang="zh-CN" altLang="en-US" sz="3600" b="1" dirty="0">
                <a:solidFill>
                  <a:srgbClr val="FC2514"/>
                </a:solidFill>
              </a:rPr>
              <a:t>横坐标</a:t>
            </a:r>
            <a:r>
              <a:rPr kumimoji="1" lang="zh-CN" altLang="en-US" sz="3600" b="1" dirty="0">
                <a:solidFill>
                  <a:srgbClr val="6600CC"/>
                </a:solidFill>
              </a:rPr>
              <a:t>为</a:t>
            </a:r>
            <a:r>
              <a:rPr kumimoji="1" lang="en-US" altLang="zh-CN" sz="3600" b="1" dirty="0">
                <a:solidFill>
                  <a:srgbClr val="6600CC"/>
                </a:solidFill>
              </a:rPr>
              <a:t>0,</a:t>
            </a:r>
            <a:r>
              <a:rPr kumimoji="1" lang="zh-CN" altLang="en-US" sz="3600" b="1" dirty="0">
                <a:solidFill>
                  <a:srgbClr val="6600CC"/>
                </a:solidFill>
              </a:rPr>
              <a:t>记作</a:t>
            </a:r>
            <a:r>
              <a:rPr kumimoji="1" lang="en-US" altLang="zh-CN" sz="3600" b="1" dirty="0">
                <a:solidFill>
                  <a:srgbClr val="6600CC"/>
                </a:solidFill>
              </a:rPr>
              <a:t>(0,</a:t>
            </a:r>
            <a:r>
              <a:rPr kumimoji="1" lang="en-US" altLang="zh-CN" sz="3600" b="1" i="1" dirty="0">
                <a:solidFill>
                  <a:srgbClr val="6600CC"/>
                </a:solidFill>
                <a:latin typeface="Times New Roman" panose="02020603050405020304" pitchFamily="18" charset="0"/>
              </a:rPr>
              <a:t>y</a:t>
            </a:r>
            <a:r>
              <a:rPr kumimoji="1" lang="en-US" altLang="zh-CN" sz="3600" b="1" dirty="0">
                <a:solidFill>
                  <a:srgbClr val="6600CC"/>
                </a:solidFill>
              </a:rPr>
              <a:t>)</a:t>
            </a:r>
            <a:r>
              <a:rPr kumimoji="1" lang="zh-CN" altLang="en-US" sz="3600" b="1" dirty="0">
                <a:solidFill>
                  <a:srgbClr val="6600CC"/>
                </a:solidFill>
              </a:rPr>
              <a:t>。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1355725" y="1752600"/>
            <a:ext cx="79406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6600CC"/>
                </a:solidFill>
              </a:rPr>
              <a:t>第一象限</a:t>
            </a:r>
            <a:r>
              <a:rPr lang="zh-CN" altLang="en-US" sz="3200" b="1" dirty="0">
                <a:solidFill>
                  <a:srgbClr val="FF3300"/>
                </a:solidFill>
              </a:rPr>
              <a:t>（＋，＋）</a:t>
            </a:r>
            <a:r>
              <a:rPr lang="zh-CN" altLang="en-US" sz="3200" b="1" dirty="0">
                <a:solidFill>
                  <a:srgbClr val="6600CC"/>
                </a:solidFill>
              </a:rPr>
              <a:t>第二象限</a:t>
            </a:r>
            <a:r>
              <a:rPr lang="zh-CN" altLang="en-US" sz="3200" b="1" dirty="0">
                <a:solidFill>
                  <a:srgbClr val="FF3300"/>
                </a:solidFill>
              </a:rPr>
              <a:t>（－，＋）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6600CC"/>
                </a:solidFill>
              </a:rPr>
              <a:t>第三象限</a:t>
            </a:r>
            <a:r>
              <a:rPr lang="zh-CN" altLang="en-US" sz="3200" b="1" dirty="0">
                <a:solidFill>
                  <a:srgbClr val="FF3300"/>
                </a:solidFill>
              </a:rPr>
              <a:t>（－，－）</a:t>
            </a:r>
            <a:r>
              <a:rPr lang="zh-CN" altLang="en-US" sz="3200" b="1" dirty="0">
                <a:solidFill>
                  <a:srgbClr val="6600CC"/>
                </a:solidFill>
              </a:rPr>
              <a:t>第四象限</a:t>
            </a:r>
            <a:r>
              <a:rPr lang="zh-CN" altLang="en-US" sz="3200" b="1" dirty="0">
                <a:solidFill>
                  <a:srgbClr val="FF3300"/>
                </a:solidFill>
              </a:rPr>
              <a:t>（＋，－）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53257" grpId="0"/>
      <p:bldP spid="532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23850" y="1384300"/>
            <a:ext cx="8820150" cy="470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lnSpc>
                <a:spcPct val="13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3333FF"/>
                </a:solidFill>
              </a:rPr>
              <a:t>１、填空题：　　</a:t>
            </a:r>
          </a:p>
          <a:p>
            <a:pPr fontAlgn="base">
              <a:lnSpc>
                <a:spcPct val="13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3333FF"/>
                </a:solidFill>
              </a:rPr>
              <a:t>（１）点</a:t>
            </a:r>
            <a:r>
              <a:rPr lang="zh-CN" altLang="en-US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Ｐ</a:t>
            </a:r>
            <a:r>
              <a:rPr lang="zh-CN" altLang="en-US" sz="2800" b="1" dirty="0">
                <a:solidFill>
                  <a:srgbClr val="3333FF"/>
                </a:solidFill>
              </a:rPr>
              <a:t>（３，－４）关于原点的对称点的坐标为</a:t>
            </a:r>
            <a:r>
              <a:rPr lang="en-US" altLang="zh-CN" sz="2800" b="1" dirty="0">
                <a:solidFill>
                  <a:srgbClr val="3333FF"/>
                </a:solidFill>
              </a:rPr>
              <a:t>___________</a:t>
            </a:r>
            <a:r>
              <a:rPr lang="zh-CN" altLang="en-US" sz="2800" b="1" dirty="0">
                <a:solidFill>
                  <a:srgbClr val="3333FF"/>
                </a:solidFill>
              </a:rPr>
              <a:t>；关于</a:t>
            </a:r>
            <a:r>
              <a:rPr lang="en-US" altLang="zh-CN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800" b="1" dirty="0">
                <a:solidFill>
                  <a:srgbClr val="3333FF"/>
                </a:solidFill>
              </a:rPr>
              <a:t>轴的对称点的坐标</a:t>
            </a:r>
            <a:r>
              <a:rPr lang="en-US" altLang="zh-CN" sz="2800" b="1" dirty="0">
                <a:solidFill>
                  <a:srgbClr val="3333FF"/>
                </a:solidFill>
              </a:rPr>
              <a:t>________</a:t>
            </a:r>
            <a:r>
              <a:rPr lang="zh-CN" altLang="en-US" sz="2800" b="1" dirty="0">
                <a:solidFill>
                  <a:srgbClr val="3333FF"/>
                </a:solidFill>
              </a:rPr>
              <a:t>；</a:t>
            </a:r>
          </a:p>
          <a:p>
            <a:pPr fontAlgn="base">
              <a:lnSpc>
                <a:spcPct val="13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3333FF"/>
                </a:solidFill>
              </a:rPr>
              <a:t>关于</a:t>
            </a:r>
            <a:r>
              <a:rPr lang="en-US" altLang="zh-CN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800" b="1" dirty="0">
                <a:solidFill>
                  <a:srgbClr val="3333FF"/>
                </a:solidFill>
              </a:rPr>
              <a:t>轴的对称点的坐标为</a:t>
            </a:r>
            <a:r>
              <a:rPr lang="en-US" altLang="zh-CN" sz="2800" b="1" dirty="0">
                <a:solidFill>
                  <a:srgbClr val="3333FF"/>
                </a:solidFill>
              </a:rPr>
              <a:t>____________</a:t>
            </a:r>
          </a:p>
          <a:p>
            <a:pPr fontAlgn="base">
              <a:lnSpc>
                <a:spcPct val="13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3333FF"/>
                </a:solidFill>
              </a:rPr>
              <a:t>（</a:t>
            </a:r>
            <a:r>
              <a:rPr lang="en-US" altLang="zh-CN" sz="2800" b="1" dirty="0">
                <a:solidFill>
                  <a:srgbClr val="3333FF"/>
                </a:solidFill>
              </a:rPr>
              <a:t>2</a:t>
            </a:r>
            <a:r>
              <a:rPr lang="zh-CN" altLang="en-US" sz="2800" b="1" dirty="0">
                <a:solidFill>
                  <a:srgbClr val="3333FF"/>
                </a:solidFill>
              </a:rPr>
              <a:t>）已知</a:t>
            </a:r>
            <a:r>
              <a:rPr lang="zh-CN" altLang="en-US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Ａ</a:t>
            </a:r>
            <a:r>
              <a:rPr lang="zh-CN" altLang="en-US" sz="2800" b="1" dirty="0">
                <a:solidFill>
                  <a:srgbClr val="3333FF"/>
                </a:solidFill>
              </a:rPr>
              <a:t>（</a:t>
            </a:r>
            <a:r>
              <a:rPr lang="en-US" altLang="zh-CN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 dirty="0">
                <a:solidFill>
                  <a:srgbClr val="3333FF"/>
                </a:solidFill>
              </a:rPr>
              <a:t>，</a:t>
            </a:r>
            <a:r>
              <a:rPr lang="en-US" altLang="zh-CN" sz="2800" b="1" dirty="0">
                <a:solidFill>
                  <a:srgbClr val="3333FF"/>
                </a:solidFill>
              </a:rPr>
              <a:t>6</a:t>
            </a:r>
            <a:r>
              <a:rPr lang="zh-CN" altLang="en-US" sz="2800" b="1" dirty="0">
                <a:solidFill>
                  <a:srgbClr val="3333FF"/>
                </a:solidFill>
              </a:rPr>
              <a:t>），</a:t>
            </a:r>
            <a:r>
              <a:rPr lang="en-US" altLang="zh-CN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800" b="1" dirty="0">
                <a:solidFill>
                  <a:srgbClr val="3333FF"/>
                </a:solidFill>
              </a:rPr>
              <a:t>（</a:t>
            </a:r>
            <a:r>
              <a:rPr lang="en-US" altLang="zh-CN" sz="2800" b="1" dirty="0">
                <a:solidFill>
                  <a:srgbClr val="3333FF"/>
                </a:solidFill>
              </a:rPr>
              <a:t>2</a:t>
            </a:r>
            <a:r>
              <a:rPr lang="zh-CN" altLang="en-US" sz="2800" b="1" dirty="0">
                <a:solidFill>
                  <a:srgbClr val="3333FF"/>
                </a:solidFill>
              </a:rPr>
              <a:t>，</a:t>
            </a:r>
            <a:r>
              <a:rPr lang="en-US" altLang="zh-CN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800" b="1" dirty="0">
                <a:solidFill>
                  <a:srgbClr val="3333FF"/>
                </a:solidFill>
              </a:rPr>
              <a:t>）两点</a:t>
            </a:r>
            <a:r>
              <a:rPr lang="en-US" altLang="zh-CN" sz="2800" b="1" dirty="0">
                <a:solidFill>
                  <a:srgbClr val="3333FF"/>
                </a:solidFill>
              </a:rPr>
              <a:t>.</a:t>
            </a:r>
          </a:p>
          <a:p>
            <a:pPr fontAlgn="base">
              <a:lnSpc>
                <a:spcPct val="13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3333FF"/>
                </a:solidFill>
              </a:rPr>
              <a:t>　①当</a:t>
            </a:r>
            <a:r>
              <a:rPr lang="zh-CN" altLang="en-US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Ａ</a:t>
            </a:r>
            <a:r>
              <a:rPr lang="zh-CN" altLang="en-US" sz="2800" b="1" dirty="0">
                <a:solidFill>
                  <a:srgbClr val="3333FF"/>
                </a:solidFill>
              </a:rPr>
              <a:t>、</a:t>
            </a:r>
            <a:r>
              <a:rPr lang="zh-CN" altLang="en-US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Ｂ</a:t>
            </a:r>
            <a:r>
              <a:rPr lang="zh-CN" altLang="en-US" sz="2800" b="1" dirty="0">
                <a:solidFill>
                  <a:srgbClr val="3333FF"/>
                </a:solidFill>
              </a:rPr>
              <a:t>关于</a:t>
            </a:r>
            <a:r>
              <a:rPr lang="en-US" altLang="zh-CN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800" b="1" dirty="0">
                <a:solidFill>
                  <a:srgbClr val="3333FF"/>
                </a:solidFill>
              </a:rPr>
              <a:t>轴对称时，</a:t>
            </a:r>
            <a:r>
              <a:rPr lang="en-US" altLang="zh-CN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 dirty="0">
                <a:solidFill>
                  <a:srgbClr val="3333FF"/>
                </a:solidFill>
              </a:rPr>
              <a:t>＝</a:t>
            </a:r>
            <a:r>
              <a:rPr lang="en-US" altLang="zh-CN" sz="2800" b="1" dirty="0">
                <a:solidFill>
                  <a:srgbClr val="3333FF"/>
                </a:solidFill>
              </a:rPr>
              <a:t>_____</a:t>
            </a:r>
            <a:r>
              <a:rPr lang="zh-CN" altLang="en-US" sz="2800" b="1" dirty="0">
                <a:solidFill>
                  <a:srgbClr val="3333FF"/>
                </a:solidFill>
              </a:rPr>
              <a:t>；</a:t>
            </a:r>
            <a:r>
              <a:rPr lang="en-US" altLang="zh-CN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800" b="1" dirty="0">
                <a:solidFill>
                  <a:srgbClr val="3333FF"/>
                </a:solidFill>
              </a:rPr>
              <a:t>＝</a:t>
            </a:r>
            <a:r>
              <a:rPr lang="en-US" altLang="zh-CN" sz="2800" b="1" dirty="0">
                <a:solidFill>
                  <a:srgbClr val="3333FF"/>
                </a:solidFill>
              </a:rPr>
              <a:t>_____</a:t>
            </a:r>
            <a:r>
              <a:rPr lang="zh-CN" altLang="en-US" sz="2800" b="1" dirty="0">
                <a:solidFill>
                  <a:srgbClr val="3333FF"/>
                </a:solidFill>
              </a:rPr>
              <a:t>。</a:t>
            </a:r>
          </a:p>
          <a:p>
            <a:pPr fontAlgn="base">
              <a:lnSpc>
                <a:spcPct val="13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3333FF"/>
                </a:solidFill>
              </a:rPr>
              <a:t>　②当</a:t>
            </a:r>
            <a:r>
              <a:rPr lang="zh-CN" altLang="en-US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Ａ</a:t>
            </a:r>
            <a:r>
              <a:rPr lang="zh-CN" altLang="en-US" sz="2800" b="1" dirty="0">
                <a:solidFill>
                  <a:srgbClr val="3333FF"/>
                </a:solidFill>
              </a:rPr>
              <a:t>、</a:t>
            </a:r>
            <a:r>
              <a:rPr lang="zh-CN" altLang="en-US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Ｂ</a:t>
            </a:r>
            <a:r>
              <a:rPr lang="zh-CN" altLang="en-US" sz="2800" b="1" dirty="0">
                <a:solidFill>
                  <a:srgbClr val="3333FF"/>
                </a:solidFill>
              </a:rPr>
              <a:t>关于</a:t>
            </a:r>
            <a:r>
              <a:rPr lang="en-US" altLang="zh-CN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800" b="1" dirty="0">
                <a:solidFill>
                  <a:srgbClr val="3333FF"/>
                </a:solidFill>
              </a:rPr>
              <a:t>轴对称时，</a:t>
            </a:r>
            <a:r>
              <a:rPr lang="en-US" altLang="zh-CN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 dirty="0">
                <a:solidFill>
                  <a:srgbClr val="3333FF"/>
                </a:solidFill>
              </a:rPr>
              <a:t>＝</a:t>
            </a:r>
            <a:r>
              <a:rPr lang="en-US" altLang="zh-CN" sz="2800" b="1" dirty="0">
                <a:solidFill>
                  <a:srgbClr val="3333FF"/>
                </a:solidFill>
              </a:rPr>
              <a:t>_____</a:t>
            </a:r>
            <a:r>
              <a:rPr lang="zh-CN" altLang="en-US" sz="2800" b="1" dirty="0">
                <a:solidFill>
                  <a:srgbClr val="3333FF"/>
                </a:solidFill>
              </a:rPr>
              <a:t>；</a:t>
            </a:r>
            <a:r>
              <a:rPr lang="en-US" altLang="zh-CN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800" b="1" dirty="0">
                <a:solidFill>
                  <a:srgbClr val="3333FF"/>
                </a:solidFill>
              </a:rPr>
              <a:t>＝</a:t>
            </a:r>
            <a:r>
              <a:rPr lang="en-US" altLang="zh-CN" sz="2800" b="1" dirty="0">
                <a:solidFill>
                  <a:srgbClr val="3333FF"/>
                </a:solidFill>
              </a:rPr>
              <a:t>_____</a:t>
            </a:r>
            <a:r>
              <a:rPr lang="zh-CN" altLang="en-US" sz="2800" b="1" dirty="0">
                <a:solidFill>
                  <a:srgbClr val="3333FF"/>
                </a:solidFill>
              </a:rPr>
              <a:t>。</a:t>
            </a:r>
          </a:p>
          <a:p>
            <a:pPr fontAlgn="base">
              <a:lnSpc>
                <a:spcPct val="13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3333FF"/>
                </a:solidFill>
              </a:rPr>
              <a:t>　③当</a:t>
            </a:r>
            <a:r>
              <a:rPr lang="zh-CN" altLang="en-US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Ａ</a:t>
            </a:r>
            <a:r>
              <a:rPr lang="zh-CN" altLang="en-US" sz="2800" b="1" dirty="0">
                <a:solidFill>
                  <a:srgbClr val="3333FF"/>
                </a:solidFill>
              </a:rPr>
              <a:t>、</a:t>
            </a:r>
            <a:r>
              <a:rPr lang="zh-CN" altLang="en-US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Ｂ</a:t>
            </a:r>
            <a:r>
              <a:rPr lang="zh-CN" altLang="en-US" sz="2800" b="1" dirty="0">
                <a:solidFill>
                  <a:srgbClr val="3333FF"/>
                </a:solidFill>
              </a:rPr>
              <a:t>关于原点对称时，</a:t>
            </a:r>
            <a:r>
              <a:rPr lang="en-US" altLang="zh-CN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 dirty="0">
                <a:solidFill>
                  <a:srgbClr val="3333FF"/>
                </a:solidFill>
              </a:rPr>
              <a:t>＝</a:t>
            </a:r>
            <a:r>
              <a:rPr lang="en-US" altLang="zh-CN" sz="2800" b="1" dirty="0">
                <a:solidFill>
                  <a:srgbClr val="3333FF"/>
                </a:solidFill>
              </a:rPr>
              <a:t>_____</a:t>
            </a:r>
            <a:r>
              <a:rPr lang="zh-CN" altLang="en-US" sz="2800" b="1" dirty="0">
                <a:solidFill>
                  <a:srgbClr val="3333FF"/>
                </a:solidFill>
              </a:rPr>
              <a:t>；</a:t>
            </a:r>
            <a:r>
              <a:rPr lang="en-US" altLang="zh-CN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800" b="1" dirty="0">
                <a:solidFill>
                  <a:srgbClr val="3333FF"/>
                </a:solidFill>
              </a:rPr>
              <a:t>＝</a:t>
            </a:r>
            <a:r>
              <a:rPr lang="en-US" altLang="zh-CN" sz="2800" b="1" dirty="0">
                <a:solidFill>
                  <a:srgbClr val="3333FF"/>
                </a:solidFill>
              </a:rPr>
              <a:t>_____ 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457200" y="533400"/>
            <a:ext cx="2266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b="1" dirty="0">
                <a:solidFill>
                  <a:srgbClr val="CC00FF"/>
                </a:solidFill>
              </a:rPr>
              <a:t>练习：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858838" y="2438400"/>
            <a:ext cx="1655762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A50021"/>
                </a:solidFill>
              </a:rPr>
              <a:t>(-3,4)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7081838" y="2438400"/>
            <a:ext cx="1223962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A50021"/>
                </a:solidFill>
              </a:rPr>
              <a:t>(3,4)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4913313" y="3048000"/>
            <a:ext cx="1944687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A50021"/>
                </a:solidFill>
              </a:rPr>
              <a:t>(-3,-4)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6130925" y="4191000"/>
            <a:ext cx="64770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7872413" y="4191000"/>
            <a:ext cx="792162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A50021"/>
                </a:solidFill>
              </a:rPr>
              <a:t>-6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6148388" y="4800600"/>
            <a:ext cx="544512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A50021"/>
                </a:solidFill>
              </a:rPr>
              <a:t>-2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7975600" y="4800600"/>
            <a:ext cx="719138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6219825" y="5427663"/>
            <a:ext cx="865188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A50021"/>
                </a:solidFill>
              </a:rPr>
              <a:t>-2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6946900" y="5316538"/>
            <a:ext cx="936625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5000"/>
              </a:lnSpc>
              <a:spcBef>
                <a:spcPct val="50000"/>
              </a:spcBef>
              <a:spcAft>
                <a:spcPct val="0"/>
              </a:spcAft>
            </a:pPr>
            <a:endParaRPr lang="zh-CN" altLang="zh-CN" sz="2800" b="1">
              <a:solidFill>
                <a:srgbClr val="000000"/>
              </a:solidFill>
            </a:endParaRP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7902575" y="5427663"/>
            <a:ext cx="936625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A50021"/>
                </a:solidFill>
              </a:rPr>
              <a:t>-6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54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4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4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4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4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54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54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4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54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54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699</Words>
  <Application>Microsoft Office PowerPoint</Application>
  <PresentationFormat>全屏显示(4:3)</PresentationFormat>
  <Paragraphs>206</Paragraphs>
  <Slides>11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MS Sans Serif</vt:lpstr>
      <vt:lpstr>黑体</vt:lpstr>
      <vt:lpstr>华文行楷</vt:lpstr>
      <vt:lpstr>华文新魏</vt:lpstr>
      <vt:lpstr>隶书</vt:lpstr>
      <vt:lpstr>宋体</vt:lpstr>
      <vt:lpstr>微软雅黑</vt:lpstr>
      <vt:lpstr>Arial</vt:lpstr>
      <vt:lpstr>Calibri</vt:lpstr>
      <vt:lpstr>Tahoma</vt:lpstr>
      <vt:lpstr>Times New Roman</vt:lpstr>
      <vt:lpstr>WWW.2PPT.COM
</vt:lpstr>
      <vt:lpstr>PowerPoint 演示文稿</vt:lpstr>
      <vt:lpstr>什么是数轴？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２、选择题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2017-08-20T09:39:00Z</dcterms:created>
  <dcterms:modified xsi:type="dcterms:W3CDTF">2023-01-17T00:19:25Z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88F0EFCBDDE34F95B15004AC49CEEB18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