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464" r:id="rId2"/>
    <p:sldId id="465" r:id="rId3"/>
    <p:sldId id="466" r:id="rId4"/>
    <p:sldId id="467" r:id="rId5"/>
    <p:sldId id="468" r:id="rId6"/>
    <p:sldId id="469" r:id="rId7"/>
    <p:sldId id="470" r:id="rId8"/>
    <p:sldId id="471" r:id="rId9"/>
    <p:sldId id="472" r:id="rId10"/>
    <p:sldId id="473" r:id="rId11"/>
    <p:sldId id="474" r:id="rId12"/>
    <p:sldId id="475" r:id="rId13"/>
    <p:sldId id="476" r:id="rId14"/>
    <p:sldId id="477" r:id="rId15"/>
    <p:sldId id="478" r:id="rId16"/>
    <p:sldId id="479" r:id="rId17"/>
    <p:sldId id="480" r:id="rId18"/>
  </p:sldIdLst>
  <p:sldSz cx="9144000" cy="5184775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41">
          <p15:clr>
            <a:srgbClr val="A4A3A4"/>
          </p15:clr>
        </p15:guide>
        <p15:guide id="2" pos="289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 varScale="1">
        <p:scale>
          <a:sx n="107" d="100"/>
          <a:sy n="107" d="100"/>
        </p:scale>
        <p:origin x="-84" y="-672"/>
      </p:cViewPr>
      <p:guideLst>
        <p:guide orient="horz" pos="1541"/>
        <p:guide pos="289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8" d="100"/>
        <a:sy n="168" d="100"/>
      </p:scale>
      <p:origin x="0" y="4728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 typeface="Arial" panose="020B0604020202020204" pitchFamily="34" charset="0"/>
              <a:buNone/>
              <a:defRPr sz="1200" noProof="1">
                <a:latin typeface="Calibri" panose="020F0502020204030204" pitchFamily="34" charset="0"/>
                <a:cs typeface="+mn-ea"/>
              </a:defRPr>
            </a:lvl1pPr>
          </a:lstStyle>
          <a:p>
            <a:pPr>
              <a:defRPr/>
            </a:pPr>
            <a:fld id="{ED16C1B5-F02D-4D4B-8ACC-EAED5E018FD5}" type="datetimeFigureOut">
              <a:rPr lang="zh-CN" altLang="en-US"/>
              <a:t>2023-01-17</a:t>
            </a:fld>
            <a:endParaRPr lang="zh-CN" altLang="en-US">
              <a:latin typeface="Calibri" panose="020F0502020204030204" pitchFamily="34" charset="0"/>
              <a:cs typeface="+mn-cs"/>
            </a:endParaRPr>
          </a:p>
        </p:txBody>
      </p:sp>
      <p:sp>
        <p:nvSpPr>
          <p:cNvPr id="20484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708025" y="1143000"/>
            <a:ext cx="544195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fld id="{6BAC8903-22AB-43BF-9DDF-EDFC514A534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708025" y="1143000"/>
            <a:ext cx="5441950" cy="3086100"/>
          </a:xfrm>
          <a:ln>
            <a:miter lim="800000"/>
          </a:ln>
        </p:spPr>
      </p:sp>
      <p:sp>
        <p:nvSpPr>
          <p:cNvPr id="21507" name="文本占位符 2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708025" y="1143000"/>
            <a:ext cx="5441950" cy="3086100"/>
          </a:xfrm>
          <a:ln>
            <a:miter lim="800000"/>
          </a:ln>
        </p:spPr>
      </p:sp>
      <p:sp>
        <p:nvSpPr>
          <p:cNvPr id="22531" name="文本占位符 2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52B7693-0ED2-4782-B56C-0BF361EC3865}" type="slidenum">
              <a:rPr lang="en-US" altLang="zh-CN" smtClean="0"/>
              <a:t>6</a:t>
            </a:fld>
            <a:endParaRPr lang="en-US" altLang="zh-CN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708025" y="1143000"/>
            <a:ext cx="5441950" cy="3086100"/>
          </a:xfrm>
          <a:ln>
            <a:miter lim="800000"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3E7F1FB-91BF-45E1-85BD-023B503D009A}" type="slidenum">
              <a:rPr lang="en-US" altLang="zh-CN" smtClean="0"/>
              <a:t>7</a:t>
            </a:fld>
            <a:endParaRPr lang="en-US" altLang="zh-CN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708025" y="1143000"/>
            <a:ext cx="5441950" cy="3086100"/>
          </a:xfrm>
          <a:ln>
            <a:miter lim="800000"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8E62B23-2264-417D-90C9-6F5746426166}" type="slidenum">
              <a:rPr lang="en-US" altLang="zh-CN" smtClean="0"/>
              <a:t>8</a:t>
            </a:fld>
            <a:endParaRPr lang="en-US" altLang="zh-CN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708025" y="1143000"/>
            <a:ext cx="5441950" cy="3086100"/>
          </a:xfrm>
          <a:ln>
            <a:miter lim="800000"/>
          </a:ln>
        </p:spPr>
      </p:sp>
      <p:sp>
        <p:nvSpPr>
          <p:cNvPr id="2560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0094A8B-6975-4BDC-B786-2837697049F4}" type="slidenum">
              <a:rPr lang="en-US" altLang="zh-CN" smtClean="0"/>
              <a:t>9</a:t>
            </a:fld>
            <a:endParaRPr lang="en-US" altLang="zh-CN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708025" y="1143000"/>
            <a:ext cx="5441950" cy="3086100"/>
          </a:xfrm>
          <a:ln>
            <a:miter lim="800000"/>
          </a:ln>
        </p:spPr>
      </p:sp>
      <p:sp>
        <p:nvSpPr>
          <p:cNvPr id="26628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708025" y="1143000"/>
            <a:ext cx="5441950" cy="3086100"/>
          </a:xfrm>
          <a:ln>
            <a:miter lim="800000"/>
          </a:ln>
        </p:spPr>
      </p:sp>
      <p:sp>
        <p:nvSpPr>
          <p:cNvPr id="27651" name="文本占位符 2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708025" y="1143000"/>
            <a:ext cx="5441950" cy="3086100"/>
          </a:xfrm>
          <a:ln>
            <a:miter lim="800000"/>
          </a:ln>
        </p:spPr>
      </p:sp>
      <p:sp>
        <p:nvSpPr>
          <p:cNvPr id="28675" name="文本占位符 2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610641"/>
            <a:ext cx="7772400" cy="1111366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38039"/>
            <a:ext cx="6400800" cy="132499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80A8E-8894-4DE1-8808-B4A86BE9C37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AA558-A15F-4345-8EAE-242787821F7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72F82-5091-44A9-BFE8-0CC94482F33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83AA4-ACAF-49AC-982F-C0984CDB88D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7634"/>
            <a:ext cx="2057400" cy="4423861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7634"/>
            <a:ext cx="6019800" cy="4423861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30525-6CFB-4DAF-A562-E23EFDF8737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284EE-59E2-4DA9-AF42-5E8BD93C228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7B2D2-0016-41FA-B881-84377EC54D6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60681-5781-49D3-9B42-98AFF8B037A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40CC7-CB5C-409F-90D2-49C0F21C118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7B0A6-81D0-4174-892A-1B8CA69C924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CB81D-9AF5-46BD-AA38-FE6B48BB39B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24E35-996D-424F-8ADE-75999D581ED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D315B-8994-4357-A60E-9A4079945AB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64B2E-6392-4AED-BB9D-B8352AA82C2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15CFD-AB1D-45E3-BE74-A9AFFEF2F66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29474-8995-48C9-9ED0-3DF4CC0E6A1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63732-F926-41E0-8FA4-152891DAFA7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44FF4-9758-4A7C-A8D5-55066D8575B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8F596-B0AF-4568-8E12-980812E78C5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08BED-1D6F-4F9F-94FA-20CBB6318E6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FD790-BE0E-44BD-BC54-4ACCD09C877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CEDC8-B34D-4A59-9DB6-9250556E045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5AFD6-5B0A-48A0-A571-21702CB52B2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E1E49-DCE2-4EC8-99AB-554C67341C6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07633"/>
            <a:ext cx="8229600" cy="4423861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buFontTx/>
              <a:buNone/>
              <a:defRPr sz="1400" noProof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buFontTx/>
              <a:buNone/>
              <a:defRPr sz="1400" noProof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C6E458F4-854C-4322-BCC2-A7A8D617C9A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31698"/>
            <a:ext cx="7772400" cy="102975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97531"/>
            <a:ext cx="7772400" cy="113416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5BC65-756A-42E5-ADAC-F11D22E511E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03F24-398A-41B0-8FBD-03CE522A9A4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9781"/>
            <a:ext cx="4038600" cy="3421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9781"/>
            <a:ext cx="4038600" cy="3421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6E02B-E5C6-4DE4-99B0-E9DCDA919C8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1EA59-E1C3-492D-A7F6-09CBAAAED48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60574"/>
            <a:ext cx="4040188" cy="4836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44246"/>
            <a:ext cx="4040188" cy="29872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0" y="1160574"/>
            <a:ext cx="4041775" cy="4836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0" y="1644246"/>
            <a:ext cx="4041775" cy="29872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F46D6-B66F-4171-B33D-A44E12E5015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83B82-6792-4D9A-9324-E3D4BBF4359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CB976-1BF7-4295-9074-247EB955B95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43539-BC93-43D2-8364-44CB493D443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7C47B-8BCA-45CE-8EB4-D9972F030DF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F16AE-B1FA-42FF-A78B-F9CAFB26837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06433"/>
            <a:ext cx="3008313" cy="87853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6431"/>
            <a:ext cx="5111750" cy="44250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084963"/>
            <a:ext cx="3008313" cy="35465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3D384-6076-4373-A076-F37E6CBC863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99FF7-DF32-4F41-AB69-44E87E048F8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29343"/>
            <a:ext cx="5486400" cy="42846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3269"/>
            <a:ext cx="5486400" cy="31108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57809"/>
            <a:ext cx="5486400" cy="6084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B1D8E-1D62-49CB-B758-5C570B0F355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D84B8-5577-4994-8F7B-AC559528F6D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8313" y="215900"/>
            <a:ext cx="8229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209677"/>
            <a:ext cx="8229600" cy="342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805363"/>
            <a:ext cx="21336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buFont typeface="Arial" panose="020B0604020202020204" pitchFamily="34" charset="0"/>
              <a:buNone/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0ADCE5A-B7EC-433B-A54F-34DF931377A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805363"/>
            <a:ext cx="28956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buFont typeface="Arial" panose="020B0604020202020204" pitchFamily="34" charset="0"/>
              <a:buNone/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805363"/>
            <a:ext cx="2133600" cy="2762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231C854-F419-4E07-A410-3615017C5D3C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notesSlide" Target="../notesSlides/notesSlide8.xml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19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副标题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1368302"/>
            <a:ext cx="9149902" cy="1224085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4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观察的范围</a:t>
            </a:r>
          </a:p>
        </p:txBody>
      </p:sp>
      <p:sp>
        <p:nvSpPr>
          <p:cNvPr id="3075" name="标题 1"/>
          <p:cNvSpPr>
            <a:spLocks noGrp="1" noChangeArrowheads="1"/>
          </p:cNvSpPr>
          <p:nvPr>
            <p:ph type="ctrTitle"/>
          </p:nvPr>
        </p:nvSpPr>
        <p:spPr>
          <a:xfrm>
            <a:off x="1043755" y="288228"/>
            <a:ext cx="1922462" cy="385763"/>
          </a:xfrm>
        </p:spPr>
        <p:txBody>
          <a:bodyPr/>
          <a:lstStyle/>
          <a:p>
            <a:pPr eaLnBrk="1" hangingPunct="1"/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六年级上册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4104492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可选过程 1"/>
          <p:cNvSpPr/>
          <p:nvPr/>
        </p:nvSpPr>
        <p:spPr>
          <a:xfrm>
            <a:off x="290260" y="203141"/>
            <a:ext cx="1342581" cy="431392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lnSpc>
                <a:spcPct val="150000"/>
              </a:lnSpc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知识运用</a:t>
            </a:r>
          </a:p>
        </p:txBody>
      </p:sp>
      <p:sp>
        <p:nvSpPr>
          <p:cNvPr id="12291" name="TextBox 89"/>
          <p:cNvSpPr txBox="1">
            <a:spLocks noChangeArrowheads="1"/>
          </p:cNvSpPr>
          <p:nvPr/>
        </p:nvSpPr>
        <p:spPr bwMode="auto">
          <a:xfrm>
            <a:off x="790575" y="793750"/>
            <a:ext cx="70437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小杰站在院子里，他可以看到远处高楼的哪个区域？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17" b="28903"/>
          <a:stretch>
            <a:fillRect/>
          </a:stretch>
        </p:blipFill>
        <p:spPr bwMode="auto">
          <a:xfrm>
            <a:off x="3783017" y="3255963"/>
            <a:ext cx="65722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417" y="1150940"/>
            <a:ext cx="2141537" cy="325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17" y="3387725"/>
            <a:ext cx="3651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150" name="直接连接符 24"/>
          <p:cNvCxnSpPr>
            <a:cxnSpLocks noChangeShapeType="1"/>
          </p:cNvCxnSpPr>
          <p:nvPr/>
        </p:nvCxnSpPr>
        <p:spPr bwMode="auto">
          <a:xfrm rot="10800000" flipV="1">
            <a:off x="2066925" y="2733676"/>
            <a:ext cx="4070350" cy="846138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96" name="矩形 27"/>
          <p:cNvSpPr>
            <a:spLocks noChangeArrowheads="1"/>
          </p:cNvSpPr>
          <p:nvPr/>
        </p:nvSpPr>
        <p:spPr bwMode="auto">
          <a:xfrm>
            <a:off x="5708650" y="2192338"/>
            <a:ext cx="3465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</a:p>
        </p:txBody>
      </p:sp>
      <p:sp>
        <p:nvSpPr>
          <p:cNvPr id="12297" name="矩形 28"/>
          <p:cNvSpPr>
            <a:spLocks noChangeArrowheads="1"/>
          </p:cNvSpPr>
          <p:nvPr/>
        </p:nvSpPr>
        <p:spPr bwMode="auto">
          <a:xfrm>
            <a:off x="1497016" y="4168775"/>
            <a:ext cx="64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小杰</a:t>
            </a:r>
          </a:p>
        </p:txBody>
      </p:sp>
      <p:cxnSp>
        <p:nvCxnSpPr>
          <p:cNvPr id="6153" name="直接连接符 30"/>
          <p:cNvCxnSpPr>
            <a:cxnSpLocks noChangeShapeType="1"/>
          </p:cNvCxnSpPr>
          <p:nvPr/>
        </p:nvCxnSpPr>
        <p:spPr bwMode="auto">
          <a:xfrm rot="10800000">
            <a:off x="5673729" y="2720975"/>
            <a:ext cx="441325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4" name="直接连接符 34"/>
          <p:cNvCxnSpPr>
            <a:cxnSpLocks noChangeShapeType="1"/>
          </p:cNvCxnSpPr>
          <p:nvPr/>
        </p:nvCxnSpPr>
        <p:spPr bwMode="auto">
          <a:xfrm>
            <a:off x="5730875" y="1174750"/>
            <a:ext cx="126365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5" name="直接连接符 43"/>
          <p:cNvCxnSpPr>
            <a:cxnSpLocks noChangeShapeType="1"/>
          </p:cNvCxnSpPr>
          <p:nvPr/>
        </p:nvCxnSpPr>
        <p:spPr bwMode="auto">
          <a:xfrm rot="5400000">
            <a:off x="5013329" y="1949451"/>
            <a:ext cx="1546225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56" name="TextBox 89"/>
          <p:cNvSpPr txBox="1">
            <a:spLocks noChangeArrowheads="1"/>
          </p:cNvSpPr>
          <p:nvPr/>
        </p:nvSpPr>
        <p:spPr bwMode="auto">
          <a:xfrm>
            <a:off x="1054100" y="1609727"/>
            <a:ext cx="36449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视线经过障碍物落在物体上的点是看到物体最低（或最近）的点，调整视线，还可以看到更高（或更远）的区域。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可选过程 1"/>
          <p:cNvSpPr/>
          <p:nvPr/>
        </p:nvSpPr>
        <p:spPr>
          <a:xfrm>
            <a:off x="290260" y="203141"/>
            <a:ext cx="1342581" cy="431392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lnSpc>
                <a:spcPct val="150000"/>
              </a:lnSpc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随堂检测</a:t>
            </a:r>
          </a:p>
        </p:txBody>
      </p:sp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1219204" y="842964"/>
            <a:ext cx="719296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、坐在二楼的笑笑能看到一楼的淘气吗？</a:t>
            </a:r>
          </a:p>
        </p:txBody>
      </p:sp>
      <p:pic>
        <p:nvPicPr>
          <p:cNvPr id="13316" name="图片 -21474826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4" t="18602" r="17711" b="48547"/>
          <a:stretch>
            <a:fillRect/>
          </a:stretch>
        </p:blipFill>
        <p:spPr bwMode="auto">
          <a:xfrm>
            <a:off x="1385888" y="1927225"/>
            <a:ext cx="4233862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2994029" y="2103439"/>
            <a:ext cx="1763713" cy="1470025"/>
          </a:xfrm>
          <a:prstGeom prst="line">
            <a:avLst/>
          </a:prstGeom>
          <a:ln w="317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副标题 2"/>
          <p:cNvSpPr txBox="1">
            <a:spLocks noChangeArrowheads="1"/>
          </p:cNvSpPr>
          <p:nvPr/>
        </p:nvSpPr>
        <p:spPr bwMode="auto">
          <a:xfrm>
            <a:off x="2454275" y="4156076"/>
            <a:ext cx="26543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875" tIns="40938" rIns="81875" bIns="40938"/>
          <a:lstStyle>
            <a:lvl1pPr marL="307975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看不到一楼的淘气。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可选过程 1"/>
          <p:cNvSpPr/>
          <p:nvPr/>
        </p:nvSpPr>
        <p:spPr>
          <a:xfrm>
            <a:off x="290260" y="203141"/>
            <a:ext cx="1342581" cy="431392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lnSpc>
                <a:spcPct val="150000"/>
              </a:lnSpc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随堂检测</a:t>
            </a:r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1219204" y="1201740"/>
            <a:ext cx="7192963" cy="300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2、画出夜晚路灯下杆子的影子。</a:t>
            </a:r>
          </a:p>
          <a:p>
            <a:pPr eaLnBrk="1" hangingPunct="1">
              <a:lnSpc>
                <a:spcPct val="150000"/>
              </a:lnSpc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同样高的杆子离路灯越近，它的影子就越（     ）。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527675" y="3819526"/>
            <a:ext cx="627063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短</a:t>
            </a:r>
          </a:p>
        </p:txBody>
      </p:sp>
      <p:pic>
        <p:nvPicPr>
          <p:cNvPr id="14341" name="图片 -21474826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1" t="64201" r="20602" b="11569"/>
          <a:stretch>
            <a:fillRect/>
          </a:stretch>
        </p:blipFill>
        <p:spPr bwMode="auto">
          <a:xfrm>
            <a:off x="2162175" y="2082802"/>
            <a:ext cx="445770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可选过程 1"/>
          <p:cNvSpPr/>
          <p:nvPr/>
        </p:nvSpPr>
        <p:spPr>
          <a:xfrm>
            <a:off x="290260" y="203141"/>
            <a:ext cx="1342581" cy="431392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lnSpc>
                <a:spcPct val="150000"/>
              </a:lnSpc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随堂检测</a:t>
            </a:r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974729" y="1017588"/>
            <a:ext cx="71929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3、如图1，小猫在残墙前，小老鼠在残墙的后面活动，又怕小猫看到，请你在图2中画出小老鼠可以活动的区域。</a:t>
            </a:r>
          </a:p>
        </p:txBody>
      </p:sp>
      <p:pic>
        <p:nvPicPr>
          <p:cNvPr id="15364" name="图片 -2147482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3" t="21423" r="19147" b="35483"/>
          <a:stretch>
            <a:fillRect/>
          </a:stretch>
        </p:blipFill>
        <p:spPr bwMode="auto">
          <a:xfrm>
            <a:off x="882650" y="2425700"/>
            <a:ext cx="680243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接连接符 3"/>
          <p:cNvCxnSpPr>
            <a:endCxn id="6" idx="3"/>
          </p:cNvCxnSpPr>
          <p:nvPr/>
        </p:nvCxnSpPr>
        <p:spPr>
          <a:xfrm flipV="1">
            <a:off x="6172204" y="3321050"/>
            <a:ext cx="1433513" cy="641350"/>
          </a:xfrm>
          <a:prstGeom prst="line">
            <a:avLst/>
          </a:prstGeom>
          <a:ln w="317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>
            <a:endCxn id="6" idx="1"/>
          </p:cNvCxnSpPr>
          <p:nvPr/>
        </p:nvCxnSpPr>
        <p:spPr>
          <a:xfrm flipV="1">
            <a:off x="6122992" y="2471739"/>
            <a:ext cx="242887" cy="1490662"/>
          </a:xfrm>
          <a:prstGeom prst="line">
            <a:avLst/>
          </a:prstGeom>
          <a:ln w="317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任意多边形 5"/>
          <p:cNvSpPr/>
          <p:nvPr/>
        </p:nvSpPr>
        <p:spPr>
          <a:xfrm>
            <a:off x="6321425" y="2471738"/>
            <a:ext cx="1284288" cy="1066800"/>
          </a:xfrm>
          <a:custGeom>
            <a:avLst/>
            <a:gdLst>
              <a:gd name="connisteX0" fmla="*/ 0 w 1285240"/>
              <a:gd name="connsiteY0" fmla="*/ 424180 h 1066800"/>
              <a:gd name="connisteX1" fmla="*/ 45720 w 1285240"/>
              <a:gd name="connsiteY1" fmla="*/ 0 h 1066800"/>
              <a:gd name="connisteX2" fmla="*/ 1285240 w 1285240"/>
              <a:gd name="connsiteY2" fmla="*/ 0 h 1066800"/>
              <a:gd name="connisteX3" fmla="*/ 1285240 w 1285240"/>
              <a:gd name="connsiteY3" fmla="*/ 848995 h 1066800"/>
              <a:gd name="connisteX4" fmla="*/ 745490 w 1285240"/>
              <a:gd name="connsiteY4" fmla="*/ 1066800 h 1066800"/>
              <a:gd name="connisteX5" fmla="*/ 0 w 1285240"/>
              <a:gd name="connsiteY5" fmla="*/ 424180 h 106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1285240" h="1066800">
                <a:moveTo>
                  <a:pt x="0" y="424180"/>
                </a:moveTo>
                <a:lnTo>
                  <a:pt x="45720" y="0"/>
                </a:lnTo>
                <a:lnTo>
                  <a:pt x="1285240" y="0"/>
                </a:lnTo>
                <a:lnTo>
                  <a:pt x="1285240" y="848995"/>
                </a:lnTo>
                <a:lnTo>
                  <a:pt x="745490" y="1066800"/>
                </a:lnTo>
                <a:lnTo>
                  <a:pt x="0" y="424180"/>
                </a:lnTo>
                <a:close/>
              </a:path>
            </a:pathLst>
          </a:custGeom>
          <a:pattFill prst="wd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可选过程 1"/>
          <p:cNvSpPr/>
          <p:nvPr/>
        </p:nvSpPr>
        <p:spPr>
          <a:xfrm>
            <a:off x="290260" y="203141"/>
            <a:ext cx="1342581" cy="431392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lnSpc>
                <a:spcPct val="150000"/>
              </a:lnSpc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随堂检测</a:t>
            </a:r>
          </a:p>
        </p:txBody>
      </p:sp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1069979" y="1570038"/>
            <a:ext cx="719296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4、（1）在黑夜里把一个球向电灯移动时，球的影子是怎样变化的？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740029" y="2924177"/>
            <a:ext cx="3013075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球的影子逐渐变大。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可选过程 1"/>
          <p:cNvSpPr/>
          <p:nvPr/>
        </p:nvSpPr>
        <p:spPr>
          <a:xfrm>
            <a:off x="290260" y="203141"/>
            <a:ext cx="1342581" cy="431392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lnSpc>
                <a:spcPct val="150000"/>
              </a:lnSpc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随堂检测</a:t>
            </a: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1069979" y="1570038"/>
            <a:ext cx="71929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4、（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）晚上与家长在路灯下散步，当走向路灯时，你的影子是如何变化的？远离路灯时呢？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740029" y="2924177"/>
            <a:ext cx="3013075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走向路灯时，影子会变短。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可选过程 1"/>
          <p:cNvSpPr/>
          <p:nvPr/>
        </p:nvSpPr>
        <p:spPr>
          <a:xfrm>
            <a:off x="290279" y="203141"/>
            <a:ext cx="1342581" cy="431392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本课小结</a:t>
            </a: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1547813" y="1296990"/>
            <a:ext cx="1090612" cy="733425"/>
            <a:chOff x="2257426" y="1609441"/>
            <a:chExt cx="1358900" cy="734510"/>
          </a:xfrm>
        </p:grpSpPr>
        <p:cxnSp>
          <p:nvCxnSpPr>
            <p:cNvPr id="4" name="MH_Other_1"/>
            <p:cNvCxnSpPr/>
            <p:nvPr>
              <p:custDataLst>
                <p:tags r:id="rId8"/>
              </p:custDataLst>
            </p:nvPr>
          </p:nvCxnSpPr>
          <p:spPr>
            <a:xfrm>
              <a:off x="2257426" y="1617390"/>
              <a:ext cx="1008791" cy="726561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MH_Other_2"/>
            <p:cNvSpPr/>
            <p:nvPr>
              <p:custDataLst>
                <p:tags r:id="rId9"/>
              </p:custDataLst>
            </p:nvPr>
          </p:nvSpPr>
          <p:spPr>
            <a:xfrm>
              <a:off x="2374129" y="1609441"/>
              <a:ext cx="1242197" cy="426079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08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noProof="1">
                  <a:solidFill>
                    <a:srgbClr val="FFFFFF"/>
                  </a:solidFill>
                  <a:latin typeface="Agency FB" panose="020B0503020202020204" pitchFamily="34" charset="0"/>
                  <a:ea typeface="黑体" panose="02010609060101010101" pitchFamily="2" charset="-122"/>
                </a:rPr>
                <a:t>01</a:t>
              </a:r>
              <a:endParaRPr lang="zh-CN" altLang="en-US" sz="2400" b="1" noProof="1">
                <a:solidFill>
                  <a:srgbClr val="FFFFFF"/>
                </a:solidFill>
                <a:latin typeface="Agency FB" panose="020B0503020202020204" pitchFamily="34" charset="0"/>
                <a:ea typeface="黑体" panose="02010609060101010101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 bwMode="auto">
          <a:xfrm>
            <a:off x="1547813" y="2439990"/>
            <a:ext cx="1090612" cy="733425"/>
            <a:chOff x="2257426" y="2743610"/>
            <a:chExt cx="1358900" cy="733310"/>
          </a:xfrm>
        </p:grpSpPr>
        <p:cxnSp>
          <p:nvCxnSpPr>
            <p:cNvPr id="8" name="MH_Other_3"/>
            <p:cNvCxnSpPr/>
            <p:nvPr>
              <p:custDataLst>
                <p:tags r:id="rId6"/>
              </p:custDataLst>
            </p:nvPr>
          </p:nvCxnSpPr>
          <p:spPr>
            <a:xfrm>
              <a:off x="2257426" y="2751546"/>
              <a:ext cx="1008791" cy="725374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MH_Other_4"/>
            <p:cNvSpPr/>
            <p:nvPr>
              <p:custDataLst>
                <p:tags r:id="rId7"/>
              </p:custDataLst>
            </p:nvPr>
          </p:nvSpPr>
          <p:spPr>
            <a:xfrm>
              <a:off x="2374129" y="2743610"/>
              <a:ext cx="1242197" cy="425383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08000"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noProof="1">
                  <a:solidFill>
                    <a:srgbClr val="FFFFFF"/>
                  </a:solidFill>
                  <a:latin typeface="Agency FB" panose="020B0503020202020204" pitchFamily="34" charset="0"/>
                  <a:ea typeface="黑体" panose="02010609060101010101" pitchFamily="2" charset="-122"/>
                </a:rPr>
                <a:t>02</a:t>
              </a:r>
              <a:endParaRPr lang="zh-CN" altLang="en-US" sz="2000" b="1" noProof="1">
                <a:solidFill>
                  <a:srgbClr val="FFFFFF"/>
                </a:solidFill>
                <a:latin typeface="Agency FB" panose="020B0503020202020204" pitchFamily="34" charset="0"/>
                <a:ea typeface="黑体" panose="02010609060101010101" pitchFamily="2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 bwMode="auto">
          <a:xfrm>
            <a:off x="1547813" y="3617915"/>
            <a:ext cx="1090612" cy="733425"/>
            <a:chOff x="2257426" y="3877780"/>
            <a:chExt cx="1358900" cy="733309"/>
          </a:xfrm>
        </p:grpSpPr>
        <p:cxnSp>
          <p:nvCxnSpPr>
            <p:cNvPr id="12" name="MH_Other_5"/>
            <p:cNvCxnSpPr/>
            <p:nvPr>
              <p:custDataLst>
                <p:tags r:id="rId4"/>
              </p:custDataLst>
            </p:nvPr>
          </p:nvCxnSpPr>
          <p:spPr>
            <a:xfrm>
              <a:off x="2257426" y="3885716"/>
              <a:ext cx="1008791" cy="725373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MH_Other_6"/>
            <p:cNvSpPr/>
            <p:nvPr>
              <p:custDataLst>
                <p:tags r:id="rId5"/>
              </p:custDataLst>
            </p:nvPr>
          </p:nvSpPr>
          <p:spPr>
            <a:xfrm>
              <a:off x="2374129" y="3877780"/>
              <a:ext cx="1242197" cy="425383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08000"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noProof="1">
                  <a:solidFill>
                    <a:srgbClr val="FFFFFF"/>
                  </a:solidFill>
                  <a:latin typeface="Agency FB" panose="020B0503020202020204" pitchFamily="34" charset="0"/>
                  <a:ea typeface="黑体" panose="02010609060101010101" pitchFamily="2" charset="-122"/>
                </a:rPr>
                <a:t>03</a:t>
              </a:r>
              <a:endParaRPr lang="zh-CN" altLang="en-US" sz="2000" b="1" noProof="1">
                <a:solidFill>
                  <a:srgbClr val="FFFFFF"/>
                </a:solidFill>
                <a:latin typeface="Agency FB" panose="020B0503020202020204" pitchFamily="34" charset="0"/>
                <a:ea typeface="黑体" panose="02010609060101010101" pitchFamily="2" charset="-122"/>
              </a:endParaRPr>
            </a:p>
          </p:txBody>
        </p:sp>
      </p:grpSp>
      <p:sp>
        <p:nvSpPr>
          <p:cNvPr id="15" name="MH_SubTitle_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38425" y="1219202"/>
            <a:ext cx="5462588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观察范围随着观察点的变化而改变，观察点的位置越高，观察到的范围越广（大）；</a:t>
            </a:r>
          </a:p>
        </p:txBody>
      </p:sp>
      <p:sp>
        <p:nvSpPr>
          <p:cNvPr id="16" name="MH_SubTitle_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38426" y="2513015"/>
            <a:ext cx="52228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观察点的位置越低，观察到的范围越窄（小）。</a:t>
            </a:r>
          </a:p>
        </p:txBody>
      </p:sp>
      <p:sp>
        <p:nvSpPr>
          <p:cNvPr id="17" name="MH_SubTitle_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38425" y="3625851"/>
            <a:ext cx="530225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视线经过障碍物落在物体上的点是看到物体最低（或最近）的点，调整视线，还可以看到更高（或更远）的区域。</a:t>
            </a:r>
          </a:p>
        </p:txBody>
      </p:sp>
      <p:sp>
        <p:nvSpPr>
          <p:cNvPr id="18441" name="矩形 17"/>
          <p:cNvSpPr>
            <a:spLocks noChangeArrowheads="1"/>
          </p:cNvSpPr>
          <p:nvPr/>
        </p:nvSpPr>
        <p:spPr bwMode="auto">
          <a:xfrm>
            <a:off x="3738011" y="576265"/>
            <a:ext cx="17235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搭积木比赛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可选过程 1"/>
          <p:cNvSpPr/>
          <p:nvPr/>
        </p:nvSpPr>
        <p:spPr>
          <a:xfrm>
            <a:off x="290260" y="203141"/>
            <a:ext cx="1342581" cy="431392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lnSpc>
                <a:spcPct val="150000"/>
              </a:lnSpc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作业布置</a:t>
            </a:r>
          </a:p>
        </p:txBody>
      </p:sp>
      <p:sp>
        <p:nvSpPr>
          <p:cNvPr id="19459" name="副标题 2"/>
          <p:cNvSpPr txBox="1">
            <a:spLocks noChangeArrowheads="1"/>
          </p:cNvSpPr>
          <p:nvPr/>
        </p:nvSpPr>
        <p:spPr bwMode="auto">
          <a:xfrm>
            <a:off x="971550" y="944563"/>
            <a:ext cx="72009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875" tIns="40938" rIns="81875" bIns="40938"/>
          <a:lstStyle>
            <a:lvl1pPr marL="307975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1、如下图所示，乐乐站在墙前不动，小明站在墙后，小明不想让乐乐看见，请画出小明的活动区域。</a:t>
            </a:r>
          </a:p>
        </p:txBody>
      </p:sp>
      <p:sp>
        <p:nvSpPr>
          <p:cNvPr id="19460" name="副标题 2"/>
          <p:cNvSpPr txBox="1">
            <a:spLocks noChangeArrowheads="1"/>
          </p:cNvSpPr>
          <p:nvPr/>
        </p:nvSpPr>
        <p:spPr bwMode="auto">
          <a:xfrm>
            <a:off x="1217613" y="3157538"/>
            <a:ext cx="720090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875" tIns="40938" rIns="81875" bIns="40938"/>
          <a:lstStyle>
            <a:lvl1pPr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2、预习课本第36页，并思考如何来判断拍摄照片的位置。</a:t>
            </a:r>
          </a:p>
        </p:txBody>
      </p:sp>
      <p:pic>
        <p:nvPicPr>
          <p:cNvPr id="19461" name="图片 -2147482590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3" y="1916115"/>
            <a:ext cx="2000250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可选过程 3"/>
          <p:cNvSpPr/>
          <p:nvPr/>
        </p:nvSpPr>
        <p:spPr>
          <a:xfrm>
            <a:off x="290260" y="203141"/>
            <a:ext cx="1342581" cy="431392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</a:p>
        </p:txBody>
      </p:sp>
      <p:sp>
        <p:nvSpPr>
          <p:cNvPr id="7" name="副标题 2"/>
          <p:cNvSpPr txBox="1">
            <a:spLocks noChangeArrowheads="1"/>
          </p:cNvSpPr>
          <p:nvPr/>
        </p:nvSpPr>
        <p:spPr bwMode="auto">
          <a:xfrm>
            <a:off x="1547790" y="4051302"/>
            <a:ext cx="64230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875" tIns="40938" rIns="81875" bIns="40938"/>
          <a:lstStyle>
            <a:lvl1pPr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你从中能读出哪些数学信息？</a:t>
            </a:r>
          </a:p>
        </p:txBody>
      </p:sp>
      <p:sp>
        <p:nvSpPr>
          <p:cNvPr id="4100" name="TextBox 89"/>
          <p:cNvSpPr txBox="1">
            <a:spLocks noChangeArrowheads="1"/>
          </p:cNvSpPr>
          <p:nvPr/>
        </p:nvSpPr>
        <p:spPr bwMode="auto">
          <a:xfrm>
            <a:off x="946150" y="719137"/>
            <a:ext cx="72517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小猴在树上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处时，看到墙内离墙最近的点为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A’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。请你分别画出小猴到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处时，看到墙内离墙最近的点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B’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C’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pic>
        <p:nvPicPr>
          <p:cNvPr id="4101" name="Picture 6"/>
          <p:cNvPicPr>
            <a:picLocks noChangeAspect="1" noChangeArrowheads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1725614"/>
            <a:ext cx="349250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可选过程 1"/>
          <p:cNvSpPr/>
          <p:nvPr/>
        </p:nvSpPr>
        <p:spPr>
          <a:xfrm>
            <a:off x="290260" y="203141"/>
            <a:ext cx="1342581" cy="431392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本节目标</a:t>
            </a:r>
          </a:p>
        </p:txBody>
      </p:sp>
      <p:sp>
        <p:nvSpPr>
          <p:cNvPr id="5123" name="文本框 2"/>
          <p:cNvSpPr txBox="1">
            <a:spLocks noChangeArrowheads="1"/>
          </p:cNvSpPr>
          <p:nvPr/>
        </p:nvSpPr>
        <p:spPr bwMode="auto">
          <a:xfrm>
            <a:off x="850904" y="1362075"/>
            <a:ext cx="744061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1．结合具体情境，感受观察范围随观察点、观察角度的变化而改变，了解物体间的相互关系，能利用所学的知识解释生活中的一些现象。</a:t>
            </a:r>
          </a:p>
          <a:p>
            <a:pPr eaLnBrk="1" hangingPunct="1">
              <a:lnSpc>
                <a:spcPct val="150000"/>
              </a:lnSpc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2．借助画图、操作等多样化的活动，积累观察物体的经验。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-21474825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6" y="1895475"/>
            <a:ext cx="4308475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流程图: 可选过程 2"/>
          <p:cNvSpPr/>
          <p:nvPr/>
        </p:nvSpPr>
        <p:spPr>
          <a:xfrm>
            <a:off x="290195" y="203200"/>
            <a:ext cx="1629410" cy="431165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自主学习反馈</a:t>
            </a:r>
          </a:p>
        </p:txBody>
      </p:sp>
      <p:sp>
        <p:nvSpPr>
          <p:cNvPr id="6148" name="副标题 2"/>
          <p:cNvSpPr txBox="1">
            <a:spLocks noChangeArrowheads="1"/>
          </p:cNvSpPr>
          <p:nvPr/>
        </p:nvSpPr>
        <p:spPr bwMode="auto">
          <a:xfrm>
            <a:off x="290517" y="933452"/>
            <a:ext cx="72993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875" tIns="40938" rIns="81875" bIns="40938"/>
          <a:lstStyle>
            <a:lvl1pPr marL="307975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1、小丽能看到甲楼上的Ａ点吗？能看到甲楼上的B点吗？请你作图说明。</a:t>
            </a:r>
          </a:p>
        </p:txBody>
      </p:sp>
      <p:sp>
        <p:nvSpPr>
          <p:cNvPr id="16" name="副标题 2"/>
          <p:cNvSpPr txBox="1">
            <a:spLocks noChangeArrowheads="1"/>
          </p:cNvSpPr>
          <p:nvPr/>
        </p:nvSpPr>
        <p:spPr bwMode="auto">
          <a:xfrm>
            <a:off x="2608263" y="4010025"/>
            <a:ext cx="467836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875" tIns="40938" rIns="81875" bIns="40938"/>
          <a:lstStyle>
            <a:lvl1pPr marL="307975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能看到A点，看不到B点。</a:t>
            </a:r>
          </a:p>
        </p:txBody>
      </p:sp>
      <p:cxnSp>
        <p:nvCxnSpPr>
          <p:cNvPr id="3077" name="直接连接符 19"/>
          <p:cNvCxnSpPr>
            <a:cxnSpLocks noChangeShapeType="1"/>
          </p:cNvCxnSpPr>
          <p:nvPr/>
        </p:nvCxnSpPr>
        <p:spPr bwMode="auto">
          <a:xfrm flipV="1">
            <a:off x="2195513" y="1966913"/>
            <a:ext cx="3744912" cy="1223962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可选过程 1"/>
          <p:cNvSpPr/>
          <p:nvPr/>
        </p:nvSpPr>
        <p:spPr>
          <a:xfrm>
            <a:off x="290195" y="203200"/>
            <a:ext cx="1629410" cy="431165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自主学习反馈</a:t>
            </a:r>
          </a:p>
        </p:txBody>
      </p:sp>
      <p:sp>
        <p:nvSpPr>
          <p:cNvPr id="7171" name="副标题 2"/>
          <p:cNvSpPr txBox="1">
            <a:spLocks noChangeArrowheads="1"/>
          </p:cNvSpPr>
          <p:nvPr/>
        </p:nvSpPr>
        <p:spPr bwMode="auto">
          <a:xfrm>
            <a:off x="466729" y="936625"/>
            <a:ext cx="77374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875" tIns="40938" rIns="81875" bIns="40938"/>
          <a:lstStyle>
            <a:lvl1pPr marL="307975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、图中已画出了小树的影子，你能画出大树在路灯下的影子吗？</a:t>
            </a:r>
          </a:p>
        </p:txBody>
      </p:sp>
      <p:pic>
        <p:nvPicPr>
          <p:cNvPr id="7172" name="图片 -2147482598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42" y="1870075"/>
            <a:ext cx="41306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77" name="直接连接符 19"/>
          <p:cNvCxnSpPr>
            <a:cxnSpLocks noChangeShapeType="1"/>
          </p:cNvCxnSpPr>
          <p:nvPr/>
        </p:nvCxnSpPr>
        <p:spPr bwMode="auto">
          <a:xfrm>
            <a:off x="2987675" y="2232025"/>
            <a:ext cx="3384550" cy="208915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任意多边形 3"/>
          <p:cNvSpPr/>
          <p:nvPr/>
        </p:nvSpPr>
        <p:spPr>
          <a:xfrm>
            <a:off x="4826004" y="4102102"/>
            <a:ext cx="1546225" cy="219075"/>
          </a:xfrm>
          <a:custGeom>
            <a:avLst/>
            <a:gdLst>
              <a:gd name="connsiteX0" fmla="*/ 0 w 2433"/>
              <a:gd name="connsiteY0" fmla="*/ 284 h 345"/>
              <a:gd name="connsiteX1" fmla="*/ 1969 w 2433"/>
              <a:gd name="connsiteY1" fmla="*/ 0 h 345"/>
              <a:gd name="connsiteX2" fmla="*/ 2433 w 2433"/>
              <a:gd name="connsiteY2" fmla="*/ 345 h 345"/>
              <a:gd name="connsiteX3" fmla="*/ 113 w 2433"/>
              <a:gd name="connsiteY3" fmla="*/ 342 h 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3" h="345">
                <a:moveTo>
                  <a:pt x="0" y="284"/>
                </a:moveTo>
                <a:lnTo>
                  <a:pt x="1969" y="0"/>
                </a:lnTo>
                <a:lnTo>
                  <a:pt x="2433" y="345"/>
                </a:lnTo>
                <a:lnTo>
                  <a:pt x="113" y="342"/>
                </a:lnTo>
              </a:path>
            </a:pathLst>
          </a:custGeom>
          <a:solidFill>
            <a:srgbClr val="6E8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可选过程 3"/>
          <p:cNvSpPr/>
          <p:nvPr/>
        </p:nvSpPr>
        <p:spPr>
          <a:xfrm>
            <a:off x="290260" y="203141"/>
            <a:ext cx="1342581" cy="431392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lnSpc>
                <a:spcPct val="150000"/>
              </a:lnSpc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8195" name="副标题 2"/>
          <p:cNvSpPr txBox="1">
            <a:spLocks noChangeArrowheads="1"/>
          </p:cNvSpPr>
          <p:nvPr/>
        </p:nvSpPr>
        <p:spPr bwMode="auto">
          <a:xfrm>
            <a:off x="539750" y="915990"/>
            <a:ext cx="10937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875" tIns="40938" rIns="81875" bIns="40938"/>
          <a:lstStyle>
            <a:lvl1pPr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探究一：</a:t>
            </a:r>
          </a:p>
        </p:txBody>
      </p:sp>
      <p:sp>
        <p:nvSpPr>
          <p:cNvPr id="8196" name="TextBox 89"/>
          <p:cNvSpPr txBox="1">
            <a:spLocks noChangeArrowheads="1"/>
          </p:cNvSpPr>
          <p:nvPr/>
        </p:nvSpPr>
        <p:spPr bwMode="auto">
          <a:xfrm>
            <a:off x="1851025" y="703263"/>
            <a:ext cx="62753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小猴在树上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处时，看到墙内离墙最近的点为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A’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。请你分别画出小猴到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处时，看到墙内离墙最近的点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B’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C’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3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1666875"/>
            <a:ext cx="528161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矩形 17"/>
          <p:cNvSpPr>
            <a:spLocks noChangeArrowheads="1"/>
          </p:cNvSpPr>
          <p:nvPr/>
        </p:nvSpPr>
        <p:spPr bwMode="auto">
          <a:xfrm>
            <a:off x="6178550" y="4549776"/>
            <a:ext cx="553934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A’</a:t>
            </a:r>
          </a:p>
        </p:txBody>
      </p:sp>
      <p:cxnSp>
        <p:nvCxnSpPr>
          <p:cNvPr id="3077" name="直接连接符 19"/>
          <p:cNvCxnSpPr>
            <a:cxnSpLocks noChangeShapeType="1"/>
          </p:cNvCxnSpPr>
          <p:nvPr/>
        </p:nvCxnSpPr>
        <p:spPr bwMode="auto">
          <a:xfrm>
            <a:off x="3321050" y="2746377"/>
            <a:ext cx="1728788" cy="1247775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00" name="矩形 20"/>
          <p:cNvSpPr>
            <a:spLocks noChangeArrowheads="1"/>
          </p:cNvSpPr>
          <p:nvPr/>
        </p:nvSpPr>
        <p:spPr bwMode="auto">
          <a:xfrm>
            <a:off x="5734053" y="4549776"/>
            <a:ext cx="55976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B’</a:t>
            </a:r>
          </a:p>
        </p:txBody>
      </p:sp>
      <p:cxnSp>
        <p:nvCxnSpPr>
          <p:cNvPr id="3079" name="直接连接符 21"/>
          <p:cNvCxnSpPr>
            <a:cxnSpLocks noChangeShapeType="1"/>
          </p:cNvCxnSpPr>
          <p:nvPr/>
        </p:nvCxnSpPr>
        <p:spPr bwMode="auto">
          <a:xfrm>
            <a:off x="3568704" y="2459038"/>
            <a:ext cx="1508125" cy="1573212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02" name="矩形 23"/>
          <p:cNvSpPr>
            <a:spLocks noChangeArrowheads="1"/>
          </p:cNvSpPr>
          <p:nvPr/>
        </p:nvSpPr>
        <p:spPr bwMode="auto">
          <a:xfrm>
            <a:off x="5518154" y="4549776"/>
            <a:ext cx="56938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C’</a:t>
            </a:r>
          </a:p>
        </p:txBody>
      </p:sp>
      <p:cxnSp>
        <p:nvCxnSpPr>
          <p:cNvPr id="3081" name="直接连接符 24"/>
          <p:cNvCxnSpPr>
            <a:cxnSpLocks noChangeShapeType="1"/>
          </p:cNvCxnSpPr>
          <p:nvPr/>
        </p:nvCxnSpPr>
        <p:spPr bwMode="auto">
          <a:xfrm>
            <a:off x="5076829" y="4032250"/>
            <a:ext cx="790575" cy="576263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2" name="直接连接符 27"/>
          <p:cNvCxnSpPr>
            <a:cxnSpLocks noChangeShapeType="1"/>
          </p:cNvCxnSpPr>
          <p:nvPr/>
        </p:nvCxnSpPr>
        <p:spPr bwMode="auto">
          <a:xfrm>
            <a:off x="5076827" y="4032250"/>
            <a:ext cx="574675" cy="576263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可选过程 3"/>
          <p:cNvSpPr/>
          <p:nvPr/>
        </p:nvSpPr>
        <p:spPr>
          <a:xfrm>
            <a:off x="290260" y="203141"/>
            <a:ext cx="1342581" cy="431392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lnSpc>
                <a:spcPct val="150000"/>
              </a:lnSpc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9219" name="副标题 2"/>
          <p:cNvSpPr txBox="1">
            <a:spLocks noChangeArrowheads="1"/>
          </p:cNvSpPr>
          <p:nvPr/>
        </p:nvSpPr>
        <p:spPr bwMode="auto">
          <a:xfrm>
            <a:off x="539750" y="700090"/>
            <a:ext cx="10937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875" tIns="40938" rIns="81875" bIns="40938"/>
          <a:lstStyle>
            <a:lvl1pPr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探究二：</a:t>
            </a:r>
          </a:p>
        </p:txBody>
      </p:sp>
      <p:sp>
        <p:nvSpPr>
          <p:cNvPr id="9220" name="TextBox 89"/>
          <p:cNvSpPr txBox="1">
            <a:spLocks noChangeArrowheads="1"/>
          </p:cNvSpPr>
          <p:nvPr/>
        </p:nvSpPr>
        <p:spPr bwMode="auto">
          <a:xfrm>
            <a:off x="406404" y="1065212"/>
            <a:ext cx="83534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客车行驶到位置①时，司机能够看到建筑物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的一部分，客车行驶到位置②时，司机还能看到建筑物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吗？为什么？</a:t>
            </a:r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3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92" y="2006601"/>
            <a:ext cx="86201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00" name="直接连接符 23"/>
          <p:cNvCxnSpPr>
            <a:cxnSpLocks noChangeShapeType="1"/>
          </p:cNvCxnSpPr>
          <p:nvPr/>
        </p:nvCxnSpPr>
        <p:spPr bwMode="auto">
          <a:xfrm>
            <a:off x="3206750" y="3162300"/>
            <a:ext cx="1042988" cy="45085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1" name="直接连接符 28"/>
          <p:cNvCxnSpPr>
            <a:cxnSpLocks noChangeShapeType="1"/>
          </p:cNvCxnSpPr>
          <p:nvPr/>
        </p:nvCxnSpPr>
        <p:spPr bwMode="auto">
          <a:xfrm>
            <a:off x="677867" y="1924050"/>
            <a:ext cx="2555875" cy="1106488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TextBox 89"/>
          <p:cNvSpPr txBox="1">
            <a:spLocks noChangeArrowheads="1"/>
          </p:cNvSpPr>
          <p:nvPr/>
        </p:nvSpPr>
        <p:spPr bwMode="auto">
          <a:xfrm>
            <a:off x="1055692" y="4381500"/>
            <a:ext cx="729932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客车行驶到位置②时，司机不能看到建筑物</a:t>
            </a:r>
            <a:r>
              <a:rPr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，因为被建筑物</a:t>
            </a:r>
            <a:r>
              <a:rPr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挡住了。</a:t>
            </a:r>
          </a:p>
        </p:txBody>
      </p:sp>
      <p:cxnSp>
        <p:nvCxnSpPr>
          <p:cNvPr id="3" name="直接连接符 28"/>
          <p:cNvCxnSpPr>
            <a:cxnSpLocks noChangeShapeType="1"/>
          </p:cNvCxnSpPr>
          <p:nvPr/>
        </p:nvCxnSpPr>
        <p:spPr bwMode="auto">
          <a:xfrm>
            <a:off x="900115" y="1584327"/>
            <a:ext cx="3349625" cy="2028825"/>
          </a:xfrm>
          <a:prstGeom prst="line">
            <a:avLst/>
          </a:prstGeom>
          <a:noFill/>
          <a:ln w="25400">
            <a:solidFill>
              <a:srgbClr val="0070C0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可选过程 3"/>
          <p:cNvSpPr/>
          <p:nvPr/>
        </p:nvSpPr>
        <p:spPr>
          <a:xfrm>
            <a:off x="290260" y="203141"/>
            <a:ext cx="1342581" cy="431392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lnSpc>
                <a:spcPct val="150000"/>
              </a:lnSpc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0243" name="副标题 2"/>
          <p:cNvSpPr txBox="1">
            <a:spLocks noChangeArrowheads="1"/>
          </p:cNvSpPr>
          <p:nvPr/>
        </p:nvSpPr>
        <p:spPr bwMode="auto">
          <a:xfrm>
            <a:off x="539750" y="700090"/>
            <a:ext cx="10937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875" tIns="40938" rIns="81875" bIns="40938"/>
          <a:lstStyle>
            <a:lvl1pPr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探究二：</a:t>
            </a:r>
          </a:p>
        </p:txBody>
      </p:sp>
      <p:sp>
        <p:nvSpPr>
          <p:cNvPr id="10244" name="TextBox 89"/>
          <p:cNvSpPr txBox="1">
            <a:spLocks noChangeArrowheads="1"/>
          </p:cNvSpPr>
          <p:nvPr/>
        </p:nvSpPr>
        <p:spPr bwMode="auto">
          <a:xfrm>
            <a:off x="1538292" y="1924050"/>
            <a:ext cx="6065837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观察范围随着观察点的变化而改变，观察点的位置越高，观察到的范围越广（大）；观察点的位置越低，观察到的范围越窄（小）。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可选过程 3"/>
          <p:cNvSpPr/>
          <p:nvPr/>
        </p:nvSpPr>
        <p:spPr>
          <a:xfrm>
            <a:off x="290260" y="203141"/>
            <a:ext cx="1342581" cy="431392"/>
          </a:xfrm>
          <a:prstGeom prst="flowChartAlternateProcess">
            <a:avLst/>
          </a:prstGeom>
          <a:solidFill>
            <a:srgbClr val="7CD52B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lnSpc>
                <a:spcPct val="150000"/>
              </a:lnSpc>
              <a:defRPr/>
            </a:pPr>
            <a:r>
              <a:rPr lang="zh-CN" altLang="en-US" sz="16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1267" name="副标题 2"/>
          <p:cNvSpPr txBox="1">
            <a:spLocks noChangeArrowheads="1"/>
          </p:cNvSpPr>
          <p:nvPr/>
        </p:nvSpPr>
        <p:spPr bwMode="auto">
          <a:xfrm>
            <a:off x="539750" y="700090"/>
            <a:ext cx="10937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875" tIns="40938" rIns="81875" bIns="40938"/>
          <a:lstStyle>
            <a:lvl1pPr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探究三：</a:t>
            </a:r>
          </a:p>
        </p:txBody>
      </p:sp>
      <p:sp>
        <p:nvSpPr>
          <p:cNvPr id="11268" name="TextBox 89"/>
          <p:cNvSpPr txBox="1">
            <a:spLocks noChangeArrowheads="1"/>
          </p:cNvSpPr>
          <p:nvPr/>
        </p:nvSpPr>
        <p:spPr bwMode="auto">
          <a:xfrm>
            <a:off x="1633542" y="1782764"/>
            <a:ext cx="492442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生活中还有哪些类似的现象？与同伴说一说。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3145315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3145315"/>
  <p:tag name="MH_LIBRARY" val="GRAPHIC"/>
  <p:tag name="MH_TYPE" val="SubTitle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3145315"/>
  <p:tag name="MH_LIBRARY" val="GRAPHIC"/>
  <p:tag name="MH_TYPE" val="SubTitle"/>
  <p:tag name="MH_ORDER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3145831"/>
  <p:tag name="MH_LIBRARY" val="GRAPHIC"/>
  <p:tag name="MH_TYPE" val="Other"/>
  <p:tag name="MH_ORDER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3145831"/>
  <p:tag name="MH_LIBRARY" val="GRAPHIC"/>
  <p:tag name="MH_TYPE" val="Other"/>
  <p:tag name="MH_ORDER" val="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3145831"/>
  <p:tag name="MH_LIBRARY" val="GRAPHIC"/>
  <p:tag name="MH_TYPE" val="Other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3145831"/>
  <p:tag name="MH_LIBRARY" val="GRAPHIC"/>
  <p:tag name="MH_TYPE" val="Other"/>
  <p:tag name="MH_ORDER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3145831"/>
  <p:tag name="MH_LIBRARY" val="GRAPHIC"/>
  <p:tag name="MH_TYPE" val="Other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314583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 w="9525" cap="flat" cmpd="sng">
          <a:solidFill>
            <a:srgbClr val="D60093"/>
          </a:solidFill>
          <a:prstDash val="solid"/>
          <a:miter/>
          <a:headEnd type="none" w="med" len="med"/>
          <a:tailEnd type="none" w="med" len="med"/>
        </a:ln>
      </a:spPr>
      <a:bodyPr wrap="square" lIns="68041" tIns="35381" rIns="68041" bIns="35381">
        <a:spAutoFit/>
      </a:bodyPr>
      <a:lstStyle>
        <a:defPPr algn="l">
          <a:defRPr lang="zh-CN" altLang="en-US" sz="1800" dirty="0">
            <a:solidFill>
              <a:srgbClr val="D60093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763</Words>
  <Application>Microsoft Office PowerPoint</Application>
  <PresentationFormat>自定义</PresentationFormat>
  <Paragraphs>71</Paragraphs>
  <Slides>17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黑体</vt:lpstr>
      <vt:lpstr>宋体</vt:lpstr>
      <vt:lpstr>微软雅黑</vt:lpstr>
      <vt:lpstr>Agency FB</vt:lpstr>
      <vt:lpstr>Arial</vt:lpstr>
      <vt:lpstr>Calibri</vt:lpstr>
      <vt:lpstr>WWW.2PPT.COM
</vt:lpstr>
      <vt:lpstr>六年级上册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2016-08-11T08:55:00Z</dcterms:created>
  <dcterms:modified xsi:type="dcterms:W3CDTF">2023-01-17T00:19:39Z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2F7308F8FCCC404C94902A0B7EF39C7E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