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55" d="100"/>
          <a:sy n="155" d="100"/>
        </p:scale>
        <p:origin x="-354" y="-78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7"/>
          <p:cNvSpPr>
            <a:spLocks noChangeArrowheads="1"/>
          </p:cNvSpPr>
          <p:nvPr/>
        </p:nvSpPr>
        <p:spPr bwMode="auto">
          <a:xfrm>
            <a:off x="2749154" y="511969"/>
            <a:ext cx="3645694" cy="3644504"/>
          </a:xfrm>
          <a:prstGeom prst="ellipse">
            <a:avLst/>
          </a:prstGeom>
          <a:solidFill>
            <a:srgbClr val="009999">
              <a:alpha val="59998"/>
            </a:srgbClr>
          </a:solidFill>
          <a:ln w="9525">
            <a:noFill/>
            <a:round/>
          </a:ln>
        </p:spPr>
        <p:txBody>
          <a:bodyPr lIns="68580" tIns="34290" rIns="68580" bIns="34290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77828" y="2475310"/>
            <a:ext cx="2165747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</a:ln>
        </p:spPr>
        <p:txBody>
          <a:bodyPr lIns="68580" tIns="34290" rIns="68580" bIns="34290"/>
          <a:lstStyle/>
          <a:p>
            <a:pPr>
              <a:defRPr/>
            </a:pPr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2006" y="1158314"/>
            <a:ext cx="3084929" cy="1318022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  <a:endParaRPr lang="zh-CN" altLang="zh-CN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28950" y="2476337"/>
            <a:ext cx="3086100" cy="997744"/>
          </a:xfrm>
        </p:spPr>
        <p:txBody>
          <a:bodyPr lIns="67628" tIns="35243" rIns="67628" bIns="35243"/>
          <a:lstStyle>
            <a:lvl1pPr marL="0" indent="0" algn="ctr">
              <a:spcBef>
                <a:spcPct val="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zh-CN" noProof="0" dirty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1BF8A1-94FE-4010-95BF-49F8262E82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91ABC1-C1DC-4AB6-80F3-189DEC32661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7857" y="203597"/>
            <a:ext cx="1167493" cy="4391025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03597"/>
            <a:ext cx="6596742" cy="4391025"/>
          </a:xfrm>
        </p:spPr>
        <p:txBody>
          <a:bodyPr vert="eaVert"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FEA8-FAD2-43E6-8F90-2106D88EFC4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63138-8958-4B4C-A457-23A9EDAF58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09717"/>
            <a:ext cx="7886700" cy="418132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3356F-DC73-4644-BE3E-7630D10BFF0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5BFB-03FA-4677-9034-EDF622A1DD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4CC01C-DD3D-46AF-8CB9-D38A2FE45DA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7B39D-801B-4F35-9EE2-6CA4A306D0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4CC01C-DD3D-46AF-8CB9-D38A2FE45DA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7B39D-801B-4F35-9EE2-6CA4A306D0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descr="#wm#_68_08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895476"/>
            <a:ext cx="9142810" cy="1298972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</a:ln>
        </p:spPr>
        <p:txBody>
          <a:bodyPr wrap="none" lIns="67628" tIns="35243" rIns="67628" bIns="35243" anchor="ctr"/>
          <a:lstStyle/>
          <a:p>
            <a:pPr>
              <a:defRPr/>
            </a:pPr>
            <a:endParaRPr lang="zh-CN" altLang="zh-CN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3028951" y="2081049"/>
            <a:ext cx="5271594" cy="492052"/>
          </a:xfrm>
        </p:spPr>
        <p:txBody>
          <a:bodyPr anchor="t">
            <a:normAutofit/>
          </a:bodyPr>
          <a:lstStyle>
            <a:lvl1pPr algn="l">
              <a:defRPr sz="18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文本占位符 2"/>
          <p:cNvSpPr>
            <a:spLocks noGrp="1"/>
          </p:cNvSpPr>
          <p:nvPr>
            <p:ph type="body" idx="1"/>
          </p:nvPr>
        </p:nvSpPr>
        <p:spPr>
          <a:xfrm>
            <a:off x="3028951" y="2610648"/>
            <a:ext cx="5271594" cy="428156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2A5CF7-B57E-44B9-85C4-B0ADB498A3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78799C-48BE-4CB1-AFC0-C8557F7138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9" y="189310"/>
            <a:ext cx="1454944" cy="1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55800" y="265557"/>
            <a:ext cx="6559550" cy="639487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867150" cy="3394472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71955B-91B8-4ABF-A883-1E41317242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CEF469-7770-497E-8C78-AEF01F6164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45"/>
            <a:ext cx="7886700" cy="869156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268017"/>
            <a:ext cx="3868737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8017"/>
            <a:ext cx="3887788" cy="610790"/>
          </a:xfrm>
        </p:spPr>
        <p:txBody>
          <a:bodyPr anchor="b">
            <a:normAutofit/>
          </a:bodyPr>
          <a:lstStyle>
            <a:lvl1pPr marL="0" indent="0">
              <a:buNone/>
              <a:defRPr sz="21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>
            <a:normAutofit/>
          </a:bodyPr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05502-6ED4-4C16-8165-2AB6EB6AA9B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7DF9-397D-433C-811C-1C7CAE0941B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 descr="#wm#_68_31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8" y="1910953"/>
            <a:ext cx="9142810" cy="1298972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</a:ln>
        </p:spPr>
        <p:txBody>
          <a:bodyPr wrap="none" lIns="67628" tIns="35243" rIns="67628" bIns="35243" anchor="ctr"/>
          <a:lstStyle/>
          <a:p>
            <a:pPr algn="ctr">
              <a:defRPr/>
            </a:pPr>
            <a:endParaRPr lang="zh-CN" altLang="zh-CN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0" name="文本占位符 2"/>
          <p:cNvSpPr>
            <a:spLocks noGrp="1"/>
          </p:cNvSpPr>
          <p:nvPr>
            <p:ph type="body" idx="1"/>
          </p:nvPr>
        </p:nvSpPr>
        <p:spPr>
          <a:xfrm>
            <a:off x="3028950" y="2600100"/>
            <a:ext cx="3566250" cy="391407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ea"/>
                <a:ea typeface="+mn-ea"/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88321-CD6C-40C8-B53F-B880AB80A7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D13CA8-F0D2-4736-B82A-509E834B77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BD417-C9B0-4342-8137-748640AF564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61240-1D0A-43D7-87B4-3C40F16C03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3123900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12" name="图片占位符 2"/>
          <p:cNvSpPr>
            <a:spLocks noGrp="1"/>
          </p:cNvSpPr>
          <p:nvPr>
            <p:ph type="pic" idx="1"/>
          </p:nvPr>
        </p:nvSpPr>
        <p:spPr>
          <a:xfrm>
            <a:off x="3887788" y="342900"/>
            <a:ext cx="462915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>
              <a:sym typeface="Arial" panose="020B0604020202020204" pitchFamily="34" charset="0"/>
            </a:endParaRPr>
          </a:p>
        </p:txBody>
      </p:sp>
      <p:sp>
        <p:nvSpPr>
          <p:cNvPr id="13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E9FC-54F9-4A1D-BE29-F1C4A4E5D4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6129D-F8FB-450E-AAF1-06D3D5DB28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56197" y="153592"/>
            <a:ext cx="6559153" cy="763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7628" tIns="35243" rIns="67628" bIns="35243" numCol="1" anchor="ctr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200151"/>
            <a:ext cx="78867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zh-CN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zh-CN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zh-CN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zh-CN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zh-CN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l">
              <a:defRPr sz="900" noProof="1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defRPr>
            </a:lvl1pPr>
          </a:lstStyle>
          <a:p>
            <a:pPr>
              <a:defRPr/>
            </a:pPr>
            <a:fld id="{287443CF-CAF2-4CDD-9D73-09DC04D798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71D50A-F3A9-4253-BB94-EDE745E40DC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hlink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400">
          <a:solidFill>
            <a:schemeClr val="hlink"/>
          </a:solidFill>
          <a:latin typeface="黑体" panose="02010609060101010101" pitchFamily="49" charset="-122"/>
          <a:ea typeface="黑体" panose="02010609060101010101" pitchFamily="49" charset="-122"/>
          <a:sym typeface="Arial" panose="020B06040202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2100">
          <a:solidFill>
            <a:schemeClr val="hlink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6000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9429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2433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15862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bg2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 noChangeArrowheads="1"/>
          </p:cNvSpPr>
          <p:nvPr>
            <p:ph type="title"/>
          </p:nvPr>
        </p:nvSpPr>
        <p:spPr>
          <a:xfrm>
            <a:off x="2320646" y="2189412"/>
            <a:ext cx="4695825" cy="909638"/>
          </a:xfrm>
        </p:spPr>
        <p:txBody>
          <a:bodyPr lIns="68580" tIns="34290" rIns="68580" bIns="34290"/>
          <a:lstStyle/>
          <a:p>
            <a:pPr defTabSz="514350" eaLnBrk="1" hangingPunct="1">
              <a:lnSpc>
                <a:spcPct val="150000"/>
              </a:lnSpc>
            </a:pPr>
            <a:r>
              <a:rPr lang="en-US" altLang="zh-CN" sz="3300" dirty="0">
                <a:latin typeface="Arial" panose="020B0604020202020204" pitchFamily="34" charset="0"/>
                <a:sym typeface="黑体" panose="02010609060101010101" pitchFamily="49" charset="-122"/>
              </a:rPr>
              <a:t>Unit 5 </a:t>
            </a:r>
            <a:br>
              <a:rPr lang="en-US" altLang="zh-CN" sz="3300" dirty="0">
                <a:latin typeface="Arial" panose="020B0604020202020204" pitchFamily="34" charset="0"/>
                <a:sym typeface="黑体" panose="02010609060101010101" pitchFamily="49" charset="-122"/>
              </a:rPr>
            </a:br>
            <a:r>
              <a:rPr lang="en-US" altLang="zh-CN" sz="3300" dirty="0">
                <a:latin typeface="Arial" panose="020B0604020202020204" pitchFamily="34" charset="0"/>
                <a:sym typeface="黑体" panose="02010609060101010101" pitchFamily="49" charset="-122"/>
              </a:rPr>
              <a:t>I like those shoes</a:t>
            </a:r>
            <a:endParaRPr lang="zh-CN" altLang="en-US" sz="3300" dirty="0">
              <a:latin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42826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9193" y="1471999"/>
            <a:ext cx="6400800" cy="2080022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3．you，Here，are(.)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4．Find，skirt，red，the(.)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 noChangeArrowheads="1"/>
          </p:cNvSpPr>
          <p:nvPr>
            <p:ph idx="1"/>
          </p:nvPr>
        </p:nvSpPr>
        <p:spPr>
          <a:xfrm>
            <a:off x="571500" y="1088489"/>
            <a:ext cx="7886700" cy="339447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en-US" b="1" dirty="0" smtClean="0"/>
              <a:t>(　　)1.Where ________ my jeans?</a:t>
            </a:r>
          </a:p>
          <a:p>
            <a:pPr eaLnBrk="1" hangingPunct="1">
              <a:defRPr/>
            </a:pPr>
            <a:r>
              <a:rPr lang="zh-CN" altLang="en-US" b="1" dirty="0" smtClean="0"/>
              <a:t>A．is　　　　　　  B．are</a:t>
            </a:r>
          </a:p>
          <a:p>
            <a:pPr eaLnBrk="1" hangingPunct="1">
              <a:defRPr/>
            </a:pPr>
            <a:r>
              <a:rPr lang="zh-CN" altLang="en-US" b="1" dirty="0" smtClean="0"/>
              <a:t>(　　)2.Find the red jeans ________ green shorts.</a:t>
            </a:r>
          </a:p>
          <a:p>
            <a:pPr eaLnBrk="1" hangingPunct="1">
              <a:defRPr/>
            </a:pPr>
            <a:r>
              <a:rPr lang="zh-CN" altLang="en-US" b="1" dirty="0" smtClean="0"/>
              <a:t>A．at              B．and</a:t>
            </a:r>
          </a:p>
          <a:p>
            <a:pPr eaLnBrk="1" hangingPunct="1">
              <a:defRPr/>
            </a:pPr>
            <a:r>
              <a:rPr lang="zh-CN" altLang="en-US" b="1" dirty="0" smtClean="0"/>
              <a:t>(　　)3.Can I ________ at these jeans?</a:t>
            </a:r>
          </a:p>
          <a:p>
            <a:pPr eaLnBrk="1" hangingPunct="1">
              <a:defRPr/>
            </a:pPr>
            <a:r>
              <a:rPr lang="zh-CN" altLang="en-US" b="1" dirty="0" smtClean="0"/>
              <a:t>A．have a look     B．put on</a:t>
            </a:r>
          </a:p>
          <a:p>
            <a:pPr eaLnBrk="1" hangingPunct="1">
              <a:defRPr/>
            </a:pPr>
            <a:r>
              <a:rPr lang="zh-CN" altLang="en-US" b="1" dirty="0" smtClean="0"/>
              <a:t>(　　)4.Pass me those ________．</a:t>
            </a:r>
          </a:p>
          <a:p>
            <a:pPr eaLnBrk="1" hangingPunct="1">
              <a:defRPr/>
            </a:pPr>
            <a:r>
              <a:rPr lang="zh-CN" altLang="en-US" b="1" dirty="0" smtClean="0"/>
              <a:t>A．trouser         B．trousers</a:t>
            </a:r>
          </a:p>
        </p:txBody>
      </p:sp>
      <p:sp>
        <p:nvSpPr>
          <p:cNvPr id="17411" name="云形标注 3"/>
          <p:cNvSpPr>
            <a:spLocks noChangeArrowheads="1"/>
          </p:cNvSpPr>
          <p:nvPr/>
        </p:nvSpPr>
        <p:spPr bwMode="auto">
          <a:xfrm>
            <a:off x="7572054" y="91131"/>
            <a:ext cx="1040606" cy="165735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r>
              <a:rPr lang="zh-CN" altLang="zh-CN" sz="2700" dirty="0"/>
              <a:t>选择题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/>
          </p:nvPr>
        </p:nvSpPr>
        <p:spPr>
          <a:xfrm>
            <a:off x="2172891" y="96442"/>
            <a:ext cx="6559153" cy="763190"/>
          </a:xfrm>
        </p:spPr>
        <p:txBody>
          <a:bodyPr lIns="68580" tIns="34290" rIns="68580" bIns="34290"/>
          <a:lstStyle/>
          <a:p>
            <a:pPr eaLnBrk="1" hangingPunct="1"/>
            <a:r>
              <a:rPr lang="en-US" altLang="zh-CN" dirty="0" smtClean="0">
                <a:latin typeface="Times New Roman" panose="02020603050405020304" pitchFamily="18" charset="0"/>
              </a:rPr>
              <a:t>shorts</a:t>
            </a:r>
          </a:p>
        </p:txBody>
      </p:sp>
      <p:pic>
        <p:nvPicPr>
          <p:cNvPr id="7171" name="图片 3" descr="shorts 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3000" y="828676"/>
            <a:ext cx="4663679" cy="349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mtClean="0"/>
              <a:t>jeans</a:t>
            </a:r>
          </a:p>
        </p:txBody>
      </p:sp>
      <p:pic>
        <p:nvPicPr>
          <p:cNvPr id="8195" name="图片 3" descr="jeans 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44366" y="788194"/>
            <a:ext cx="3589734" cy="269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mtClean="0"/>
              <a:t>shirt</a:t>
            </a:r>
          </a:p>
        </p:txBody>
      </p:sp>
      <p:pic>
        <p:nvPicPr>
          <p:cNvPr id="9219" name="图片 3" descr="shirt 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14450" y="971551"/>
            <a:ext cx="4777979" cy="358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CN" sz="3600" dirty="0">
                <a:latin typeface="Times New Roman" panose="02020603050405020304" pitchFamily="18" charset="0"/>
              </a:rPr>
              <a:t>Dad, look at the blue shirt, they are so cool.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600" dirty="0">
                <a:latin typeface="Times New Roman" panose="02020603050405020304" pitchFamily="18" charset="0"/>
              </a:rPr>
              <a:t>爸爸，看这件蓝色衬衣，它们好酷啊！</a:t>
            </a:r>
          </a:p>
          <a:p>
            <a:pPr eaLnBrk="1" hangingPunct="1">
              <a:spcBef>
                <a:spcPct val="0"/>
              </a:spcBef>
            </a:pPr>
            <a:endParaRPr lang="en-US" altLang="zh-CN" dirty="0" smtClean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 noChangeArrowheads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pPr eaLnBrk="1" hangingPunct="1"/>
            <a:r>
              <a:rPr lang="en-US" altLang="zh-CN" smtClean="0"/>
              <a:t>                         </a:t>
            </a:r>
          </a:p>
        </p:txBody>
      </p:sp>
      <p:sp>
        <p:nvSpPr>
          <p:cNvPr id="12291" name="内容占位符 2"/>
          <p:cNvSpPr>
            <a:spLocks noGrp="1" noChangeArrowheads="1"/>
          </p:cNvSpPr>
          <p:nvPr>
            <p:ph idx="1"/>
          </p:nvPr>
        </p:nvSpPr>
        <p:spPr>
          <a:xfrm>
            <a:off x="882254" y="603647"/>
            <a:ext cx="8122444" cy="2057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zh-CN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 look at the blue shirt?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我能看看这件蓝色衬衣吗？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新学单词</a:t>
            </a:r>
          </a:p>
        </p:txBody>
      </p:sp>
      <p:sp>
        <p:nvSpPr>
          <p:cNvPr id="13315" name="内容占位符 2"/>
          <p:cNvSpPr>
            <a:spLocks noGrp="1" noChangeArrowheads="1"/>
          </p:cNvSpPr>
          <p:nvPr>
            <p:ph idx="1"/>
          </p:nvPr>
        </p:nvSpPr>
        <p:spPr>
          <a:xfrm>
            <a:off x="1622823" y="1200150"/>
            <a:ext cx="6892528" cy="2286000"/>
          </a:xfrm>
        </p:spPr>
        <p:txBody>
          <a:bodyPr/>
          <a:lstStyle/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short   </a:t>
            </a:r>
            <a:r>
              <a:rPr lang="zh-CN" altLang="en-US" sz="2400" dirty="0">
                <a:latin typeface="Times New Roman" panose="02020603050405020304" pitchFamily="18" charset="0"/>
              </a:rPr>
              <a:t>短裤</a:t>
            </a:r>
          </a:p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shirt   </a:t>
            </a:r>
            <a:r>
              <a:rPr lang="zh-CN" altLang="en-US" sz="2400" dirty="0">
                <a:latin typeface="Times New Roman" panose="02020603050405020304" pitchFamily="18" charset="0"/>
              </a:rPr>
              <a:t>衬衣</a:t>
            </a:r>
          </a:p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</a:rPr>
              <a:t>jeans   </a:t>
            </a:r>
            <a:r>
              <a:rPr lang="zh-CN" altLang="en-US" sz="2400" dirty="0">
                <a:latin typeface="Times New Roman" panose="02020603050405020304" pitchFamily="18" charset="0"/>
              </a:rPr>
              <a:t>牛仔裤</a:t>
            </a:r>
          </a:p>
          <a:p>
            <a:pPr eaLnBrk="1" hangingPunct="1"/>
            <a:endParaRPr lang="zh-CN" altLang="en-US" sz="2400" dirty="0">
              <a:latin typeface="Times New Roman" panose="02020603050405020304" pitchFamily="18" charset="0"/>
            </a:endParaRPr>
          </a:p>
          <a:p>
            <a:pPr eaLnBrk="1" hangingPunct="1"/>
            <a:endParaRPr lang="zh-CN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13316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1379" y="559594"/>
            <a:ext cx="2475309" cy="246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新学单词</a:t>
            </a:r>
          </a:p>
        </p:txBody>
      </p:sp>
      <p:sp>
        <p:nvSpPr>
          <p:cNvPr id="14339" name="内容占位符 2"/>
          <p:cNvSpPr>
            <a:spLocks noGrp="1" noChangeArrowheads="1"/>
          </p:cNvSpPr>
          <p:nvPr>
            <p:ph idx="1"/>
          </p:nvPr>
        </p:nvSpPr>
        <p:spPr>
          <a:xfrm>
            <a:off x="1874044" y="1200150"/>
            <a:ext cx="6641306" cy="2149079"/>
          </a:xfrm>
        </p:spPr>
        <p:txBody>
          <a:bodyPr/>
          <a:lstStyle/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blue  </a:t>
            </a:r>
            <a:r>
              <a:rPr lang="zh-CN" altLang="en-US" sz="2700" dirty="0">
                <a:latin typeface="Times New Roman" panose="02020603050405020304" pitchFamily="18" charset="0"/>
              </a:rPr>
              <a:t>蓝色的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orange  </a:t>
            </a:r>
            <a:r>
              <a:rPr lang="zh-CN" altLang="en-US" sz="2700" dirty="0">
                <a:latin typeface="Times New Roman" panose="02020603050405020304" pitchFamily="18" charset="0"/>
              </a:rPr>
              <a:t>橙色的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red    </a:t>
            </a:r>
            <a:r>
              <a:rPr lang="zh-CN" altLang="en-US" sz="2700" dirty="0">
                <a:latin typeface="Times New Roman" panose="02020603050405020304" pitchFamily="18" charset="0"/>
              </a:rPr>
              <a:t>红色的</a:t>
            </a:r>
          </a:p>
          <a:p>
            <a:pPr eaLnBrk="1" hangingPunct="1"/>
            <a:r>
              <a:rPr lang="en-US" altLang="zh-CN" sz="2700" dirty="0">
                <a:latin typeface="Times New Roman" panose="02020603050405020304" pitchFamily="18" charset="0"/>
              </a:rPr>
              <a:t>green  </a:t>
            </a:r>
            <a:r>
              <a:rPr lang="zh-CN" altLang="en-US" sz="2700" dirty="0">
                <a:latin typeface="Times New Roman" panose="02020603050405020304" pitchFamily="18" charset="0"/>
              </a:rPr>
              <a:t>绿色的</a:t>
            </a:r>
          </a:p>
        </p:txBody>
      </p:sp>
      <p:pic>
        <p:nvPicPr>
          <p:cNvPr id="14340" name="图片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11379" y="559594"/>
            <a:ext cx="2475309" cy="246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758" y="1280468"/>
            <a:ext cx="6869906" cy="220622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连词成句。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1．those，Can，trousers，we，at，have，a，look(？)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2．are，really，They，cool(！)</a:t>
            </a:r>
          </a:p>
          <a:p>
            <a:pPr eaLnBrk="1" hangingPunct="1">
              <a:defRPr/>
            </a:pPr>
            <a:r>
              <a:rPr lang="zh-CN" altLang="en-US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________________________________________________________________________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59*i*1"/>
  <p:tag name="KSO_WM_UNIT_TEMPLATE_CATEGORY" val="custom"/>
  <p:tag name="KSO_WM_UNIT_TEMPLATE_INDEX" val="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TYPE" val="i"/>
  <p:tag name="KSO_WM_UNIT_ID" val="276*i*1"/>
  <p:tag name="KSO_WM_UNIT_TEMPLATE_CATEGORY" val="custom"/>
  <p:tag name="KSO_WM_UNIT_TEMPLATE_INDEX" val="6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068"/>
</p:tagLst>
</file>

<file path=ppt/theme/theme1.xml><?xml version="1.0" encoding="utf-8"?>
<a:theme xmlns:a="http://schemas.openxmlformats.org/drawingml/2006/main" name="WWW.2PPT.COM&#10;">
  <a:themeElements>
    <a:clrScheme name="自定义 16">
      <a:dk1>
        <a:srgbClr val="000000"/>
      </a:dk1>
      <a:lt1>
        <a:srgbClr val="FFFFFF"/>
      </a:lt1>
      <a:dk2>
        <a:srgbClr val="009999"/>
      </a:dk2>
      <a:lt2>
        <a:srgbClr val="808080"/>
      </a:lt2>
      <a:accent1>
        <a:srgbClr val="FF7C8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全屏显示(16:9)</PresentationFormat>
  <Paragraphs>37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5  I like those shoes</vt:lpstr>
      <vt:lpstr>shorts</vt:lpstr>
      <vt:lpstr>jeans</vt:lpstr>
      <vt:lpstr>shirt</vt:lpstr>
      <vt:lpstr>PowerPoint 演示文稿</vt:lpstr>
      <vt:lpstr>                         </vt:lpstr>
      <vt:lpstr>新学单词</vt:lpstr>
      <vt:lpstr>新学单词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2016-05-29T15:24:00Z</dcterms:created>
  <dcterms:modified xsi:type="dcterms:W3CDTF">2023-01-17T00:19:59Z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6B7AEB57456F43DF8EBA1FA877929425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