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43" r:id="rId2"/>
    <p:sldId id="912" r:id="rId3"/>
    <p:sldId id="824" r:id="rId4"/>
    <p:sldId id="858" r:id="rId5"/>
    <p:sldId id="878" r:id="rId6"/>
    <p:sldId id="897" r:id="rId7"/>
    <p:sldId id="898" r:id="rId8"/>
    <p:sldId id="899" r:id="rId9"/>
    <p:sldId id="900" r:id="rId10"/>
    <p:sldId id="901" r:id="rId11"/>
    <p:sldId id="902" r:id="rId12"/>
    <p:sldId id="903" r:id="rId13"/>
    <p:sldId id="904" r:id="rId14"/>
    <p:sldId id="905" r:id="rId15"/>
    <p:sldId id="591" r:id="rId16"/>
    <p:sldId id="866" r:id="rId17"/>
    <p:sldId id="909" r:id="rId18"/>
    <p:sldId id="910" r:id="rId19"/>
    <p:sldId id="599" r:id="rId20"/>
    <p:sldId id="760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lvl="0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lvl="5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lvl="6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lvl="7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lvl="8" indent="0" algn="l" defTabSz="6858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5">
          <p15:clr>
            <a:srgbClr val="A4A3A4"/>
          </p15:clr>
        </p15:guide>
        <p15:guide id="2" pos="2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9" autoAdjust="0"/>
    <p:restoredTop sz="94660"/>
  </p:normalViewPr>
  <p:slideViewPr>
    <p:cSldViewPr showGuides="1">
      <p:cViewPr>
        <p:scale>
          <a:sx n="140" d="100"/>
          <a:sy n="140" d="100"/>
        </p:scale>
        <p:origin x="-1152" y="-330"/>
      </p:cViewPr>
      <p:guideLst>
        <p:guide orient="horz" pos="1785"/>
        <p:guide pos="27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796" name="Rectangle 4"/>
          <p:cNvSpPr>
            <a:spLocks noGrp="1" noRot="1" noChangeAspect="1"/>
          </p:cNvSpPr>
          <p:nvPr>
            <p:ph type="sldImg" idx="6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6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7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38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3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3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终止 1"/>
          <p:cNvSpPr/>
          <p:nvPr/>
        </p:nvSpPr>
        <p:spPr>
          <a:xfrm>
            <a:off x="1654017" y="1885969"/>
            <a:ext cx="6294596" cy="914876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66" name="文本框 1"/>
          <p:cNvSpPr>
            <a:spLocks noGrp="1"/>
          </p:cNvSpPr>
          <p:nvPr/>
        </p:nvSpPr>
        <p:spPr>
          <a:xfrm>
            <a:off x="965358" y="800146"/>
            <a:ext cx="7212806" cy="492443"/>
          </a:xfrm>
          <a:prstGeom prst="rect">
            <a:avLst/>
          </a:prstGeom>
          <a:noFill/>
          <a:ln w="9525">
            <a:noFill/>
          </a:ln>
        </p:spPr>
        <p:txBody>
          <a:bodyPr wrap="square" lIns="101600" tIns="38100" rIns="76200" bIns="38100" anchor="t">
            <a:spAutoFit/>
          </a:bodyPr>
          <a:lstStyle/>
          <a:p>
            <a:pPr algn="ctr">
              <a:spcAft>
                <a:spcPts val="900"/>
              </a:spcAft>
            </a:pPr>
            <a:r>
              <a:rPr lang="zh-CN" altLang="en-US" sz="27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Module 11  Photos</a:t>
            </a:r>
          </a:p>
        </p:txBody>
      </p:sp>
      <p:sp>
        <p:nvSpPr>
          <p:cNvPr id="36867" name="文本框 3"/>
          <p:cNvSpPr txBox="1"/>
          <p:nvPr/>
        </p:nvSpPr>
        <p:spPr>
          <a:xfrm>
            <a:off x="1942147" y="1885968"/>
            <a:ext cx="5717858" cy="93102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Unit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  He's the boy who won the photo competition last year!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343354"/>
            <a:ext cx="9144000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70" name="TextBox 10"/>
          <p:cNvSpPr txBox="1"/>
          <p:nvPr/>
        </p:nvSpPr>
        <p:spPr>
          <a:xfrm>
            <a:off x="1728788" y="919163"/>
            <a:ext cx="5900261" cy="349018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Daming: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It doesn't matter. Take some photos of Beijing 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and addsome photos of Cambridge that you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took recently.</a:t>
            </a:r>
          </a:p>
          <a:p>
            <a:pPr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Tony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That's a good idea.What about that photo of my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cousin flying kites with Chinese kids in the 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Summer Palace? And the one of him reading a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Chinese menu  for the first time in Cambridge? </a:t>
            </a:r>
          </a:p>
          <a:p>
            <a:pPr>
              <a:lnSpc>
                <a:spcPct val="13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Daming: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Nice photos! I'm sure you're </a:t>
            </a:r>
          </a:p>
          <a:p>
            <a:pPr>
              <a:lnSpc>
                <a:spcPct val="13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in with a chance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endParaRPr lang="zh-CN" altLang="en-US" sz="19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Box 9"/>
          <p:cNvSpPr txBox="1"/>
          <p:nvPr/>
        </p:nvSpPr>
        <p:spPr>
          <a:xfrm>
            <a:off x="5721668" y="3627120"/>
            <a:ext cx="2317909" cy="1453515"/>
          </a:xfrm>
          <a:prstGeom prst="rect">
            <a:avLst/>
          </a:prstGeom>
          <a:noFill/>
          <a:ln w="3175" cap="flat" cmpd="sng">
            <a:solidFill>
              <a:schemeClr val="accent4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Everyday English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You bet!</a:t>
            </a: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thing is, ...</a:t>
            </a: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It doesn't matter.</a:t>
            </a:r>
          </a:p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You're in with a chance!</a:t>
            </a:r>
            <a:endParaRPr lang="en-US" altLang="zh-CN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294" name="TextBox 10"/>
          <p:cNvSpPr txBox="1"/>
          <p:nvPr/>
        </p:nvSpPr>
        <p:spPr>
          <a:xfrm>
            <a:off x="1610440" y="690086"/>
            <a:ext cx="5923359" cy="4077911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answer the questions.</a:t>
            </a:r>
          </a:p>
          <a:p>
            <a:pPr>
              <a:lnSpc>
                <a:spcPct val="130000"/>
              </a:lnSpc>
            </a:pPr>
            <a:endParaRPr lang="en-US" altLang="zh-CN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He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last year?</a:t>
            </a:r>
          </a:p>
          <a:p>
            <a:pPr>
              <a:lnSpc>
                <a:spcPct val="150000"/>
              </a:lnSpc>
            </a:pP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subject does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suggest Tony should choose?</a:t>
            </a:r>
          </a:p>
          <a:p>
            <a:pPr>
              <a:lnSpc>
                <a:spcPct val="150000"/>
              </a:lnSpc>
            </a:pP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7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Tony's real home town?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does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Daming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suggest Tony should do?</a:t>
            </a:r>
          </a:p>
          <a:p>
            <a:pPr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does Tony think of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Daming's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suggestion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06680" y="1710453"/>
            <a:ext cx="4862513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won the photo competition last year.</a:t>
            </a:r>
            <a:endParaRPr lang="en-US" altLang="zh-CN" sz="19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6680" y="2313147"/>
            <a:ext cx="2288381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and Away.</a:t>
            </a:r>
            <a:endParaRPr lang="en-US" altLang="zh-CN" sz="19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6680" y="2975611"/>
            <a:ext cx="2288381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Cambridge.</a:t>
            </a:r>
            <a:endParaRPr lang="en-US" altLang="zh-CN" sz="19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6918" y="3580210"/>
            <a:ext cx="4974431" cy="6540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19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Tony should take some photos of Beijing and add some photos of Cambridge.</a:t>
            </a:r>
            <a:endParaRPr lang="en-US" altLang="zh-CN" sz="19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06918" y="4473655"/>
            <a:ext cx="4182666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a good idea.</a:t>
            </a:r>
            <a:endParaRPr lang="en-US" altLang="zh-CN" sz="190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78605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4</a:t>
            </a:r>
          </a:p>
        </p:txBody>
      </p:sp>
      <p:sp>
        <p:nvSpPr>
          <p:cNvPr id="25602" name="Text Box 2"/>
          <p:cNvSpPr txBox="1"/>
          <p:nvPr/>
        </p:nvSpPr>
        <p:spPr>
          <a:xfrm>
            <a:off x="1438751" y="835343"/>
            <a:ext cx="516255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Find the words in the box in Activity 3.</a:t>
            </a:r>
          </a:p>
        </p:txBody>
      </p:sp>
      <p:sp>
        <p:nvSpPr>
          <p:cNvPr id="27660" name="矩形 15"/>
          <p:cNvSpPr/>
          <p:nvPr/>
        </p:nvSpPr>
        <p:spPr>
          <a:xfrm>
            <a:off x="2121337" y="1322070"/>
            <a:ext cx="3797141" cy="380048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add    difficulty   general    standard</a:t>
            </a:r>
            <a:endParaRPr lang="zh-CN" alt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8" name="TextBox 13"/>
          <p:cNvSpPr txBox="1"/>
          <p:nvPr/>
        </p:nvSpPr>
        <p:spPr>
          <a:xfrm>
            <a:off x="578168" y="1702118"/>
            <a:ext cx="7223284" cy="3223736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Arial" panose="020B0604020202020204" pitchFamily="34" charset="0"/>
              </a:rPr>
              <a:t> Now choose the correct answer.</a:t>
            </a:r>
            <a:endParaRPr lang="zh-CN" altLang="en-US" b="1"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of the competition...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means _____.</a:t>
            </a:r>
          </a:p>
          <a:p>
            <a:pPr lvl="2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a) the skills of some people in the competition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    b) the level of most people in the competition</a:t>
            </a:r>
          </a:p>
          <a:p>
            <a:pPr lvl="1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“...solve these little 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difficulties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means to  ______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deal with the problems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b)correct the mistakes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．“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r>
              <a:rPr lang="en-US" altLang="zh-CN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some photos of Cambridge...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This means  to ______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a) put some photos in 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11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b)take some photos away</a:t>
            </a:r>
            <a:endParaRPr lang="zh-CN" altLang="en-US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4479" y="2698909"/>
            <a:ext cx="431959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4479" y="3304699"/>
            <a:ext cx="431959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4479" y="4222909"/>
            <a:ext cx="431959" cy="43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0089" y="1197055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5</a:t>
            </a:r>
          </a:p>
        </p:txBody>
      </p:sp>
      <p:sp>
        <p:nvSpPr>
          <p:cNvPr id="16" name="矩形 15"/>
          <p:cNvSpPr/>
          <p:nvPr/>
        </p:nvSpPr>
        <p:spPr>
          <a:xfrm>
            <a:off x="236596" y="690082"/>
            <a:ext cx="3796104" cy="4231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2300" b="1" spc="38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 and speaking</a:t>
            </a:r>
          </a:p>
        </p:txBody>
      </p:sp>
      <p:sp>
        <p:nvSpPr>
          <p:cNvPr id="6" name="矩形 5"/>
          <p:cNvSpPr/>
          <p:nvPr/>
        </p:nvSpPr>
        <p:spPr>
          <a:xfrm>
            <a:off x="1312545" y="1257777"/>
            <a:ext cx="6899434" cy="4231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rtl="0" fontAlgn="auto">
              <a:defRPr/>
            </a:pPr>
            <a:r>
              <a:rPr lang="en-US" altLang="zh-CN" sz="23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mark the words which the speaker links. </a:t>
            </a:r>
            <a:endParaRPr lang="zh-CN" altLang="en-US" sz="2300" kern="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704" name="TextBox 15"/>
          <p:cNvSpPr txBox="1"/>
          <p:nvPr/>
        </p:nvSpPr>
        <p:spPr>
          <a:xfrm>
            <a:off x="1614964" y="1733074"/>
            <a:ext cx="5913835" cy="304609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1.Take some photos of Beijing and add some photos of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Cambridge that you took recently.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2.What about that photo of my cousin flying kites with 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Chinese kids in the Summer Palace?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And the one of him reading a Chinese menu for the first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time in Cambridge? </a:t>
            </a:r>
          </a:p>
          <a:p>
            <a:pPr algn="ctr">
              <a:lnSpc>
                <a:spcPct val="150000"/>
              </a:lnSpc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listen again and repeat.</a:t>
            </a:r>
            <a:endParaRPr lang="zh-CN" altLang="en-US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ew_jh5_m11u1a5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47635" y="1233012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78605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6</a:t>
            </a:r>
          </a:p>
        </p:txBody>
      </p:sp>
      <p:sp>
        <p:nvSpPr>
          <p:cNvPr id="29698" name="Text Box 2"/>
          <p:cNvSpPr txBox="1"/>
          <p:nvPr/>
        </p:nvSpPr>
        <p:spPr>
          <a:xfrm>
            <a:off x="1392794" y="835343"/>
            <a:ext cx="5601890" cy="437674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Describe photos and guess.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63993" y="1603058"/>
            <a:ext cx="5530691" cy="216979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l" eaLnBrk="1" hangingPunct="1">
              <a:lnSpc>
                <a:spcPct val="135000"/>
              </a:lnSpc>
            </a:pP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Student A: Choose a photo in this book and describe 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35000"/>
              </a:lnSpc>
            </a:pP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                  it to Student B.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35000"/>
              </a:lnSpc>
            </a:pP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Student B: Listen to Student A’s description of the    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35000"/>
              </a:lnSpc>
            </a:pP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                  photo. Guess which photo he/she is 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algn="l" eaLnBrk="1" hangingPunct="1">
              <a:lnSpc>
                <a:spcPct val="135000"/>
              </a:lnSpc>
            </a:pPr>
            <a:r>
              <a:rPr lang="en-US" altLang="zh-CN" sz="2000" dirty="0">
                <a:latin typeface="Times New Roman" panose="02020603050405020304" pitchFamily="18" charset="0"/>
                <a:sym typeface="+mn-ea"/>
              </a:rPr>
              <a:t>                   describing.</a:t>
            </a:r>
            <a:endParaRPr lang="en-US" altLang="zh-CN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294924" y="1449705"/>
            <a:ext cx="4043363" cy="393383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ou bet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！当然啦！</a:t>
            </a:r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1</a:t>
            </a:r>
          </a:p>
        </p:txBody>
      </p:sp>
      <p:sp>
        <p:nvSpPr>
          <p:cNvPr id="14352" name="TextBox 20"/>
          <p:cNvSpPr txBox="1"/>
          <p:nvPr/>
        </p:nvSpPr>
        <p:spPr>
          <a:xfrm>
            <a:off x="1631156" y="1842612"/>
            <a:ext cx="4444604" cy="82945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—Will you tell her?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你会告诉她吗？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—You bet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！当然会呀！</a:t>
            </a:r>
          </a:p>
        </p:txBody>
      </p:sp>
      <p:sp>
        <p:nvSpPr>
          <p:cNvPr id="7" name="矩形 6"/>
          <p:cNvSpPr/>
          <p:nvPr/>
        </p:nvSpPr>
        <p:spPr>
          <a:xfrm>
            <a:off x="1294924" y="2779395"/>
            <a:ext cx="6346031" cy="182357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相当于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of course.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2.bet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可作名词，意为“打赌”，如：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win a bet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赢一场赌。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句型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)I bet (that)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意为“我确信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……”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相当于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I'm sure(that)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435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294924" y="1449705"/>
            <a:ext cx="3851910" cy="393383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feeling/'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fiːlɪŋ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感觉；直觉看法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2</a:t>
            </a:r>
          </a:p>
        </p:txBody>
      </p:sp>
      <p:sp>
        <p:nvSpPr>
          <p:cNvPr id="16400" name="矩形 20"/>
          <p:cNvSpPr/>
          <p:nvPr/>
        </p:nvSpPr>
        <p:spPr>
          <a:xfrm>
            <a:off x="1720692" y="2001442"/>
            <a:ext cx="4450556" cy="9464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feeling of panic was rising inside her.</a:t>
            </a:r>
            <a:b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她内心升起了恐慌感。</a:t>
            </a:r>
          </a:p>
        </p:txBody>
      </p:sp>
      <p:sp>
        <p:nvSpPr>
          <p:cNvPr id="5" name="矩形 4"/>
          <p:cNvSpPr/>
          <p:nvPr/>
        </p:nvSpPr>
        <p:spPr>
          <a:xfrm>
            <a:off x="1720453" y="3195162"/>
            <a:ext cx="4375547" cy="94641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>
                <a:latin typeface="宋体" panose="02010600030101010101" pitchFamily="2" charset="-122"/>
              </a:rPr>
              <a:t>feeling</a:t>
            </a:r>
            <a:r>
              <a:rPr lang="zh-CN" altLang="en-US" sz="1900" b="1">
                <a:latin typeface="宋体" panose="02010600030101010101" pitchFamily="2" charset="-122"/>
              </a:rPr>
              <a:t>作为感觉是可数名词，</a:t>
            </a:r>
          </a:p>
          <a:p>
            <a:pPr>
              <a:lnSpc>
                <a:spcPct val="150000"/>
              </a:lnSpc>
            </a:pPr>
            <a:r>
              <a:rPr lang="zh-CN" altLang="en-US" sz="1900" b="1">
                <a:latin typeface="宋体" panose="02010600030101010101" pitchFamily="2" charset="-122"/>
              </a:rPr>
              <a:t>       作为知觉是不可数名词。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400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294924" y="1449229"/>
            <a:ext cx="3673793" cy="393383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</a:p>
          <a:p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difficulty/'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dɪfɪklti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n-US" altLang="zh-CN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困难；困境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endParaRPr lang="zh-CN" altLang="en-US" dirty="0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3</a:t>
            </a:r>
          </a:p>
        </p:txBody>
      </p:sp>
      <p:sp>
        <p:nvSpPr>
          <p:cNvPr id="16400" name="矩形 20"/>
          <p:cNvSpPr/>
          <p:nvPr/>
        </p:nvSpPr>
        <p:spPr>
          <a:xfrm>
            <a:off x="1720692" y="2001679"/>
            <a:ext cx="5539264" cy="82945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eg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 finally solved the difficulty of transportation.</a:t>
            </a:r>
            <a:endParaRPr lang="en-US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他终于解决了运输的困难。</a:t>
            </a:r>
            <a:endParaRPr lang="zh-CN" alt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68292" y="3088005"/>
            <a:ext cx="5000149" cy="120956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它是</a:t>
            </a: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difficult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的名词形式，常用短语：</a:t>
            </a: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have difficulty (in) doing sth.</a:t>
            </a: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表示“做某事有困难”。</a:t>
            </a:r>
            <a:endParaRPr lang="zh-CN" altLang="en-US" sz="19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400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过程 5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矩形 12"/>
          <p:cNvSpPr/>
          <p:nvPr/>
        </p:nvSpPr>
        <p:spPr>
          <a:xfrm>
            <a:off x="1294924" y="1449705"/>
            <a:ext cx="2674144" cy="393383"/>
          </a:xfrm>
          <a:prstGeom prst="rect">
            <a:avLst/>
          </a:prstGeom>
          <a:solidFill>
            <a:srgbClr val="D1DCF0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r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</a:rPr>
              <a:t>        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add/æd/ </a:t>
            </a:r>
            <a:r>
              <a:rPr lang="en-US" altLang="zh-CN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vt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添加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箭头: 五边形 3"/>
          <p:cNvSpPr/>
          <p:nvPr/>
        </p:nvSpPr>
        <p:spPr>
          <a:xfrm>
            <a:off x="812006" y="1449706"/>
            <a:ext cx="819150" cy="392906"/>
          </a:xfrm>
          <a:prstGeom prst="homePlate">
            <a:avLst>
              <a:gd name="adj" fmla="val 49852"/>
            </a:avLst>
          </a:prstGeom>
          <a:solidFill>
            <a:srgbClr val="9DC3E6"/>
          </a:solidFill>
          <a:ln w="12700">
            <a:noFill/>
          </a:ln>
        </p:spPr>
        <p:txBody>
          <a:bodyPr lIns="68580" tIns="34290" rIns="68580" bIns="34290"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15" name="箭头: 五边形 4"/>
          <p:cNvSpPr/>
          <p:nvPr/>
        </p:nvSpPr>
        <p:spPr>
          <a:xfrm>
            <a:off x="812007" y="1490425"/>
            <a:ext cx="756047" cy="310753"/>
          </a:xfrm>
          <a:prstGeom prst="homePlate">
            <a:avLst>
              <a:gd name="adj" fmla="val 49830"/>
            </a:avLst>
          </a:prstGeom>
          <a:solidFill>
            <a:srgbClr val="9DC3E6"/>
          </a:solidFill>
          <a:ln w="127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/>
          <a:lstStyle/>
          <a:p>
            <a:pPr algn="ctr"/>
            <a:endParaRPr lang="en-US" altLang="zh-CN" sz="1500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r>
              <a:rPr lang="en-US" altLang="zh-CN">
                <a:solidFill>
                  <a:srgbClr val="000000"/>
                </a:solidFill>
                <a:latin typeface="Times New Roman" panose="02020603050405020304"/>
                <a:ea typeface="微软雅黑" panose="020B0503020204020204" charset="-122"/>
              </a:rPr>
              <a:t>Point</a:t>
            </a:r>
            <a:endParaRPr lang="zh-CN" altLang="en-US">
              <a:solidFill>
                <a:srgbClr val="000000"/>
              </a:solidFill>
              <a:latin typeface="Times New Roman" panose="02020603050405020304"/>
              <a:ea typeface="微软雅黑" panose="020B0503020204020204" charset="-122"/>
            </a:endParaRPr>
          </a:p>
          <a:p>
            <a:pPr algn="ctr"/>
            <a:endParaRPr lang="zh-CN" altLang="en-US">
              <a:solidFill>
                <a:srgbClr val="FFFFFF"/>
              </a:solidFill>
              <a:latin typeface="Times New Roman" panose="02020603050405020304"/>
              <a:ea typeface="微软雅黑" panose="020B0503020204020204" charset="-122"/>
            </a:endParaRPr>
          </a:p>
        </p:txBody>
      </p:sp>
      <p:sp>
        <p:nvSpPr>
          <p:cNvPr id="56329" name="文本框 21"/>
          <p:cNvSpPr txBox="1"/>
          <p:nvPr/>
        </p:nvSpPr>
        <p:spPr>
          <a:xfrm>
            <a:off x="-8334" y="750094"/>
            <a:ext cx="3976688" cy="391478"/>
          </a:xfrm>
          <a:prstGeom prst="rect">
            <a:avLst/>
          </a:prstGeom>
          <a:solidFill>
            <a:srgbClr val="AFBADD"/>
          </a:solidFill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Language point</a:t>
            </a:r>
            <a:r>
              <a:rPr lang="en-US" altLang="zh-CN" sz="21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s 4</a:t>
            </a:r>
          </a:p>
        </p:txBody>
      </p:sp>
      <p:sp>
        <p:nvSpPr>
          <p:cNvPr id="16400" name="矩形 20"/>
          <p:cNvSpPr/>
          <p:nvPr/>
        </p:nvSpPr>
        <p:spPr>
          <a:xfrm>
            <a:off x="1729264" y="1901429"/>
            <a:ext cx="4450556" cy="9464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eg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：I'll add a few words when you finish.</a:t>
            </a:r>
            <a:endParaRPr lang="en-US" altLang="zh-CN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你说完后，我接着说几句。</a:t>
            </a:r>
            <a:endParaRPr lang="zh-CN" alt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94924" y="2835593"/>
            <a:ext cx="6178391" cy="21159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它多作及物动词，宾语可以是数字，也可以是有形的东西，如糖、水等，还可以是无形的东西，如麻烦等。</a:t>
            </a:r>
          </a:p>
          <a:p>
            <a:pPr>
              <a:lnSpc>
                <a:spcPct val="140000"/>
              </a:lnSpc>
            </a:pPr>
            <a:r>
              <a:rPr lang="zh-CN" altLang="en-US" sz="19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常用短语：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 to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增加、增添；其宾语多为困难、欢乐等抽象名词。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 up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把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……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加起来；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add up to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总计为；总共是，后面多跟合计起来的数目。</a:t>
            </a:r>
            <a:endParaRPr lang="zh-CN" altLang="en-US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400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65546" name="矩形 12"/>
          <p:cNvSpPr/>
          <p:nvPr/>
        </p:nvSpPr>
        <p:spPr>
          <a:xfrm>
            <a:off x="544354" y="785337"/>
            <a:ext cx="5285742" cy="103874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pPr algn="l" fontAlgn="base">
              <a:lnSpc>
                <a:spcPct val="150000"/>
              </a:lnSpc>
            </a:pPr>
            <a:r>
              <a:rPr lang="zh-CN" altLang="zh-CN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一、</a:t>
            </a:r>
            <a:r>
              <a:rPr lang="zh-CN" altLang="en-US" sz="21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sym typeface="+mn-ea"/>
              </a:rPr>
              <a:t>根据句意及首字母或汉语提示完成单词</a:t>
            </a:r>
            <a:endParaRPr lang="en-US" altLang="zh-CN" sz="21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endParaRPr lang="en-US" altLang="zh-CN" sz="2100" b="1" noProof="1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5" name="TextBox 17"/>
          <p:cNvSpPr txBox="1"/>
          <p:nvPr/>
        </p:nvSpPr>
        <p:spPr>
          <a:xfrm>
            <a:off x="1138714" y="1578293"/>
            <a:ext cx="6989921" cy="277796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sz="1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热点题</a:t>
            </a:r>
            <a:r>
              <a:rPr lang="en-US" altLang="zh-CN" sz="19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price of food is a matter of ___________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（普遍的）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anxiety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（担心）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set a high </a:t>
            </a:r>
            <a:r>
              <a:rPr lang="zh-CN" alt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（标准）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his study.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my </a:t>
            </a:r>
            <a:r>
              <a:rPr lang="zh-CN" alt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（直觉看法）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things are not easy.</a:t>
            </a:r>
            <a:b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1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don't believe what he said.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．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Have you seen your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neighbour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900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　　　　 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（最近</a:t>
            </a:r>
            <a:r>
              <a:rPr lang="zh-CN" alt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）？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5925503" y="1695213"/>
            <a:ext cx="983456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ea typeface="黑体" panose="02010609060101010101" charset="-122"/>
              </a:rPr>
              <a:t>general</a:t>
            </a:r>
          </a:p>
        </p:txBody>
      </p:sp>
      <p:sp>
        <p:nvSpPr>
          <p:cNvPr id="13" name="矩形 22"/>
          <p:cNvSpPr/>
          <p:nvPr/>
        </p:nvSpPr>
        <p:spPr>
          <a:xfrm>
            <a:off x="3053715" y="2529603"/>
            <a:ext cx="962443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23"/>
          <p:cNvSpPr/>
          <p:nvPr/>
        </p:nvSpPr>
        <p:spPr>
          <a:xfrm>
            <a:off x="2469595" y="2986564"/>
            <a:ext cx="881063" cy="36163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feeling</a:t>
            </a:r>
            <a:r>
              <a:rPr lang="zh-CN" altLang="en-US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endParaRPr lang="zh-CN" altLang="en-US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21"/>
          <p:cNvSpPr/>
          <p:nvPr/>
        </p:nvSpPr>
        <p:spPr>
          <a:xfrm>
            <a:off x="2046209" y="3343038"/>
            <a:ext cx="716756" cy="42814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hing</a:t>
            </a:r>
            <a:endParaRPr lang="en-US" altLang="zh-CN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14"/>
          <p:cNvSpPr/>
          <p:nvPr/>
        </p:nvSpPr>
        <p:spPr>
          <a:xfrm>
            <a:off x="4708446" y="3843338"/>
            <a:ext cx="920765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recently</a:t>
            </a:r>
            <a:endParaRPr lang="en-US" altLang="zh-CN" sz="190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259080" y="740000"/>
            <a:ext cx="3256359" cy="493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20000"/>
              </a:lnSpc>
              <a:tabLst>
                <a:tab pos="337820" algn="l"/>
              </a:tabLst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3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</a:p>
        </p:txBody>
      </p:sp>
      <p:sp>
        <p:nvSpPr>
          <p:cNvPr id="2051" name="文本框 4"/>
          <p:cNvSpPr txBox="1"/>
          <p:nvPr/>
        </p:nvSpPr>
        <p:spPr>
          <a:xfrm>
            <a:off x="743902" y="1320880"/>
            <a:ext cx="3577829" cy="39290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386080" indent="-386080">
              <a:buFont typeface="Wingdings" panose="05000000000000000000" pitchFamily="2" charset="2"/>
              <a:buChar char="Ø"/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hobby?</a:t>
            </a:r>
            <a:endParaRPr lang="zh-CN" altLang="en-US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文本框 5"/>
          <p:cNvSpPr txBox="1"/>
          <p:nvPr/>
        </p:nvSpPr>
        <p:spPr>
          <a:xfrm>
            <a:off x="743903" y="1825466"/>
            <a:ext cx="5541169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386080" indent="-386080">
              <a:buFont typeface="Wingdings" panose="05000000000000000000" pitchFamily="2" charset="2"/>
              <a:buChar char="Ø"/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like taking photos?</a:t>
            </a:r>
            <a:endParaRPr lang="zh-CN" altLang="en-US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文本框 6"/>
          <p:cNvSpPr txBox="1"/>
          <p:nvPr/>
        </p:nvSpPr>
        <p:spPr>
          <a:xfrm>
            <a:off x="743903" y="2316004"/>
            <a:ext cx="6469856" cy="391716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marL="386080" indent="-386080">
              <a:buFont typeface="Wingdings" panose="05000000000000000000" pitchFamily="2" charset="2"/>
              <a:buChar char="Ø"/>
            </a:pPr>
            <a:r>
              <a:rPr lang="en-US" altLang="zh-CN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singing, dancing or playing the guitar?</a:t>
            </a:r>
            <a:endParaRPr lang="zh-CN" altLang="en-US" sz="21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9915" y="3115628"/>
            <a:ext cx="1114425" cy="14894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61373" y="2926080"/>
            <a:ext cx="1502569" cy="17680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48814" y="2926080"/>
            <a:ext cx="1635443" cy="186832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当堂小练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文本框 1"/>
          <p:cNvSpPr txBox="1"/>
          <p:nvPr/>
        </p:nvSpPr>
        <p:spPr>
          <a:xfrm>
            <a:off x="607695" y="690563"/>
            <a:ext cx="1763944" cy="457048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二</a:t>
            </a:r>
            <a:r>
              <a:rPr lang="zh-CN" altLang="zh-CN" sz="2100" b="1">
                <a:solidFill>
                  <a:schemeClr val="accent3">
                    <a:lumMod val="75000"/>
                  </a:schemeClr>
                </a:solidFill>
                <a:latin typeface="宋体" panose="02010600030101010101" pitchFamily="2" charset="-122"/>
                <a:sym typeface="+mn-ea"/>
              </a:rPr>
              <a:t>、单项选择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1417320" y="1146334"/>
            <a:ext cx="6548914" cy="430887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6. —Did you have any difficulty </a:t>
            </a:r>
            <a:r>
              <a:rPr lang="zh-CN" altLang="en-US" sz="1900" u="sng">
                <a:latin typeface="Times New Roman" panose="02020603050405020304" pitchFamily="18" charset="0"/>
                <a:ea typeface="黑体" panose="02010609060101010101" charset="-122"/>
              </a:rPr>
              <a:t>　　　　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your way to</a:t>
            </a:r>
            <a:b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         the hotel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</a:p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      —Yes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</a:rPr>
              <a:t>， 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it's my first time to come to Hefei.</a:t>
            </a:r>
          </a:p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       A. find        B. to find     C. finding      D. found</a:t>
            </a:r>
          </a:p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7.</a:t>
            </a:r>
            <a:r>
              <a:rPr lang="zh-CN" altLang="en-US" sz="1900" u="sng">
                <a:latin typeface="Times New Roman" panose="02020603050405020304" pitchFamily="18" charset="0"/>
                <a:ea typeface="黑体" panose="02010609060101010101" charset="-122"/>
              </a:rPr>
              <a:t>　　　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general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</a:rPr>
              <a:t>， 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Japanese cars are very reliable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</a:rPr>
              <a:t>（可靠的）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</a:rPr>
              <a:t>      A. On           B. In            C. For            D. At</a:t>
            </a:r>
          </a:p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8.They asked the waiter to </a:t>
            </a:r>
            <a:r>
              <a:rPr lang="zh-CN" altLang="en-US" sz="1900" u="sng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　　　　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the bills.</a:t>
            </a:r>
            <a:endParaRPr lang="en-US" altLang="zh-CN" sz="19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  A.add up      B.put on      C.live on     D.hurry up</a:t>
            </a:r>
            <a:endParaRPr lang="en-US" altLang="zh-CN" sz="19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9.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（中考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·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广州）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Do you know the man </a:t>
            </a:r>
            <a:r>
              <a:rPr lang="zh-CN" altLang="en-US" sz="1900" u="sng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　　　　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</a:t>
            </a: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is talking</a:t>
            </a:r>
            <a:b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</a:b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to Miss Wu</a:t>
            </a:r>
            <a:r>
              <a:rPr lang="zh-CN" altLang="en-US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？</a:t>
            </a:r>
            <a:endParaRPr lang="zh-CN" altLang="en-US" sz="19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9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  A.he             B.whom       C.who         D.which</a:t>
            </a:r>
            <a:endParaRPr lang="en-US" altLang="zh-CN" sz="1900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en-US" altLang="zh-CN" sz="190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0191" name="矩形 24"/>
          <p:cNvSpPr/>
          <p:nvPr/>
        </p:nvSpPr>
        <p:spPr>
          <a:xfrm>
            <a:off x="5143501" y="1146097"/>
            <a:ext cx="314830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1900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24"/>
          <p:cNvSpPr/>
          <p:nvPr/>
        </p:nvSpPr>
        <p:spPr>
          <a:xfrm>
            <a:off x="1866424" y="2550082"/>
            <a:ext cx="300403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zh-CN" sz="1900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24"/>
          <p:cNvSpPr/>
          <p:nvPr/>
        </p:nvSpPr>
        <p:spPr>
          <a:xfrm>
            <a:off x="4316254" y="3210164"/>
            <a:ext cx="314830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b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" name="矩形 24"/>
          <p:cNvSpPr/>
          <p:nvPr/>
        </p:nvSpPr>
        <p:spPr>
          <a:xfrm>
            <a:off x="5696427" y="3910728"/>
            <a:ext cx="314830" cy="36163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1900" b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zh-CN" sz="1900" b="1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19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8982075" y="8972550"/>
            <a:ext cx="238125" cy="17145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1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2"/>
            <a:ext cx="1369606" cy="4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新课导入</a:t>
            </a:r>
            <a:endParaRPr lang="zh-CN" altLang="en-US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259080" y="740000"/>
            <a:ext cx="3256359" cy="4939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defTabSz="0">
              <a:lnSpc>
                <a:spcPct val="120000"/>
              </a:lnSpc>
              <a:tabLst>
                <a:tab pos="337820" algn="l"/>
              </a:tabLst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3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Warming up</a:t>
            </a: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2114550" y="1161574"/>
            <a:ext cx="491490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1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 display</a:t>
            </a:r>
          </a:p>
        </p:txBody>
      </p:sp>
      <p:pic>
        <p:nvPicPr>
          <p:cNvPr id="7170" name="图片 1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24890" y="1714500"/>
            <a:ext cx="19621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图片 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504248" y="1714500"/>
            <a:ext cx="2134791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图片 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082665" y="1714500"/>
            <a:ext cx="200025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图片 4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1024890" y="3486150"/>
            <a:ext cx="19621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图片 7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3504248" y="3486150"/>
            <a:ext cx="213479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图片 9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6082665" y="3486150"/>
            <a:ext cx="2000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78605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1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54714">
            <a:off x="5539740" y="1864043"/>
            <a:ext cx="2350294" cy="201215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223" name="Text Box 2"/>
          <p:cNvSpPr txBox="1"/>
          <p:nvPr/>
        </p:nvSpPr>
        <p:spPr>
          <a:xfrm>
            <a:off x="1544479" y="839629"/>
            <a:ext cx="3811905" cy="136112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pairs.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what is happening. </a:t>
            </a:r>
          </a:p>
        </p:txBody>
      </p:sp>
      <p:sp>
        <p:nvSpPr>
          <p:cNvPr id="86021" name="文本框 86020"/>
          <p:cNvSpPr txBox="1">
            <a:spLocks noChangeArrowheads="1"/>
          </p:cNvSpPr>
          <p:nvPr/>
        </p:nvSpPr>
        <p:spPr bwMode="auto">
          <a:xfrm>
            <a:off x="1160621" y="3391376"/>
            <a:ext cx="4042410" cy="3914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>
            <a:spAutoFit/>
          </a:bodyPr>
          <a:lstStyle/>
          <a:p>
            <a:pPr eaLnBrk="0" fontAlgn="auto"/>
            <a:r>
              <a:rPr lang="en-US" altLang="ko-KR" sz="2100" i="1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What do you know about a band?</a:t>
            </a:r>
            <a:endParaRPr lang="ko-KR" altLang="en-US" sz="2100" i="1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78605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2</a:t>
            </a:r>
          </a:p>
        </p:txBody>
      </p:sp>
      <p:sp>
        <p:nvSpPr>
          <p:cNvPr id="6152" name="Rectangle 16"/>
          <p:cNvSpPr/>
          <p:nvPr/>
        </p:nvSpPr>
        <p:spPr>
          <a:xfrm>
            <a:off x="1448752" y="689849"/>
            <a:ext cx="5199698" cy="62245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complete the sentences.</a:t>
            </a:r>
          </a:p>
        </p:txBody>
      </p:sp>
      <p:sp>
        <p:nvSpPr>
          <p:cNvPr id="6154" name="TextBox 13"/>
          <p:cNvSpPr txBox="1"/>
          <p:nvPr/>
        </p:nvSpPr>
        <p:spPr>
          <a:xfrm>
            <a:off x="1544241" y="1717358"/>
            <a:ext cx="5587603" cy="147066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 _______________is the  guitar player.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 _______________is the singer.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boy _______________is the drummer.</a:t>
            </a:r>
            <a:endParaRPr lang="en-US" altLang="zh-C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096434" y="1849761"/>
            <a:ext cx="1734289" cy="377026"/>
          </a:xfrm>
          <a:prstGeom prst="rect">
            <a:avLst/>
          </a:prstGeom>
          <a:noFill/>
          <a:ln w="38100" cmpd="dbl" algn="ctr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on the right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95085" y="2268056"/>
            <a:ext cx="1937067" cy="377026"/>
          </a:xfrm>
          <a:prstGeom prst="rect">
            <a:avLst/>
          </a:prstGeom>
          <a:noFill/>
          <a:ln w="38100" cmpd="dbl" algn="ctr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 the centre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995046" y="2727988"/>
            <a:ext cx="1654244" cy="377026"/>
          </a:xfrm>
          <a:prstGeom prst="rect">
            <a:avLst/>
          </a:prstGeom>
          <a:noFill/>
          <a:ln w="38100" cmpd="dbl" algn="ctr">
            <a:noFill/>
            <a:miter lim="800000"/>
          </a:ln>
          <a:effectLst/>
        </p:spPr>
        <p:txBody>
          <a:bodyPr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i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000" b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at the back</a:t>
            </a:r>
          </a:p>
        </p:txBody>
      </p:sp>
      <p:pic>
        <p:nvPicPr>
          <p:cNvPr id="2" name="new_jh5_m11u1a2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03144" y="822008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6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700" grpId="0"/>
      <p:bldP spid="29701" grpId="0"/>
      <p:bldP spid="29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087" name="椭圆 25"/>
          <p:cNvSpPr/>
          <p:nvPr/>
        </p:nvSpPr>
        <p:spPr>
          <a:xfrm>
            <a:off x="719138" y="786052"/>
            <a:ext cx="602456" cy="53578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base"/>
            <a:r>
              <a:rPr lang="en-US" altLang="zh-CN" sz="2400" b="1" noProof="1">
                <a:solidFill>
                  <a:schemeClr val="bg1"/>
                </a:solidFill>
                <a:latin typeface="Times New Roman" panose="02020603050405020304"/>
                <a:ea typeface="微软雅黑" panose="020B0503020204020204" charset="-122"/>
                <a:cs typeface="+mn-ea"/>
              </a:rPr>
              <a:t>3</a:t>
            </a:r>
          </a:p>
        </p:txBody>
      </p:sp>
      <p:sp>
        <p:nvSpPr>
          <p:cNvPr id="2" name="Rectangle 13"/>
          <p:cNvSpPr>
            <a:spLocks noGrp="1" noChangeArrowheads="1"/>
          </p:cNvSpPr>
          <p:nvPr/>
        </p:nvSpPr>
        <p:spPr>
          <a:xfrm>
            <a:off x="1463769" y="786400"/>
            <a:ext cx="2256949" cy="511493"/>
          </a:xfrm>
        </p:spPr>
        <p:txBody>
          <a:bodyPr wrap="none" lIns="68580" tIns="34290" rIns="68580" bIns="3429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0">
              <a:lnSpc>
                <a:spcPct val="120000"/>
              </a:lnSpc>
              <a:tabLst>
                <a:tab pos="337820" algn="l"/>
              </a:tabLst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read.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63862" y="1696196"/>
            <a:ext cx="2624471" cy="1750720"/>
          </a:xfrm>
          <a:prstGeom prst="round2DiagRect">
            <a:avLst>
              <a:gd name="adj1" fmla="val 22583"/>
              <a:gd name="adj2" fmla="val 0"/>
            </a:avLst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39765" y="1696197"/>
            <a:ext cx="2642595" cy="1750720"/>
          </a:xfrm>
          <a:prstGeom prst="round2DiagRect">
            <a:avLst>
              <a:gd name="adj1" fmla="val 0"/>
              <a:gd name="adj2" fmla="val 29957"/>
            </a:avLst>
          </a:prstGeom>
        </p:spPr>
      </p:pic>
      <p:sp>
        <p:nvSpPr>
          <p:cNvPr id="20" name="矩形 19"/>
          <p:cNvSpPr/>
          <p:nvPr/>
        </p:nvSpPr>
        <p:spPr>
          <a:xfrm>
            <a:off x="2295764" y="3595927"/>
            <a:ext cx="962443" cy="7155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Beijing</a:t>
            </a:r>
          </a:p>
          <a:p>
            <a:pPr algn="ctr"/>
            <a:r>
              <a:rPr lang="zh-CN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北京</a:t>
            </a:r>
          </a:p>
        </p:txBody>
      </p:sp>
      <p:sp>
        <p:nvSpPr>
          <p:cNvPr id="10" name="矩形 9"/>
          <p:cNvSpPr/>
          <p:nvPr/>
        </p:nvSpPr>
        <p:spPr>
          <a:xfrm>
            <a:off x="5428060" y="3595927"/>
            <a:ext cx="1440138" cy="7155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>
                <a:solidFill>
                  <a:srgbClr val="000000"/>
                </a:solidFill>
                <a:latin typeface="Times New Roman" panose="02020603050405020304" pitchFamily="18" charset="0"/>
              </a:rPr>
              <a:t>Cambridge</a:t>
            </a:r>
          </a:p>
          <a:p>
            <a:pPr algn="ctr"/>
            <a:r>
              <a:rPr lang="zh-CN" altLang="en-US" sz="2100" b="1">
                <a:latin typeface="等线" panose="02010600030101010101" pitchFamily="2" charset="-122"/>
              </a:rPr>
              <a:t>剑桥</a:t>
            </a:r>
          </a:p>
        </p:txBody>
      </p:sp>
      <p:pic>
        <p:nvPicPr>
          <p:cNvPr id="3" name="new_jh5_m11u1a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20942" y="833438"/>
            <a:ext cx="464344" cy="464344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5" dur="953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290" name="Picture 2" descr="https://timgsa.baidu.com/timg?image&amp;quality=80&amp;size=b9999_10000&amp;sec=1586258339423&amp;di=9d1112d2eec674e3d8b8033c59294c0b&amp;imgtype=0&amp;src=http%3A%2F%2Fimg.mp.itc.cn%2Fupload%2F20170322%2F80d4050929cb4d6dbb99e2cdd4972eb6_th.jpe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597694" y="1243013"/>
            <a:ext cx="4501515" cy="2836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8100000" algn="tr" rotWithShape="0">
              <a:prstClr val="black">
                <a:alpha val="1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694760" y="1863805"/>
            <a:ext cx="2365006" cy="715581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Summer Palace</a:t>
            </a:r>
          </a:p>
          <a:p>
            <a:pPr algn="ctr"/>
            <a:r>
              <a:rPr lang="zh-CN" altLang="en-US" sz="2100" b="1">
                <a:solidFill>
                  <a:srgbClr val="000000"/>
                </a:solidFill>
                <a:latin typeface="Times New Roman" panose="02020603050405020304" pitchFamily="18" charset="0"/>
              </a:rPr>
              <a:t>北京颐和园</a:t>
            </a:r>
          </a:p>
        </p:txBody>
      </p:sp>
    </p:spTree>
  </p:cSld>
  <p:clrMapOvr>
    <a:masterClrMapping/>
  </p:clrMapOvr>
  <p:transition spd="med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225" name="TextBox 13"/>
          <p:cNvSpPr txBox="1"/>
          <p:nvPr/>
        </p:nvSpPr>
        <p:spPr>
          <a:xfrm>
            <a:off x="1347788" y="992029"/>
            <a:ext cx="6448901" cy="35779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Are you going to enter the photo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competition,Tony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Tony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You bet</a:t>
            </a:r>
            <a:r>
              <a:rPr lang="zh-CN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！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want to beat He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this year.   </a:t>
            </a:r>
            <a:b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He's not going to win it twice!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Who's He </a:t>
            </a:r>
            <a:r>
              <a:rPr lang="en-US" altLang="zh-C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Zhong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Tony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He's the boy who won the photo competition last year!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one who took photos at the school dance? </a:t>
            </a:r>
            <a:endParaRPr lang="zh-CN" alt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Tony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That's right. The thing is, he's really good. And the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general standard of the competition is 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much higher this year.</a:t>
            </a:r>
            <a:endParaRPr lang="zh-CN" altLang="en-US" sz="19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过程 3"/>
          <p:cNvSpPr/>
          <p:nvPr/>
        </p:nvSpPr>
        <p:spPr>
          <a:xfrm>
            <a:off x="-8334" y="300037"/>
            <a:ext cx="114300" cy="342900"/>
          </a:xfrm>
          <a:prstGeom prst="flowChartProcess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7" name="文本框 6"/>
          <p:cNvSpPr txBox="1"/>
          <p:nvPr/>
        </p:nvSpPr>
        <p:spPr>
          <a:xfrm>
            <a:off x="188119" y="252413"/>
            <a:ext cx="1356360" cy="4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75000"/>
                  </a:schemeClr>
                </a:solidFill>
              </a14:hiddenFill>
            </a:ext>
          </a:ex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 b="1" noProof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新课讲解</a:t>
            </a:r>
            <a:endParaRPr lang="en-US" altLang="zh-CN" sz="2400" b="1" noProof="1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246" name="TextBox 10"/>
          <p:cNvSpPr txBox="1"/>
          <p:nvPr/>
        </p:nvSpPr>
        <p:spPr>
          <a:xfrm>
            <a:off x="1377792" y="871537"/>
            <a:ext cx="6388894" cy="357790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: I have a feeling</a:t>
            </a:r>
            <a:r>
              <a:rPr lang="en-US" altLang="zh-CN" sz="19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that we can solve these little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difficulties. What are the subjects that they've</a:t>
            </a:r>
          </a:p>
          <a:p>
            <a:pPr>
              <a:lnSpc>
                <a:spcPct val="150000"/>
              </a:lnSpc>
            </a:pP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chosen for this year's competition?</a:t>
            </a:r>
          </a:p>
          <a:p>
            <a:pPr>
              <a:lnSpc>
                <a:spcPct val="15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Tony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: Nature, Home and Away, City and People, and Music.</a:t>
            </a:r>
          </a:p>
          <a:p>
            <a:pPr>
              <a:lnSpc>
                <a:spcPct val="15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Daming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: I think He Zhong will choose Music. Why don't you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choose the subject Home and Away</a:t>
            </a:r>
            <a:r>
              <a:rPr lang="zh-CN" altLang="en-US" sz="19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and take photos</a:t>
            </a:r>
            <a:b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of Beijing?</a:t>
            </a:r>
          </a:p>
          <a:p>
            <a:pPr>
              <a:lnSpc>
                <a:spcPct val="150000"/>
              </a:lnSpc>
            </a:pPr>
            <a:r>
              <a:rPr lang="en-US" altLang="zh-CN" sz="19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Tony</a:t>
            </a:r>
            <a:r>
              <a:rPr lang="en-US" altLang="zh-CN" sz="1900">
                <a:latin typeface="Times New Roman" panose="02020603050405020304" pitchFamily="18" charset="0"/>
                <a:cs typeface="Times New Roman" panose="02020603050405020304" pitchFamily="18" charset="0"/>
              </a:rPr>
              <a:t>: But Beijing isn't my home town. It's Cambridge.</a:t>
            </a:r>
            <a:endParaRPr lang="zh-CN" altLang="en-US" sz="19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50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Office PowerPoint</Application>
  <PresentationFormat>全屏显示(16:9)</PresentationFormat>
  <Paragraphs>173</Paragraphs>
  <Slides>20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黑体</vt:lpstr>
      <vt:lpstr>宋体</vt:lpstr>
      <vt:lpstr>微软雅黑</vt:lpstr>
      <vt:lpstr>Arial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2021-03-14T12:08:00Z</cp:lastPrinted>
  <dcterms:created xsi:type="dcterms:W3CDTF">2021-03-14T12:08:00Z</dcterms:created>
  <dcterms:modified xsi:type="dcterms:W3CDTF">2023-01-17T00:20:12Z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023BD4B76ED441238634BB0159BCC036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