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529" r:id="rId2"/>
    <p:sldId id="536" r:id="rId3"/>
    <p:sldId id="531" r:id="rId4"/>
    <p:sldId id="538" r:id="rId5"/>
    <p:sldId id="671" r:id="rId6"/>
    <p:sldId id="678" r:id="rId7"/>
    <p:sldId id="670" r:id="rId8"/>
    <p:sldId id="672" r:id="rId9"/>
    <p:sldId id="679" r:id="rId10"/>
    <p:sldId id="557" r:id="rId11"/>
    <p:sldId id="673" r:id="rId12"/>
    <p:sldId id="680" r:id="rId13"/>
    <p:sldId id="674" r:id="rId14"/>
    <p:sldId id="681" r:id="rId15"/>
    <p:sldId id="675" r:id="rId16"/>
    <p:sldId id="682" r:id="rId17"/>
    <p:sldId id="676" r:id="rId18"/>
    <p:sldId id="683" r:id="rId19"/>
    <p:sldId id="677" r:id="rId20"/>
    <p:sldId id="684" r:id="rId2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362585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725805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088390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451610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1814195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176780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2540000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2902585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3D5A"/>
    <a:srgbClr val="339966"/>
    <a:srgbClr val="5F5F5F"/>
    <a:srgbClr val="D60093"/>
    <a:srgbClr val="993366"/>
    <a:srgbClr val="FF3399"/>
    <a:srgbClr val="DDDDD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84" y="-738"/>
      </p:cViewPr>
      <p:guideLst>
        <p:guide orient="horz" pos="163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7E985158-BB48-447A-B9DC-B900CC51EBA1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58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80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39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61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9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678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00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58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44256" y="1268235"/>
            <a:ext cx="6168231" cy="875101"/>
          </a:xfrm>
        </p:spPr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88511" y="2313441"/>
            <a:ext cx="5079720" cy="1043317"/>
          </a:xfrm>
        </p:spPr>
        <p:txBody>
          <a:bodyPr lIns="72567" tIns="36283" rIns="72567" bIns="3628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2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5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8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51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14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76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4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02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 lIns="72567" tIns="36283" rIns="72567" bIns="36283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261139" y="122854"/>
            <a:ext cx="1632767" cy="2612072"/>
          </a:xfrm>
        </p:spPr>
        <p:txBody>
          <a:bodyPr vert="eaVert"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62837" y="122854"/>
            <a:ext cx="4777356" cy="2612072"/>
          </a:xfrm>
        </p:spPr>
        <p:txBody>
          <a:bodyPr vert="eaVert" lIns="72567" tIns="36283" rIns="72567" bIns="36283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3233" y="2623413"/>
            <a:ext cx="6168231" cy="810838"/>
          </a:xfrm>
        </p:spPr>
        <p:txBody>
          <a:bodyPr lIns="72567" tIns="36283" rIns="72567" bIns="36283" anchor="t"/>
          <a:lstStyle>
            <a:lvl1pPr algn="l">
              <a:defRPr sz="32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73233" y="1730356"/>
            <a:ext cx="6168231" cy="893056"/>
          </a:xfrm>
        </p:spPr>
        <p:txBody>
          <a:bodyPr lIns="72567" tIns="36283" rIns="72567" bIns="36283"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25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58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83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5161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141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767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400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0258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62837" y="714445"/>
            <a:ext cx="3205061" cy="2020481"/>
          </a:xfrm>
        </p:spPr>
        <p:txBody>
          <a:bodyPr lIns="72567" tIns="36283" rIns="72567" bIns="36283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688845" y="714445"/>
            <a:ext cx="3205061" cy="2020481"/>
          </a:xfrm>
        </p:spPr>
        <p:txBody>
          <a:bodyPr lIns="72567" tIns="36283" rIns="72567" bIns="36283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2837" y="163491"/>
            <a:ext cx="6531069" cy="680424"/>
          </a:xfrm>
        </p:spPr>
        <p:txBody>
          <a:bodyPr lIns="72567" tIns="36283" rIns="72567" bIns="36283"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62837" y="913848"/>
            <a:ext cx="3206322" cy="380848"/>
          </a:xfrm>
        </p:spPr>
        <p:txBody>
          <a:bodyPr lIns="72567" tIns="36283" rIns="72567" bIns="36283" anchor="b"/>
          <a:lstStyle>
            <a:lvl1pPr marL="0" indent="0">
              <a:buNone/>
              <a:defRPr sz="1900" b="1"/>
            </a:lvl1pPr>
            <a:lvl2pPr marL="362585" indent="0">
              <a:buNone/>
              <a:defRPr sz="1600" b="1"/>
            </a:lvl2pPr>
            <a:lvl3pPr marL="725805" indent="0">
              <a:buNone/>
              <a:defRPr sz="1400" b="1"/>
            </a:lvl3pPr>
            <a:lvl4pPr marL="1088390" indent="0">
              <a:buNone/>
              <a:defRPr sz="1300" b="1"/>
            </a:lvl4pPr>
            <a:lvl5pPr marL="1451610" indent="0">
              <a:buNone/>
              <a:defRPr sz="1300" b="1"/>
            </a:lvl5pPr>
            <a:lvl6pPr marL="1814195" indent="0">
              <a:buNone/>
              <a:defRPr sz="1300" b="1"/>
            </a:lvl6pPr>
            <a:lvl7pPr marL="2176780" indent="0">
              <a:buNone/>
              <a:defRPr sz="1300" b="1"/>
            </a:lvl7pPr>
            <a:lvl8pPr marL="2540000" indent="0">
              <a:buNone/>
              <a:defRPr sz="1300" b="1"/>
            </a:lvl8pPr>
            <a:lvl9pPr marL="2902585" indent="0">
              <a:buNone/>
              <a:defRPr sz="1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62837" y="1294695"/>
            <a:ext cx="3206322" cy="2352188"/>
          </a:xfrm>
        </p:spPr>
        <p:txBody>
          <a:bodyPr lIns="72567" tIns="36283" rIns="72567" bIns="36283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686326" y="913848"/>
            <a:ext cx="3207581" cy="380848"/>
          </a:xfrm>
        </p:spPr>
        <p:txBody>
          <a:bodyPr lIns="72567" tIns="36283" rIns="72567" bIns="36283" anchor="b"/>
          <a:lstStyle>
            <a:lvl1pPr marL="0" indent="0">
              <a:buNone/>
              <a:defRPr sz="1900" b="1"/>
            </a:lvl1pPr>
            <a:lvl2pPr marL="362585" indent="0">
              <a:buNone/>
              <a:defRPr sz="1600" b="1"/>
            </a:lvl2pPr>
            <a:lvl3pPr marL="725805" indent="0">
              <a:buNone/>
              <a:defRPr sz="1400" b="1"/>
            </a:lvl3pPr>
            <a:lvl4pPr marL="1088390" indent="0">
              <a:buNone/>
              <a:defRPr sz="1300" b="1"/>
            </a:lvl4pPr>
            <a:lvl5pPr marL="1451610" indent="0">
              <a:buNone/>
              <a:defRPr sz="1300" b="1"/>
            </a:lvl5pPr>
            <a:lvl6pPr marL="1814195" indent="0">
              <a:buNone/>
              <a:defRPr sz="1300" b="1"/>
            </a:lvl6pPr>
            <a:lvl7pPr marL="2176780" indent="0">
              <a:buNone/>
              <a:defRPr sz="1300" b="1"/>
            </a:lvl7pPr>
            <a:lvl8pPr marL="2540000" indent="0">
              <a:buNone/>
              <a:defRPr sz="1300" b="1"/>
            </a:lvl8pPr>
            <a:lvl9pPr marL="2902585" indent="0">
              <a:buNone/>
              <a:defRPr sz="1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686326" y="1294695"/>
            <a:ext cx="3207581" cy="2352188"/>
          </a:xfrm>
        </p:spPr>
        <p:txBody>
          <a:bodyPr lIns="72567" tIns="36283" rIns="72567" bIns="36283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2839" y="162545"/>
            <a:ext cx="2387418" cy="691765"/>
          </a:xfrm>
        </p:spPr>
        <p:txBody>
          <a:bodyPr lIns="72567" tIns="36283" rIns="72567" bIns="36283" anchor="b"/>
          <a:lstStyle>
            <a:lvl1pPr algn="l">
              <a:defRPr sz="16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37185" y="162547"/>
            <a:ext cx="4056721" cy="3484337"/>
          </a:xfrm>
        </p:spPr>
        <p:txBody>
          <a:bodyPr lIns="72567" tIns="36283" rIns="72567" bIns="36283"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2839" y="854311"/>
            <a:ext cx="2387418" cy="2792573"/>
          </a:xfrm>
        </p:spPr>
        <p:txBody>
          <a:bodyPr lIns="72567" tIns="36283" rIns="72567" bIns="36283"/>
          <a:lstStyle>
            <a:lvl1pPr marL="0" indent="0">
              <a:buNone/>
              <a:defRPr sz="1100"/>
            </a:lvl1pPr>
            <a:lvl2pPr marL="362585" indent="0">
              <a:buNone/>
              <a:defRPr sz="1000"/>
            </a:lvl2pPr>
            <a:lvl3pPr marL="725805" indent="0">
              <a:buNone/>
              <a:defRPr sz="800"/>
            </a:lvl3pPr>
            <a:lvl4pPr marL="1088390" indent="0">
              <a:buNone/>
              <a:defRPr sz="700"/>
            </a:lvl4pPr>
            <a:lvl5pPr marL="1451610" indent="0">
              <a:buNone/>
              <a:defRPr sz="700"/>
            </a:lvl5pPr>
            <a:lvl6pPr marL="1814195" indent="0">
              <a:buNone/>
              <a:defRPr sz="700"/>
            </a:lvl6pPr>
            <a:lvl7pPr marL="2176780" indent="0">
              <a:buNone/>
              <a:defRPr sz="700"/>
            </a:lvl7pPr>
            <a:lvl8pPr marL="2540000" indent="0">
              <a:buNone/>
              <a:defRPr sz="700"/>
            </a:lvl8pPr>
            <a:lvl9pPr marL="2902585" indent="0">
              <a:buNone/>
              <a:defRPr sz="7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2372" y="2857780"/>
            <a:ext cx="4354046" cy="337378"/>
          </a:xfrm>
        </p:spPr>
        <p:txBody>
          <a:bodyPr lIns="72567" tIns="36283" rIns="72567" bIns="36283" anchor="b"/>
          <a:lstStyle>
            <a:lvl1pPr algn="l">
              <a:defRPr sz="16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422372" y="364782"/>
            <a:ext cx="4354046" cy="2449526"/>
          </a:xfrm>
        </p:spPr>
        <p:txBody>
          <a:bodyPr vert="horz" lIns="72567" tIns="36283" rIns="72567" bIns="36283" rtlCol="0">
            <a:normAutofit/>
          </a:bodyPr>
          <a:lstStyle>
            <a:lvl1pPr marL="0" indent="0">
              <a:buNone/>
              <a:defRPr sz="2500"/>
            </a:lvl1pPr>
            <a:lvl2pPr marL="362585" indent="0">
              <a:buNone/>
              <a:defRPr sz="2200"/>
            </a:lvl2pPr>
            <a:lvl3pPr marL="725805" indent="0">
              <a:buNone/>
              <a:defRPr sz="1900"/>
            </a:lvl3pPr>
            <a:lvl4pPr marL="1088390" indent="0">
              <a:buNone/>
              <a:defRPr sz="1600"/>
            </a:lvl4pPr>
            <a:lvl5pPr marL="1451610" indent="0">
              <a:buNone/>
              <a:defRPr sz="1600"/>
            </a:lvl5pPr>
            <a:lvl6pPr marL="1814195" indent="0">
              <a:buNone/>
              <a:defRPr sz="1600"/>
            </a:lvl6pPr>
            <a:lvl7pPr marL="2176780" indent="0">
              <a:buNone/>
              <a:defRPr sz="1600"/>
            </a:lvl7pPr>
            <a:lvl8pPr marL="2540000" indent="0">
              <a:buNone/>
              <a:defRPr sz="1600"/>
            </a:lvl8pPr>
            <a:lvl9pPr marL="2902585" indent="0">
              <a:buNone/>
              <a:defRPr sz="16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22372" y="3195157"/>
            <a:ext cx="4354046" cy="479132"/>
          </a:xfrm>
        </p:spPr>
        <p:txBody>
          <a:bodyPr lIns="72567" tIns="36283" rIns="72567" bIns="36283"/>
          <a:lstStyle>
            <a:lvl1pPr marL="0" indent="0">
              <a:buNone/>
              <a:defRPr sz="1100"/>
            </a:lvl1pPr>
            <a:lvl2pPr marL="362585" indent="0">
              <a:buNone/>
              <a:defRPr sz="1000"/>
            </a:lvl2pPr>
            <a:lvl3pPr marL="725805" indent="0">
              <a:buNone/>
              <a:defRPr sz="800"/>
            </a:lvl3pPr>
            <a:lvl4pPr marL="1088390" indent="0">
              <a:buNone/>
              <a:defRPr sz="700"/>
            </a:lvl4pPr>
            <a:lvl5pPr marL="1451610" indent="0">
              <a:buNone/>
              <a:defRPr sz="700"/>
            </a:lvl5pPr>
            <a:lvl6pPr marL="1814195" indent="0">
              <a:buNone/>
              <a:defRPr sz="700"/>
            </a:lvl6pPr>
            <a:lvl7pPr marL="2176780" indent="0">
              <a:buNone/>
              <a:defRPr sz="700"/>
            </a:lvl7pPr>
            <a:lvl8pPr marL="2540000" indent="0">
              <a:buNone/>
              <a:defRPr sz="700"/>
            </a:lvl8pPr>
            <a:lvl9pPr marL="2902585" indent="0">
              <a:buNone/>
              <a:defRPr sz="7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362585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725805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08839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45161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272415" indent="-27241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9915" indent="-22669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6780" indent="-18161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161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indent="-18161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5805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390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975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195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0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39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61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9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678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00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9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45" y="0"/>
            <a:ext cx="912762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299" y="857106"/>
            <a:ext cx="9127622" cy="56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67" tIns="36283" rIns="72567" bIns="36283">
            <a:spAutoFit/>
          </a:bodyPr>
          <a:lstStyle>
            <a:lvl1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</a:t>
            </a:r>
            <a:r>
              <a:rPr lang="zh-CN" altLang="en-US" dirty="0" smtClean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章  三</a:t>
            </a:r>
            <a:r>
              <a:rPr lang="zh-CN" altLang="en-US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角</a:t>
            </a:r>
            <a:r>
              <a:rPr lang="zh-CN" altLang="en-US" dirty="0" smtClean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</a:t>
            </a:r>
            <a:endParaRPr lang="zh-CN" altLang="en-US" dirty="0">
              <a:solidFill>
                <a:srgbClr val="3090D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2767" name="矩形 10"/>
          <p:cNvSpPr>
            <a:spLocks noChangeArrowheads="1"/>
          </p:cNvSpPr>
          <p:nvPr/>
        </p:nvSpPr>
        <p:spPr bwMode="auto">
          <a:xfrm>
            <a:off x="15274" y="1714428"/>
            <a:ext cx="9118646" cy="65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67" tIns="36283" rIns="72567" bIns="36283">
            <a:spAutoFit/>
          </a:bodyPr>
          <a:lstStyle/>
          <a:p>
            <a:pPr algn="ctr"/>
            <a:r>
              <a:rPr lang="zh-CN" altLang="en-US" sz="38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利用三角形全等测距离</a:t>
            </a:r>
            <a:endParaRPr lang="en-US" altLang="en-US" sz="3800" dirty="0">
              <a:solidFill>
                <a:srgbClr val="3090D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350785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42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2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42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4276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9" name="组合 3"/>
          <p:cNvGrpSpPr/>
          <p:nvPr/>
        </p:nvGrpSpPr>
        <p:grpSpPr bwMode="auto">
          <a:xfrm>
            <a:off x="287246" y="399434"/>
            <a:ext cx="9873454" cy="3255954"/>
            <a:chOff x="361950" y="503238"/>
            <a:chExt cx="12440661" cy="4102613"/>
          </a:xfrm>
        </p:grpSpPr>
        <p:sp>
          <p:nvSpPr>
            <p:cNvPr id="12290" name="圆角矩形 3"/>
            <p:cNvSpPr>
              <a:spLocks noChangeArrowheads="1"/>
            </p:cNvSpPr>
            <p:nvPr/>
          </p:nvSpPr>
          <p:spPr bwMode="auto">
            <a:xfrm>
              <a:off x="3600450" y="503238"/>
              <a:ext cx="4176713" cy="5334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362585"/>
              <a:r>
                <a: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巩 固 训 练                                </a:t>
              </a:r>
            </a:p>
          </p:txBody>
        </p:sp>
        <p:graphicFrame>
          <p:nvGraphicFramePr>
            <p:cNvPr id="12291" name="对象 4100"/>
            <p:cNvGraphicFramePr>
              <a:graphicFrameLocks noChangeAspect="1"/>
            </p:cNvGraphicFramePr>
            <p:nvPr/>
          </p:nvGraphicFramePr>
          <p:xfrm>
            <a:off x="4807898" y="2992759"/>
            <a:ext cx="7994713" cy="14166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9" r:id="rId3" imgW="3839210" imgH="681355" progId="">
                    <p:embed/>
                  </p:oleObj>
                </mc:Choice>
                <mc:Fallback>
                  <p:oleObj r:id="rId3" imgW="3839210" imgH="681355" progId="">
                    <p:embed/>
                    <p:pic>
                      <p:nvPicPr>
                        <p:cNvPr id="0" name="对象 4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7898" y="2992759"/>
                          <a:ext cx="7994713" cy="14166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2" name="矩形 2"/>
            <p:cNvSpPr>
              <a:spLocks noChangeAspect="1" noChangeArrowheads="1"/>
            </p:cNvSpPr>
            <p:nvPr/>
          </p:nvSpPr>
          <p:spPr bwMode="auto">
            <a:xfrm>
              <a:off x="361950" y="1006981"/>
              <a:ext cx="10807700" cy="3598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en-US" altLang="zh-CN">
                  <a:solidFill>
                    <a:srgbClr val="000000"/>
                  </a:solidFill>
                </a:rPr>
                <a:t>3</a:t>
              </a:r>
              <a:r>
                <a:rPr lang="en-US" altLang="zh-CN" i="1">
                  <a:solidFill>
                    <a:srgbClr val="000000"/>
                  </a:solidFill>
                </a:rPr>
                <a:t>.</a:t>
              </a:r>
              <a:r>
                <a:rPr lang="zh-CN" altLang="zh-CN">
                  <a:solidFill>
                    <a:srgbClr val="000000"/>
                  </a:solidFill>
                </a:rPr>
                <a:t>要测量圆形工件的外径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zh-CN" altLang="zh-CN">
                  <a:solidFill>
                    <a:srgbClr val="000000"/>
                  </a:solidFill>
                </a:rPr>
                <a:t>工人师傅设计了如图所示的卡钳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zh-CN" altLang="zh-CN">
                  <a:solidFill>
                    <a:srgbClr val="000000"/>
                  </a:solidFill>
                </a:rPr>
                <a:t>点</a:t>
              </a:r>
              <a:r>
                <a:rPr lang="en-US" altLang="zh-CN" i="1">
                  <a:solidFill>
                    <a:srgbClr val="000000"/>
                  </a:solidFill>
                </a:rPr>
                <a:t>O</a:t>
              </a:r>
              <a:r>
                <a:rPr lang="zh-CN" altLang="zh-CN">
                  <a:solidFill>
                    <a:srgbClr val="000000"/>
                  </a:solidFill>
                </a:rPr>
                <a:t>为卡钳两柄交点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zh-CN" altLang="zh-CN">
                  <a:solidFill>
                    <a:srgbClr val="000000"/>
                  </a:solidFill>
                </a:rPr>
                <a:t>且有</a:t>
              </a:r>
              <a:r>
                <a:rPr lang="en-US" altLang="zh-CN" i="1">
                  <a:solidFill>
                    <a:srgbClr val="000000"/>
                  </a:solidFill>
                </a:rPr>
                <a:t>OA=OB=OC=OD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zh-CN" altLang="zh-CN">
                  <a:solidFill>
                    <a:srgbClr val="000000"/>
                  </a:solidFill>
                </a:rPr>
                <a:t>如果圆形工件恰好通过卡钳</a:t>
              </a:r>
              <a:r>
                <a:rPr lang="en-US" altLang="zh-CN" i="1">
                  <a:solidFill>
                    <a:srgbClr val="000000"/>
                  </a:solidFill>
                </a:rPr>
                <a:t>AB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zh-CN" altLang="zh-CN">
                  <a:solidFill>
                    <a:srgbClr val="000000"/>
                  </a:solidFill>
                </a:rPr>
                <a:t>则此工件的外径必是</a:t>
              </a:r>
              <a:r>
                <a:rPr lang="en-US" altLang="zh-CN" i="1">
                  <a:solidFill>
                    <a:srgbClr val="000000"/>
                  </a:solidFill>
                </a:rPr>
                <a:t>CD</a:t>
              </a:r>
              <a:r>
                <a:rPr lang="zh-CN" altLang="zh-CN">
                  <a:solidFill>
                    <a:srgbClr val="000000"/>
                  </a:solidFill>
                </a:rPr>
                <a:t>之长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zh-CN" altLang="zh-CN">
                  <a:solidFill>
                    <a:srgbClr val="000000"/>
                  </a:solidFill>
                </a:rPr>
                <a:t>其中的依据是全等三角形的判定条件</a:t>
              </a:r>
              <a:r>
                <a:rPr lang="en-US" altLang="zh-CN">
                  <a:solidFill>
                    <a:srgbClr val="000000"/>
                  </a:solidFill>
                </a:rPr>
                <a:t>(</a:t>
              </a:r>
              <a:r>
                <a:rPr lang="zh-CN" altLang="zh-CN" i="1">
                  <a:solidFill>
                    <a:srgbClr val="000000"/>
                  </a:solidFill>
                </a:rPr>
                <a:t>　　</a:t>
              </a:r>
              <a:r>
                <a:rPr lang="en-US" altLang="zh-CN">
                  <a:solidFill>
                    <a:srgbClr val="000000"/>
                  </a:solidFill>
                </a:rPr>
                <a:t>)</a:t>
              </a:r>
              <a:endParaRPr lang="zh-CN" altLang="zh-CN">
                <a:solidFill>
                  <a:srgbClr val="000000"/>
                </a:solidFill>
                <a:latin typeface="NEU-BZ-S92"/>
                <a:ea typeface="NEU-BZ-S92"/>
                <a:cs typeface="NEU-BZ-S92"/>
              </a:endParaRPr>
            </a:p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en-US" altLang="zh-CN">
                  <a:solidFill>
                    <a:srgbClr val="000000"/>
                  </a:solidFill>
                </a:rPr>
                <a:t>A</a:t>
              </a:r>
              <a:r>
                <a:rPr lang="en-US" altLang="zh-CN" i="1">
                  <a:solidFill>
                    <a:srgbClr val="000000"/>
                  </a:solidFill>
                </a:rPr>
                <a:t>.</a:t>
              </a:r>
              <a:r>
                <a:rPr lang="en-US" altLang="zh-CN">
                  <a:solidFill>
                    <a:srgbClr val="000000"/>
                  </a:solidFill>
                </a:rPr>
                <a:t>SSS	B</a:t>
              </a:r>
              <a:r>
                <a:rPr lang="en-US" altLang="zh-CN" i="1">
                  <a:solidFill>
                    <a:srgbClr val="000000"/>
                  </a:solidFill>
                </a:rPr>
                <a:t>.</a:t>
              </a:r>
              <a:r>
                <a:rPr lang="en-US" altLang="zh-CN">
                  <a:solidFill>
                    <a:srgbClr val="000000"/>
                  </a:solidFill>
                </a:rPr>
                <a:t>SAS</a:t>
              </a:r>
              <a:endParaRPr lang="zh-CN" altLang="zh-CN">
                <a:solidFill>
                  <a:srgbClr val="000000"/>
                </a:solidFill>
                <a:latin typeface="NEU-BZ-S92"/>
                <a:ea typeface="NEU-BZ-S92"/>
                <a:cs typeface="NEU-BZ-S92"/>
              </a:endParaRPr>
            </a:p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en-US" altLang="zh-CN">
                  <a:solidFill>
                    <a:srgbClr val="000000"/>
                  </a:solidFill>
                </a:rPr>
                <a:t>C</a:t>
              </a:r>
              <a:r>
                <a:rPr lang="en-US" altLang="zh-CN" i="1">
                  <a:solidFill>
                    <a:srgbClr val="000000"/>
                  </a:solidFill>
                </a:rPr>
                <a:t>.</a:t>
              </a:r>
              <a:r>
                <a:rPr lang="en-US" altLang="zh-CN">
                  <a:solidFill>
                    <a:srgbClr val="000000"/>
                  </a:solidFill>
                </a:rPr>
                <a:t>ASA	D</a:t>
              </a:r>
              <a:r>
                <a:rPr lang="en-US" altLang="zh-CN" i="1">
                  <a:solidFill>
                    <a:srgbClr val="000000"/>
                  </a:solidFill>
                </a:rPr>
                <a:t>.</a:t>
              </a:r>
              <a:r>
                <a:rPr lang="en-US" altLang="zh-CN">
                  <a:solidFill>
                    <a:srgbClr val="000000"/>
                  </a:solidFill>
                </a:rPr>
                <a:t>AAS</a:t>
              </a:r>
              <a:endParaRPr lang="zh-CN" altLang="zh-CN">
                <a:solidFill>
                  <a:srgbClr val="000000"/>
                </a:solidFill>
                <a:latin typeface="NEU-BZ-S92"/>
                <a:ea typeface="NEU-BZ-S92"/>
                <a:cs typeface="NEU-BZ-S92"/>
              </a:endParaRPr>
            </a:p>
          </p:txBody>
        </p:sp>
      </p:grpSp>
      <p:sp>
        <p:nvSpPr>
          <p:cNvPr id="6" name="矩形 5"/>
          <p:cNvSpPr>
            <a:spLocks noChangeAspect="1" noChangeArrowheads="1"/>
          </p:cNvSpPr>
          <p:nvPr/>
        </p:nvSpPr>
        <p:spPr bwMode="auto">
          <a:xfrm>
            <a:off x="3821129" y="2237839"/>
            <a:ext cx="364097" cy="54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ea typeface="黑体" panose="02010609060101010101" pitchFamily="49" charset="-122"/>
              </a:rPr>
              <a:t>B</a:t>
            </a:r>
            <a:endParaRPr lang="zh-CN" altLang="en-US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对象 5124"/>
          <p:cNvGraphicFramePr>
            <a:graphicFrameLocks noChangeAspect="1"/>
          </p:cNvGraphicFramePr>
          <p:nvPr/>
        </p:nvGraphicFramePr>
        <p:xfrm>
          <a:off x="366617" y="584661"/>
          <a:ext cx="8418326" cy="409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文档" r:id="rId3" imgW="3479165" imgH="1694815" progId="Word.Document.12">
                  <p:embed/>
                </p:oleObj>
              </mc:Choice>
              <mc:Fallback>
                <p:oleObj name="文档" r:id="rId3" imgW="3479165" imgH="1694815" progId="Word.Document.12">
                  <p:embed/>
                  <p:pic>
                    <p:nvPicPr>
                      <p:cNvPr id="0" name="对象 5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617" y="584661"/>
                        <a:ext cx="8418326" cy="409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7" name="对象 11267"/>
          <p:cNvGraphicFramePr>
            <a:graphicFrameLocks noChangeAspect="1"/>
          </p:cNvGraphicFramePr>
          <p:nvPr/>
        </p:nvGraphicFramePr>
        <p:xfrm>
          <a:off x="302364" y="856830"/>
          <a:ext cx="8975180" cy="3443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r:id="rId3" imgW="4919345" imgH="1888490" progId="">
                  <p:embed/>
                </p:oleObj>
              </mc:Choice>
              <mc:Fallback>
                <p:oleObj r:id="rId3" imgW="4919345" imgH="1888490" progId="">
                  <p:embed/>
                  <p:pic>
                    <p:nvPicPr>
                      <p:cNvPr id="0" name="对象 112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64" y="856830"/>
                        <a:ext cx="8975180" cy="34437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对象 6148"/>
          <p:cNvGraphicFramePr>
            <a:graphicFrameLocks noChangeAspect="1"/>
          </p:cNvGraphicFramePr>
          <p:nvPr/>
        </p:nvGraphicFramePr>
        <p:xfrm>
          <a:off x="366617" y="1178141"/>
          <a:ext cx="8418326" cy="2933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文档" r:id="rId3" imgW="3479165" imgH="1212850" progId="Word.Document.12">
                  <p:embed/>
                </p:oleObj>
              </mc:Choice>
              <mc:Fallback>
                <p:oleObj name="文档" r:id="rId3" imgW="3479165" imgH="1212850" progId="Word.Document.12">
                  <p:embed/>
                  <p:pic>
                    <p:nvPicPr>
                      <p:cNvPr id="0" name="对象 6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617" y="1178141"/>
                        <a:ext cx="8418326" cy="29333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对象 12291"/>
          <p:cNvGraphicFramePr>
            <a:graphicFrameLocks noChangeAspect="1"/>
          </p:cNvGraphicFramePr>
          <p:nvPr/>
        </p:nvGraphicFramePr>
        <p:xfrm>
          <a:off x="302364" y="742167"/>
          <a:ext cx="8975180" cy="3560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r:id="rId3" imgW="4919345" imgH="1951990" progId="">
                  <p:embed/>
                </p:oleObj>
              </mc:Choice>
              <mc:Fallback>
                <p:oleObj r:id="rId3" imgW="4919345" imgH="1951990" progId="">
                  <p:embed/>
                  <p:pic>
                    <p:nvPicPr>
                      <p:cNvPr id="0" name="对象 12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64" y="742167"/>
                        <a:ext cx="8975180" cy="35608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对象 7172"/>
          <p:cNvGraphicFramePr>
            <a:graphicFrameLocks noChangeAspect="1"/>
          </p:cNvGraphicFramePr>
          <p:nvPr/>
        </p:nvGraphicFramePr>
        <p:xfrm>
          <a:off x="366617" y="856830"/>
          <a:ext cx="8418326" cy="3179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r:id="rId3" imgW="3479165" imgH="1315085" progId="">
                  <p:embed/>
                </p:oleObj>
              </mc:Choice>
              <mc:Fallback>
                <p:oleObj r:id="rId3" imgW="3479165" imgH="1315085" progId="">
                  <p:embed/>
                  <p:pic>
                    <p:nvPicPr>
                      <p:cNvPr id="0" name="对象 7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617" y="856830"/>
                        <a:ext cx="8418326" cy="3179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对象 13315"/>
          <p:cNvGraphicFramePr>
            <a:graphicFrameLocks noChangeAspect="1"/>
          </p:cNvGraphicFramePr>
          <p:nvPr/>
        </p:nvGraphicFramePr>
        <p:xfrm>
          <a:off x="302364" y="1028196"/>
          <a:ext cx="8975180" cy="2589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r:id="rId3" imgW="4919345" imgH="1420495" progId="">
                  <p:embed/>
                </p:oleObj>
              </mc:Choice>
              <mc:Fallback>
                <p:oleObj r:id="rId3" imgW="4919345" imgH="1420495" progId="">
                  <p:embed/>
                  <p:pic>
                    <p:nvPicPr>
                      <p:cNvPr id="0" name="对象 133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64" y="1028196"/>
                        <a:ext cx="8975180" cy="25893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3"/>
          <p:cNvGrpSpPr/>
          <p:nvPr/>
        </p:nvGrpSpPr>
        <p:grpSpPr bwMode="auto">
          <a:xfrm>
            <a:off x="287246" y="570800"/>
            <a:ext cx="8577067" cy="3899836"/>
            <a:chOff x="361950" y="719807"/>
            <a:chExt cx="10807700" cy="4913054"/>
          </a:xfrm>
        </p:grpSpPr>
        <p:sp>
          <p:nvSpPr>
            <p:cNvPr id="19458" name="矩形 1"/>
            <p:cNvSpPr>
              <a:spLocks noChangeAspect="1" noChangeArrowheads="1"/>
            </p:cNvSpPr>
            <p:nvPr/>
          </p:nvSpPr>
          <p:spPr bwMode="auto">
            <a:xfrm>
              <a:off x="361950" y="719807"/>
              <a:ext cx="10807700" cy="2442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en-US" altLang="zh-CN" dirty="0">
                  <a:solidFill>
                    <a:srgbClr val="000000"/>
                  </a:solidFill>
                </a:rPr>
                <a:t>7</a:t>
              </a:r>
              <a:r>
                <a:rPr lang="en-US" altLang="zh-CN" i="1" dirty="0">
                  <a:solidFill>
                    <a:srgbClr val="000000"/>
                  </a:solidFill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</a:rPr>
                <a:t>如图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en-US" altLang="zh-CN" i="1" dirty="0">
                  <a:solidFill>
                    <a:srgbClr val="000000"/>
                  </a:solidFill>
                </a:rPr>
                <a:t>A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en-US" altLang="zh-CN" i="1" dirty="0">
                  <a:solidFill>
                    <a:srgbClr val="000000"/>
                  </a:solidFill>
                </a:rPr>
                <a:t>B</a:t>
              </a:r>
              <a:r>
                <a:rPr lang="zh-CN" altLang="zh-CN" dirty="0">
                  <a:solidFill>
                    <a:srgbClr val="000000"/>
                  </a:solidFill>
                </a:rPr>
                <a:t>两建筑物位于河的两岸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</a:rPr>
                <a:t>为了测量它们之间的距离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</a:rPr>
                <a:t>可以沿河岸作一条直线</a:t>
              </a:r>
              <a:r>
                <a:rPr lang="en-US" altLang="zh-CN" i="1" dirty="0">
                  <a:solidFill>
                    <a:srgbClr val="000000"/>
                  </a:solidFill>
                </a:rPr>
                <a:t>MN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</a:rPr>
                <a:t>且使</a:t>
              </a:r>
              <a:r>
                <a:rPr lang="en-US" altLang="zh-CN" i="1" dirty="0">
                  <a:solidFill>
                    <a:srgbClr val="000000"/>
                  </a:solidFill>
                </a:rPr>
                <a:t>MN</a:t>
              </a:r>
              <a:r>
                <a:rPr lang="zh-CN" altLang="zh-CN" dirty="0">
                  <a:solidFill>
                    <a:srgbClr val="000000"/>
                  </a:solidFill>
                </a:rPr>
                <a:t>⊥</a:t>
              </a:r>
              <a:r>
                <a:rPr lang="en-US" altLang="zh-CN" i="1" dirty="0">
                  <a:solidFill>
                    <a:srgbClr val="000000"/>
                  </a:solidFill>
                </a:rPr>
                <a:t>AB</a:t>
              </a:r>
              <a:r>
                <a:rPr lang="zh-CN" altLang="zh-CN" dirty="0">
                  <a:solidFill>
                    <a:srgbClr val="000000"/>
                  </a:solidFill>
                </a:rPr>
                <a:t>于点</a:t>
              </a:r>
              <a:r>
                <a:rPr lang="en-US" altLang="zh-CN" i="1" dirty="0">
                  <a:solidFill>
                    <a:srgbClr val="000000"/>
                  </a:solidFill>
                </a:rPr>
                <a:t>B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</a:rPr>
                <a:t>在</a:t>
              </a:r>
              <a:r>
                <a:rPr lang="en-US" altLang="zh-CN" i="1" dirty="0">
                  <a:solidFill>
                    <a:srgbClr val="000000"/>
                  </a:solidFill>
                </a:rPr>
                <a:t>BN</a:t>
              </a:r>
              <a:r>
                <a:rPr lang="zh-CN" altLang="zh-CN" dirty="0">
                  <a:solidFill>
                    <a:srgbClr val="000000"/>
                  </a:solidFill>
                </a:rPr>
                <a:t>上截取</a:t>
              </a:r>
              <a:r>
                <a:rPr lang="en-US" altLang="zh-CN" i="1" dirty="0">
                  <a:solidFill>
                    <a:srgbClr val="000000"/>
                  </a:solidFill>
                </a:rPr>
                <a:t>BC=CD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</a:rPr>
                <a:t>过点</a:t>
              </a:r>
              <a:r>
                <a:rPr lang="en-US" altLang="zh-CN" i="1" dirty="0">
                  <a:solidFill>
                    <a:srgbClr val="000000"/>
                  </a:solidFill>
                </a:rPr>
                <a:t>D</a:t>
              </a:r>
              <a:r>
                <a:rPr lang="zh-CN" altLang="zh-CN" dirty="0">
                  <a:solidFill>
                    <a:srgbClr val="000000"/>
                  </a:solidFill>
                </a:rPr>
                <a:t>作</a:t>
              </a:r>
              <a:r>
                <a:rPr lang="en-US" altLang="zh-CN" i="1" dirty="0">
                  <a:solidFill>
                    <a:srgbClr val="000000"/>
                  </a:solidFill>
                </a:rPr>
                <a:t>DE</a:t>
              </a:r>
              <a:r>
                <a:rPr lang="zh-CN" altLang="zh-CN" dirty="0">
                  <a:solidFill>
                    <a:srgbClr val="000000"/>
                  </a:solidFill>
                </a:rPr>
                <a:t>⊥</a:t>
              </a:r>
              <a:r>
                <a:rPr lang="en-US" altLang="zh-CN" i="1" dirty="0">
                  <a:solidFill>
                    <a:srgbClr val="000000"/>
                  </a:solidFill>
                </a:rPr>
                <a:t>MN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</a:rPr>
                <a:t>使点</a:t>
              </a:r>
              <a:r>
                <a:rPr lang="en-US" altLang="zh-CN" i="1" dirty="0">
                  <a:solidFill>
                    <a:srgbClr val="000000"/>
                  </a:solidFill>
                </a:rPr>
                <a:t>A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en-US" altLang="zh-CN" i="1" dirty="0">
                  <a:solidFill>
                    <a:srgbClr val="000000"/>
                  </a:solidFill>
                </a:rPr>
                <a:t>C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en-US" altLang="zh-CN" i="1" dirty="0">
                  <a:solidFill>
                    <a:srgbClr val="000000"/>
                  </a:solidFill>
                </a:rPr>
                <a:t>E</a:t>
              </a:r>
              <a:r>
                <a:rPr lang="zh-CN" altLang="zh-CN" dirty="0">
                  <a:solidFill>
                    <a:srgbClr val="000000"/>
                  </a:solidFill>
                </a:rPr>
                <a:t>在同一直线上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</a:rPr>
                <a:t>则</a:t>
              </a:r>
              <a:r>
                <a:rPr lang="en-US" altLang="zh-CN" i="1" dirty="0">
                  <a:solidFill>
                    <a:srgbClr val="000000"/>
                  </a:solidFill>
                </a:rPr>
                <a:t>DE</a:t>
              </a:r>
              <a:r>
                <a:rPr lang="zh-CN" altLang="zh-CN" dirty="0">
                  <a:solidFill>
                    <a:srgbClr val="000000"/>
                  </a:solidFill>
                </a:rPr>
                <a:t>的长就是</a:t>
              </a:r>
              <a:r>
                <a:rPr lang="en-US" altLang="zh-CN" i="1" dirty="0">
                  <a:solidFill>
                    <a:srgbClr val="000000"/>
                  </a:solidFill>
                </a:rPr>
                <a:t>A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en-US" altLang="zh-CN" i="1" dirty="0">
                  <a:solidFill>
                    <a:srgbClr val="000000"/>
                  </a:solidFill>
                </a:rPr>
                <a:t>B</a:t>
              </a:r>
              <a:r>
                <a:rPr lang="zh-CN" altLang="zh-CN" dirty="0">
                  <a:solidFill>
                    <a:srgbClr val="000000"/>
                  </a:solidFill>
                </a:rPr>
                <a:t>两建筑物之间的距离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</a:rPr>
                <a:t>请说明理由</a:t>
              </a:r>
              <a:r>
                <a:rPr lang="en-US" altLang="zh-CN" i="1" dirty="0">
                  <a:solidFill>
                    <a:srgbClr val="000000"/>
                  </a:solidFill>
                </a:rPr>
                <a:t>.</a:t>
              </a:r>
              <a:endParaRPr lang="zh-CN" altLang="zh-CN" dirty="0">
                <a:solidFill>
                  <a:srgbClr val="000000"/>
                </a:solidFill>
                <a:latin typeface="NEU-BZ-S92"/>
                <a:ea typeface="NEU-BZ-S92"/>
                <a:cs typeface="NEU-BZ-S92"/>
              </a:endParaRPr>
            </a:p>
          </p:txBody>
        </p:sp>
        <p:graphicFrame>
          <p:nvGraphicFramePr>
            <p:cNvPr id="19459" name="对象 8196"/>
            <p:cNvGraphicFramePr>
              <a:graphicFrameLocks noChangeAspect="1"/>
            </p:cNvGraphicFramePr>
            <p:nvPr/>
          </p:nvGraphicFramePr>
          <p:xfrm>
            <a:off x="1567538" y="3223187"/>
            <a:ext cx="7994713" cy="24096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5" r:id="rId3" imgW="3839210" imgH="1158240" progId="">
                    <p:embed/>
                  </p:oleObj>
                </mc:Choice>
                <mc:Fallback>
                  <p:oleObj r:id="rId3" imgW="3839210" imgH="1158240" progId="">
                    <p:embed/>
                    <p:pic>
                      <p:nvPicPr>
                        <p:cNvPr id="0" name="对象 8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7538" y="3223187"/>
                          <a:ext cx="7994713" cy="24096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对象 14339"/>
          <p:cNvGraphicFramePr>
            <a:graphicFrameLocks noChangeAspect="1"/>
          </p:cNvGraphicFramePr>
          <p:nvPr/>
        </p:nvGraphicFramePr>
        <p:xfrm>
          <a:off x="302364" y="1086158"/>
          <a:ext cx="8975180" cy="2590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r:id="rId3" imgW="4919345" imgH="1420495" progId="">
                  <p:embed/>
                </p:oleObj>
              </mc:Choice>
              <mc:Fallback>
                <p:oleObj r:id="rId3" imgW="4919345" imgH="1420495" progId="">
                  <p:embed/>
                  <p:pic>
                    <p:nvPicPr>
                      <p:cNvPr id="0" name="对象 14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64" y="1086158"/>
                        <a:ext cx="8975180" cy="25906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组合 3"/>
          <p:cNvGrpSpPr/>
          <p:nvPr/>
        </p:nvGrpSpPr>
        <p:grpSpPr bwMode="auto">
          <a:xfrm>
            <a:off x="287246" y="685465"/>
            <a:ext cx="10887634" cy="4009460"/>
            <a:chOff x="361950" y="863823"/>
            <a:chExt cx="13719769" cy="5050756"/>
          </a:xfrm>
        </p:grpSpPr>
        <p:sp>
          <p:nvSpPr>
            <p:cNvPr id="21506" name="矩形 1"/>
            <p:cNvSpPr>
              <a:spLocks noChangeAspect="1" noChangeArrowheads="1"/>
            </p:cNvSpPr>
            <p:nvPr/>
          </p:nvSpPr>
          <p:spPr bwMode="auto">
            <a:xfrm>
              <a:off x="361950" y="863823"/>
              <a:ext cx="10807700" cy="3002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en-US" altLang="zh-CN">
                  <a:solidFill>
                    <a:srgbClr val="000000"/>
                  </a:solidFill>
                </a:rPr>
                <a:t>8</a:t>
              </a:r>
              <a:r>
                <a:rPr lang="en-US" altLang="zh-CN" i="1">
                  <a:solidFill>
                    <a:srgbClr val="000000"/>
                  </a:solidFill>
                </a:rPr>
                <a:t>.</a:t>
              </a:r>
              <a:r>
                <a:rPr lang="zh-CN" altLang="zh-CN">
                  <a:solidFill>
                    <a:srgbClr val="000000"/>
                  </a:solidFill>
                </a:rPr>
                <a:t>为了测量一幢高楼的高</a:t>
              </a:r>
              <a:r>
                <a:rPr lang="en-US" altLang="zh-CN" i="1">
                  <a:solidFill>
                    <a:srgbClr val="000000"/>
                  </a:solidFill>
                </a:rPr>
                <a:t>AB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zh-CN" altLang="zh-CN">
                  <a:solidFill>
                    <a:srgbClr val="000000"/>
                  </a:solidFill>
                </a:rPr>
                <a:t>在旗杆</a:t>
              </a:r>
              <a:r>
                <a:rPr lang="en-US" altLang="zh-CN" i="1">
                  <a:solidFill>
                    <a:srgbClr val="000000"/>
                  </a:solidFill>
                </a:rPr>
                <a:t>CD</a:t>
              </a:r>
              <a:r>
                <a:rPr lang="zh-CN" altLang="zh-CN">
                  <a:solidFill>
                    <a:srgbClr val="000000"/>
                  </a:solidFill>
                </a:rPr>
                <a:t>与高楼之间选定一点</a:t>
              </a:r>
              <a:r>
                <a:rPr lang="en-US" altLang="zh-CN" i="1">
                  <a:solidFill>
                    <a:srgbClr val="000000"/>
                  </a:solidFill>
                </a:rPr>
                <a:t>P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zh-CN" altLang="zh-CN">
                  <a:solidFill>
                    <a:srgbClr val="000000"/>
                  </a:solidFill>
                </a:rPr>
                <a:t>测得旗杆顶</a:t>
              </a:r>
              <a:r>
                <a:rPr lang="en-US" altLang="zh-CN" i="1">
                  <a:solidFill>
                    <a:srgbClr val="000000"/>
                  </a:solidFill>
                </a:rPr>
                <a:t>C</a:t>
              </a:r>
              <a:r>
                <a:rPr lang="zh-CN" altLang="zh-CN">
                  <a:solidFill>
                    <a:srgbClr val="000000"/>
                  </a:solidFill>
                </a:rPr>
                <a:t>的视线</a:t>
              </a:r>
              <a:r>
                <a:rPr lang="en-US" altLang="zh-CN" i="1">
                  <a:solidFill>
                    <a:srgbClr val="000000"/>
                  </a:solidFill>
                </a:rPr>
                <a:t>PC</a:t>
              </a:r>
              <a:r>
                <a:rPr lang="zh-CN" altLang="zh-CN">
                  <a:solidFill>
                    <a:srgbClr val="000000"/>
                  </a:solidFill>
                </a:rPr>
                <a:t>与地面夹角∠</a:t>
              </a:r>
              <a:r>
                <a:rPr lang="en-US" altLang="zh-CN" i="1">
                  <a:solidFill>
                    <a:srgbClr val="000000"/>
                  </a:solidFill>
                </a:rPr>
                <a:t>DPC=</a:t>
              </a:r>
              <a:r>
                <a:rPr lang="en-US" altLang="zh-CN">
                  <a:solidFill>
                    <a:srgbClr val="000000"/>
                  </a:solidFill>
                </a:rPr>
                <a:t>38°,</a:t>
              </a:r>
              <a:r>
                <a:rPr lang="zh-CN" altLang="zh-CN">
                  <a:solidFill>
                    <a:srgbClr val="000000"/>
                  </a:solidFill>
                </a:rPr>
                <a:t>测得楼顶</a:t>
              </a:r>
              <a:r>
                <a:rPr lang="en-US" altLang="zh-CN" i="1">
                  <a:solidFill>
                    <a:srgbClr val="000000"/>
                  </a:solidFill>
                </a:rPr>
                <a:t>A</a:t>
              </a:r>
              <a:r>
                <a:rPr lang="zh-CN" altLang="zh-CN">
                  <a:solidFill>
                    <a:srgbClr val="000000"/>
                  </a:solidFill>
                </a:rPr>
                <a:t>的视线</a:t>
              </a:r>
              <a:r>
                <a:rPr lang="en-US" altLang="zh-CN" i="1">
                  <a:solidFill>
                    <a:srgbClr val="000000"/>
                  </a:solidFill>
                </a:rPr>
                <a:t>PA</a:t>
              </a:r>
              <a:r>
                <a:rPr lang="zh-CN" altLang="zh-CN">
                  <a:solidFill>
                    <a:srgbClr val="000000"/>
                  </a:solidFill>
                </a:rPr>
                <a:t>与地面夹角∠</a:t>
              </a:r>
              <a:r>
                <a:rPr lang="en-US" altLang="zh-CN" i="1">
                  <a:solidFill>
                    <a:srgbClr val="000000"/>
                  </a:solidFill>
                </a:rPr>
                <a:t>APB=</a:t>
              </a:r>
              <a:r>
                <a:rPr lang="en-US" altLang="zh-CN">
                  <a:solidFill>
                    <a:srgbClr val="000000"/>
                  </a:solidFill>
                </a:rPr>
                <a:t>52°,</a:t>
              </a:r>
              <a:r>
                <a:rPr lang="zh-CN" altLang="zh-CN">
                  <a:solidFill>
                    <a:srgbClr val="000000"/>
                  </a:solidFill>
                </a:rPr>
                <a:t>量得</a:t>
              </a:r>
              <a:r>
                <a:rPr lang="en-US" altLang="zh-CN" i="1">
                  <a:solidFill>
                    <a:srgbClr val="000000"/>
                  </a:solidFill>
                </a:rPr>
                <a:t>P</a:t>
              </a:r>
              <a:r>
                <a:rPr lang="zh-CN" altLang="zh-CN">
                  <a:solidFill>
                    <a:srgbClr val="000000"/>
                  </a:solidFill>
                </a:rPr>
                <a:t>到楼底距离</a:t>
              </a:r>
              <a:r>
                <a:rPr lang="en-US" altLang="zh-CN" i="1">
                  <a:solidFill>
                    <a:srgbClr val="000000"/>
                  </a:solidFill>
                </a:rPr>
                <a:t>PB</a:t>
              </a:r>
              <a:r>
                <a:rPr lang="zh-CN" altLang="zh-CN">
                  <a:solidFill>
                    <a:srgbClr val="000000"/>
                  </a:solidFill>
                </a:rPr>
                <a:t>与旗杆高度相等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zh-CN" altLang="zh-CN">
                  <a:solidFill>
                    <a:srgbClr val="000000"/>
                  </a:solidFill>
                </a:rPr>
                <a:t>都等于</a:t>
              </a:r>
              <a:r>
                <a:rPr lang="en-US" altLang="zh-CN">
                  <a:solidFill>
                    <a:srgbClr val="000000"/>
                  </a:solidFill>
                </a:rPr>
                <a:t>8 m,</a:t>
              </a:r>
              <a:r>
                <a:rPr lang="zh-CN" altLang="zh-CN">
                  <a:solidFill>
                    <a:srgbClr val="000000"/>
                  </a:solidFill>
                </a:rPr>
                <a:t>量得旗杆与楼之间的距离</a:t>
              </a:r>
              <a:r>
                <a:rPr lang="en-US" altLang="zh-CN" i="1">
                  <a:solidFill>
                    <a:srgbClr val="000000"/>
                  </a:solidFill>
                </a:rPr>
                <a:t>DB=</a:t>
              </a:r>
              <a:r>
                <a:rPr lang="en-US" altLang="zh-CN">
                  <a:solidFill>
                    <a:srgbClr val="000000"/>
                  </a:solidFill>
                </a:rPr>
                <a:t>33 m,</a:t>
              </a:r>
              <a:r>
                <a:rPr lang="zh-CN" altLang="zh-CN">
                  <a:solidFill>
                    <a:srgbClr val="000000"/>
                  </a:solidFill>
                </a:rPr>
                <a:t>计算楼高</a:t>
              </a:r>
              <a:r>
                <a:rPr lang="en-US" altLang="zh-CN" i="1">
                  <a:solidFill>
                    <a:srgbClr val="000000"/>
                  </a:solidFill>
                </a:rPr>
                <a:t>AB.</a:t>
              </a:r>
              <a:endParaRPr lang="zh-CN" altLang="zh-CN">
                <a:solidFill>
                  <a:srgbClr val="000000"/>
                </a:solidFill>
                <a:latin typeface="NEU-BZ-S92"/>
                <a:ea typeface="NEU-BZ-S92"/>
                <a:cs typeface="NEU-BZ-S92"/>
              </a:endParaRPr>
            </a:p>
          </p:txBody>
        </p:sp>
        <p:graphicFrame>
          <p:nvGraphicFramePr>
            <p:cNvPr id="21507" name="对象 9220"/>
            <p:cNvGraphicFramePr>
              <a:graphicFrameLocks noChangeAspect="1"/>
            </p:cNvGraphicFramePr>
            <p:nvPr/>
          </p:nvGraphicFramePr>
          <p:xfrm>
            <a:off x="2376661" y="3528119"/>
            <a:ext cx="11705058" cy="2386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3" r:id="rId3" imgW="3839210" imgH="783590" progId="">
                    <p:embed/>
                  </p:oleObj>
                </mc:Choice>
                <mc:Fallback>
                  <p:oleObj r:id="rId3" imgW="3839210" imgH="783590" progId="">
                    <p:embed/>
                    <p:pic>
                      <p:nvPicPr>
                        <p:cNvPr id="0" name="对象 92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6661" y="3528119"/>
                          <a:ext cx="11705058" cy="23864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571" name="矩形 5"/>
          <p:cNvSpPr>
            <a:spLocks noChangeArrowheads="1"/>
          </p:cNvSpPr>
          <p:nvPr/>
        </p:nvSpPr>
        <p:spPr bwMode="auto">
          <a:xfrm>
            <a:off x="2629310" y="1314227"/>
            <a:ext cx="514019" cy="57206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defTabSz="914400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4572" name="TextBox 6"/>
          <p:cNvSpPr txBox="1">
            <a:spLocks noChangeArrowheads="1"/>
          </p:cNvSpPr>
          <p:nvPr/>
        </p:nvSpPr>
        <p:spPr bwMode="auto">
          <a:xfrm>
            <a:off x="2600333" y="1375969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3225220" y="1314226"/>
            <a:ext cx="4316134" cy="670524"/>
            <a:chOff x="3369875" y="1633364"/>
            <a:chExt cx="4315906" cy="506413"/>
          </a:xfrm>
        </p:grpSpPr>
        <p:sp>
          <p:nvSpPr>
            <p:cNvPr id="4100" name="矩形 8"/>
            <p:cNvSpPr>
              <a:spLocks noChangeArrowheads="1"/>
            </p:cNvSpPr>
            <p:nvPr/>
          </p:nvSpPr>
          <p:spPr bwMode="auto">
            <a:xfrm>
              <a:off x="3369875" y="163336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defTabSz="914400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01" name="TextBox 9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1679995"/>
              <a:ext cx="4188668" cy="45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 习 目 标</a:t>
              </a:r>
              <a:r>
                <a:rPr lang="en-US" altLang="zh-CN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     </a:t>
              </a:r>
            </a:p>
          </p:txBody>
        </p:sp>
      </p:grpSp>
      <p:sp>
        <p:nvSpPr>
          <p:cNvPr id="874576" name="矩形 10"/>
          <p:cNvSpPr>
            <a:spLocks noChangeArrowheads="1"/>
          </p:cNvSpPr>
          <p:nvPr/>
        </p:nvSpPr>
        <p:spPr bwMode="auto">
          <a:xfrm>
            <a:off x="2629310" y="1944249"/>
            <a:ext cx="514019" cy="57080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defTabSz="914400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4577" name="TextBox 11"/>
          <p:cNvSpPr txBox="1">
            <a:spLocks noChangeArrowheads="1"/>
          </p:cNvSpPr>
          <p:nvPr/>
        </p:nvSpPr>
        <p:spPr bwMode="auto">
          <a:xfrm>
            <a:off x="2600333" y="2005991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3225220" y="1944248"/>
            <a:ext cx="4316134" cy="670524"/>
            <a:chOff x="3369875" y="2263434"/>
            <a:chExt cx="4315906" cy="507531"/>
          </a:xfrm>
        </p:grpSpPr>
        <p:sp>
          <p:nvSpPr>
            <p:cNvPr id="4105" name="矩形 13"/>
            <p:cNvSpPr>
              <a:spLocks noChangeArrowheads="1"/>
            </p:cNvSpPr>
            <p:nvPr/>
          </p:nvSpPr>
          <p:spPr bwMode="auto">
            <a:xfrm>
              <a:off x="3369875" y="226343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defTabSz="914400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06" name="TextBox 14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2310168"/>
              <a:ext cx="4188668" cy="460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精 典 范 例                </a:t>
              </a:r>
            </a:p>
          </p:txBody>
        </p:sp>
      </p:grpSp>
      <p:sp>
        <p:nvSpPr>
          <p:cNvPr id="874581" name="矩形 15"/>
          <p:cNvSpPr>
            <a:spLocks noChangeArrowheads="1"/>
          </p:cNvSpPr>
          <p:nvPr/>
        </p:nvSpPr>
        <p:spPr bwMode="auto">
          <a:xfrm>
            <a:off x="2629310" y="2594432"/>
            <a:ext cx="514019" cy="57206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defTabSz="914400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4582" name="TextBox 16"/>
          <p:cNvSpPr txBox="1">
            <a:spLocks noChangeArrowheads="1"/>
          </p:cNvSpPr>
          <p:nvPr/>
        </p:nvSpPr>
        <p:spPr bwMode="auto">
          <a:xfrm>
            <a:off x="2600333" y="2656173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 bwMode="auto">
          <a:xfrm>
            <a:off x="3225219" y="2594431"/>
            <a:ext cx="4194306" cy="670524"/>
            <a:chOff x="3369875" y="2893504"/>
            <a:chExt cx="4194084" cy="506413"/>
          </a:xfrm>
        </p:grpSpPr>
        <p:sp>
          <p:nvSpPr>
            <p:cNvPr id="4110" name="矩形 18"/>
            <p:cNvSpPr>
              <a:spLocks noChangeArrowheads="1"/>
            </p:cNvSpPr>
            <p:nvPr/>
          </p:nvSpPr>
          <p:spPr bwMode="auto">
            <a:xfrm>
              <a:off x="3369875" y="289350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defTabSz="914400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11" name="TextBox 1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2940135"/>
              <a:ext cx="4066846" cy="45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变 式 练 习               </a:t>
              </a:r>
            </a:p>
          </p:txBody>
        </p:sp>
      </p:grpSp>
      <p:sp>
        <p:nvSpPr>
          <p:cNvPr id="874586" name="矩形 20"/>
          <p:cNvSpPr>
            <a:spLocks noChangeArrowheads="1"/>
          </p:cNvSpPr>
          <p:nvPr/>
        </p:nvSpPr>
        <p:spPr bwMode="auto">
          <a:xfrm>
            <a:off x="2629310" y="3224454"/>
            <a:ext cx="514019" cy="57206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defTabSz="914400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4587" name="TextBox 21"/>
          <p:cNvSpPr txBox="1">
            <a:spLocks noChangeArrowheads="1"/>
          </p:cNvSpPr>
          <p:nvPr/>
        </p:nvSpPr>
        <p:spPr bwMode="auto">
          <a:xfrm>
            <a:off x="2600333" y="3286195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 bwMode="auto">
          <a:xfrm>
            <a:off x="3225220" y="3224453"/>
            <a:ext cx="6143565" cy="670524"/>
            <a:chOff x="3369875" y="3523574"/>
            <a:chExt cx="6142928" cy="506413"/>
          </a:xfrm>
        </p:grpSpPr>
        <p:sp>
          <p:nvSpPr>
            <p:cNvPr id="4115" name="矩形 23"/>
            <p:cNvSpPr>
              <a:spLocks noChangeArrowheads="1"/>
            </p:cNvSpPr>
            <p:nvPr/>
          </p:nvSpPr>
          <p:spPr bwMode="auto">
            <a:xfrm>
              <a:off x="3369875" y="352357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defTabSz="914400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16" name="TextBox 24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3570205"/>
              <a:ext cx="6015690" cy="45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巩 固 训 练                               </a:t>
              </a:r>
            </a:p>
          </p:txBody>
        </p:sp>
      </p:grpSp>
      <p:sp>
        <p:nvSpPr>
          <p:cNvPr id="874591" name="五边形 30"/>
          <p:cNvSpPr>
            <a:spLocks noChangeArrowheads="1"/>
          </p:cNvSpPr>
          <p:nvPr/>
        </p:nvSpPr>
        <p:spPr bwMode="auto">
          <a:xfrm>
            <a:off x="0" y="194047"/>
            <a:ext cx="372916" cy="430935"/>
          </a:xfrm>
          <a:prstGeom prst="homePlate">
            <a:avLst>
              <a:gd name="adj" fmla="val 50000"/>
            </a:avLst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defTabSz="914400"/>
            <a:endParaRPr lang="zh-CN" altLang="en-US" sz="1800" b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74592" name="TextBox 31"/>
          <p:cNvSpPr txBox="1">
            <a:spLocks noChangeArrowheads="1"/>
          </p:cNvSpPr>
          <p:nvPr/>
        </p:nvSpPr>
        <p:spPr bwMode="auto">
          <a:xfrm>
            <a:off x="417012" y="170106"/>
            <a:ext cx="1507132" cy="46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48301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目录导航 </a:t>
            </a:r>
            <a:endParaRPr lang="en-US" altLang="zh-CN" sz="2400">
              <a:solidFill>
                <a:srgbClr val="48301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7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7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7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4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4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74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74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7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74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74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74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74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7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7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74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7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7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7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74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7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7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7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74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7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4571" grpId="0" animBg="1"/>
      <p:bldP spid="874572" grpId="0"/>
      <p:bldP spid="874576" grpId="0" animBg="1"/>
      <p:bldP spid="874577" grpId="0"/>
      <p:bldP spid="874581" grpId="0" animBg="1"/>
      <p:bldP spid="874582" grpId="0"/>
      <p:bldP spid="874586" grpId="0" animBg="1"/>
      <p:bldP spid="874587" grpId="0"/>
      <p:bldP spid="874591" grpId="0" animBg="1"/>
      <p:bldP spid="87459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9" name="对象 15363"/>
          <p:cNvGraphicFramePr>
            <a:graphicFrameLocks noChangeAspect="1"/>
          </p:cNvGraphicFramePr>
          <p:nvPr/>
        </p:nvGraphicFramePr>
        <p:xfrm>
          <a:off x="302364" y="800129"/>
          <a:ext cx="8975180" cy="3560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r:id="rId3" imgW="4919345" imgH="1951990" progId="">
                  <p:embed/>
                </p:oleObj>
              </mc:Choice>
              <mc:Fallback>
                <p:oleObj r:id="rId3" imgW="4919345" imgH="1951990" progId="">
                  <p:embed/>
                  <p:pic>
                    <p:nvPicPr>
                      <p:cNvPr id="0" name="对象 153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64" y="800129"/>
                        <a:ext cx="8975180" cy="35608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3"/>
          <p:cNvGrpSpPr/>
          <p:nvPr/>
        </p:nvGrpSpPr>
        <p:grpSpPr bwMode="auto">
          <a:xfrm>
            <a:off x="287246" y="286031"/>
            <a:ext cx="8577067" cy="2734385"/>
            <a:chOff x="361950" y="360363"/>
            <a:chExt cx="10807700" cy="3444647"/>
          </a:xfrm>
        </p:grpSpPr>
        <p:sp>
          <p:nvSpPr>
            <p:cNvPr id="3" name="圆角矩形 2"/>
            <p:cNvSpPr/>
            <p:nvPr/>
          </p:nvSpPr>
          <p:spPr>
            <a:xfrm>
              <a:off x="3741738" y="360363"/>
              <a:ext cx="4179887" cy="533347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5pPr>
            </a:lstStyle>
            <a:p>
              <a:pPr algn="ctr" defTabSz="362585">
                <a:defRPr/>
              </a:pPr>
              <a:r>
                <a:rPr lang="zh-CN" altLang="en-US" sz="2500" b="1" noProof="1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学 习 目 标                </a:t>
              </a:r>
            </a:p>
          </p:txBody>
        </p:sp>
        <p:sp>
          <p:nvSpPr>
            <p:cNvPr id="5123" name="矩形 1"/>
            <p:cNvSpPr>
              <a:spLocks noChangeAspect="1" noChangeArrowheads="1"/>
            </p:cNvSpPr>
            <p:nvPr/>
          </p:nvSpPr>
          <p:spPr bwMode="auto">
            <a:xfrm>
              <a:off x="361950" y="1943943"/>
              <a:ext cx="10807700" cy="1861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en-US" altLang="zh-CN" dirty="0">
                  <a:solidFill>
                    <a:srgbClr val="000000"/>
                  </a:solidFill>
                </a:rPr>
                <a:t>1</a:t>
              </a:r>
              <a:r>
                <a:rPr lang="en-US" altLang="zh-CN" i="1" dirty="0">
                  <a:solidFill>
                    <a:srgbClr val="000000"/>
                  </a:solidFill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</a:rPr>
                <a:t>能利用三角形的全等解决实际问题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</a:rPr>
                <a:t>体会数学与实际生活的联系</a:t>
              </a:r>
              <a:r>
                <a:rPr lang="en-US" altLang="zh-CN" i="1" dirty="0">
                  <a:solidFill>
                    <a:srgbClr val="000000"/>
                  </a:solidFill>
                </a:rPr>
                <a:t>.</a:t>
              </a:r>
              <a:endParaRPr lang="zh-CN" altLang="zh-CN" dirty="0">
                <a:solidFill>
                  <a:srgbClr val="000000"/>
                </a:solidFill>
                <a:latin typeface="NEU-BZ-S92"/>
                <a:ea typeface="NEU-BZ-S92"/>
                <a:cs typeface="NEU-BZ-S92"/>
              </a:endParaRPr>
            </a:p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en-US" altLang="zh-CN" dirty="0">
                  <a:solidFill>
                    <a:srgbClr val="000000"/>
                  </a:solidFill>
                </a:rPr>
                <a:t>2</a:t>
              </a:r>
              <a:r>
                <a:rPr lang="en-US" altLang="zh-CN" i="1" dirty="0">
                  <a:solidFill>
                    <a:srgbClr val="000000"/>
                  </a:solidFill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</a:rPr>
                <a:t>能在解决问题的过程中进行有条理地思考和表达</a:t>
              </a:r>
              <a:r>
                <a:rPr lang="en-US" altLang="zh-CN" i="1" dirty="0">
                  <a:solidFill>
                    <a:srgbClr val="000000"/>
                  </a:solidFill>
                </a:rPr>
                <a:t>.</a:t>
              </a:r>
              <a:endParaRPr lang="zh-CN" altLang="en-US" dirty="0"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组合 3"/>
          <p:cNvGrpSpPr/>
          <p:nvPr/>
        </p:nvGrpSpPr>
        <p:grpSpPr bwMode="auto">
          <a:xfrm>
            <a:off x="287246" y="457396"/>
            <a:ext cx="15802314" cy="3405899"/>
            <a:chOff x="361950" y="576263"/>
            <a:chExt cx="19912457" cy="4291087"/>
          </a:xfrm>
        </p:grpSpPr>
        <p:sp>
          <p:nvSpPr>
            <p:cNvPr id="6146" name="圆角矩形 3"/>
            <p:cNvSpPr>
              <a:spLocks noChangeArrowheads="1"/>
            </p:cNvSpPr>
            <p:nvPr/>
          </p:nvSpPr>
          <p:spPr bwMode="auto">
            <a:xfrm>
              <a:off x="3600450" y="576263"/>
              <a:ext cx="4176713" cy="5334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362585"/>
              <a:r>
                <a: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精 典 范 例                 </a:t>
              </a:r>
            </a:p>
          </p:txBody>
        </p:sp>
        <p:graphicFrame>
          <p:nvGraphicFramePr>
            <p:cNvPr id="6147" name="对象 1029"/>
            <p:cNvGraphicFramePr>
              <a:graphicFrameLocks noChangeAspect="1"/>
            </p:cNvGraphicFramePr>
            <p:nvPr/>
          </p:nvGraphicFramePr>
          <p:xfrm>
            <a:off x="8569349" y="2736031"/>
            <a:ext cx="11705058" cy="2131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5" r:id="rId3" imgW="3839210" imgH="701040" progId="">
                    <p:embed/>
                  </p:oleObj>
                </mc:Choice>
                <mc:Fallback>
                  <p:oleObj r:id="rId3" imgW="3839210" imgH="701040" progId="">
                    <p:embed/>
                    <p:pic>
                      <p:nvPicPr>
                        <p:cNvPr id="0" name="对象 10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69349" y="2736031"/>
                          <a:ext cx="11705058" cy="2131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48" name="矩形 2"/>
            <p:cNvSpPr>
              <a:spLocks noChangeAspect="1" noChangeArrowheads="1"/>
            </p:cNvSpPr>
            <p:nvPr/>
          </p:nvSpPr>
          <p:spPr bwMode="auto">
            <a:xfrm>
              <a:off x="361950" y="1234786"/>
              <a:ext cx="10807700" cy="3046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zh-CN" altLang="zh-CN" dirty="0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【例</a:t>
              </a:r>
              <a:r>
                <a:rPr lang="en-US" altLang="zh-CN" dirty="0">
                  <a:solidFill>
                    <a:srgbClr val="000000"/>
                  </a:solidFill>
                </a:rPr>
                <a:t>1</a:t>
              </a:r>
              <a:r>
                <a:rPr lang="zh-CN" altLang="zh-CN" dirty="0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】</a:t>
              </a:r>
              <a:r>
                <a:rPr lang="zh-CN" altLang="zh-CN" dirty="0">
                  <a:solidFill>
                    <a:srgbClr val="000000"/>
                  </a:solidFill>
                </a:rPr>
                <a:t>如图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</a:rPr>
                <a:t>小强利用全等三角形的知识测量池塘两端</a:t>
              </a:r>
              <a:r>
                <a:rPr lang="en-US" altLang="zh-CN" i="1" dirty="0">
                  <a:solidFill>
                    <a:srgbClr val="000000"/>
                  </a:solidFill>
                </a:rPr>
                <a:t>M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en-US" altLang="zh-CN" i="1" dirty="0">
                  <a:solidFill>
                    <a:srgbClr val="000000"/>
                  </a:solidFill>
                </a:rPr>
                <a:t>N</a:t>
              </a:r>
              <a:r>
                <a:rPr lang="zh-CN" altLang="zh-CN" dirty="0">
                  <a:solidFill>
                    <a:srgbClr val="000000"/>
                  </a:solidFill>
                </a:rPr>
                <a:t>的距离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</a:rPr>
                <a:t>如果</a:t>
              </a:r>
              <a:r>
                <a:rPr lang="zh-CN" altLang="zh-CN" dirty="0">
                  <a:solidFill>
                    <a:srgbClr val="000000"/>
                  </a:solidFill>
                  <a:latin typeface="NEU-BZ-S92"/>
                </a:rPr>
                <a:t>△</a:t>
              </a:r>
              <a:r>
                <a:rPr lang="en-US" altLang="zh-CN" i="1" dirty="0">
                  <a:solidFill>
                    <a:srgbClr val="000000"/>
                  </a:solidFill>
                </a:rPr>
                <a:t>PQO</a:t>
              </a:r>
              <a:r>
                <a:rPr lang="zh-CN" altLang="zh-CN" dirty="0">
                  <a:solidFill>
                    <a:srgbClr val="000000"/>
                  </a:solidFill>
                </a:rPr>
                <a:t>≌</a:t>
              </a:r>
              <a:r>
                <a:rPr lang="zh-CN" altLang="zh-CN" dirty="0">
                  <a:solidFill>
                    <a:srgbClr val="000000"/>
                  </a:solidFill>
                  <a:latin typeface="NEU-BZ-S92"/>
                </a:rPr>
                <a:t>△</a:t>
              </a:r>
              <a:r>
                <a:rPr lang="en-US" altLang="zh-CN" i="1" dirty="0">
                  <a:solidFill>
                    <a:srgbClr val="000000"/>
                  </a:solidFill>
                </a:rPr>
                <a:t>NMO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</a:rPr>
                <a:t>那么只需测出其长度的线段是</a:t>
              </a:r>
              <a:r>
                <a:rPr lang="en-US" altLang="zh-CN" dirty="0">
                  <a:solidFill>
                    <a:srgbClr val="000000"/>
                  </a:solidFill>
                </a:rPr>
                <a:t>(</a:t>
              </a:r>
              <a:r>
                <a:rPr lang="zh-CN" altLang="zh-CN" i="1" dirty="0">
                  <a:solidFill>
                    <a:srgbClr val="000000"/>
                  </a:solidFill>
                </a:rPr>
                <a:t>　　</a:t>
              </a:r>
              <a:r>
                <a:rPr lang="en-US" altLang="zh-CN" dirty="0">
                  <a:solidFill>
                    <a:srgbClr val="000000"/>
                  </a:solidFill>
                </a:rPr>
                <a:t>)</a:t>
              </a:r>
              <a:endParaRPr lang="zh-CN" altLang="zh-CN" dirty="0">
                <a:solidFill>
                  <a:srgbClr val="000000"/>
                </a:solidFill>
                <a:latin typeface="NEU-BZ-S92"/>
                <a:ea typeface="NEU-BZ-S92"/>
                <a:cs typeface="NEU-BZ-S92"/>
              </a:endParaRPr>
            </a:p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en-US" altLang="zh-CN" dirty="0">
                  <a:solidFill>
                    <a:srgbClr val="000000"/>
                  </a:solidFill>
                </a:rPr>
                <a:t>A</a:t>
              </a:r>
              <a:r>
                <a:rPr lang="en-US" altLang="zh-CN" i="1" dirty="0">
                  <a:solidFill>
                    <a:srgbClr val="000000"/>
                  </a:solidFill>
                </a:rPr>
                <a:t>.PO</a:t>
              </a:r>
              <a:r>
                <a:rPr lang="en-US" altLang="zh-CN" dirty="0">
                  <a:solidFill>
                    <a:srgbClr val="000000"/>
                  </a:solidFill>
                </a:rPr>
                <a:t>		B</a:t>
              </a:r>
              <a:r>
                <a:rPr lang="en-US" altLang="zh-CN" i="1" dirty="0">
                  <a:solidFill>
                    <a:srgbClr val="000000"/>
                  </a:solidFill>
                </a:rPr>
                <a:t>.PQ</a:t>
              </a:r>
              <a:endParaRPr lang="zh-CN" altLang="zh-CN" dirty="0">
                <a:solidFill>
                  <a:srgbClr val="000000"/>
                </a:solidFill>
                <a:latin typeface="NEU-BZ-S92"/>
                <a:ea typeface="NEU-BZ-S92"/>
                <a:cs typeface="NEU-BZ-S92"/>
              </a:endParaRPr>
            </a:p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en-US" altLang="zh-CN" dirty="0">
                  <a:solidFill>
                    <a:srgbClr val="000000"/>
                  </a:solidFill>
                </a:rPr>
                <a:t>C</a:t>
              </a:r>
              <a:r>
                <a:rPr lang="en-US" altLang="zh-CN" i="1" dirty="0">
                  <a:solidFill>
                    <a:srgbClr val="000000"/>
                  </a:solidFill>
                </a:rPr>
                <a:t>.MO</a:t>
              </a:r>
              <a:r>
                <a:rPr lang="en-US" altLang="zh-CN" dirty="0">
                  <a:solidFill>
                    <a:srgbClr val="000000"/>
                  </a:solidFill>
                </a:rPr>
                <a:t>	D</a:t>
              </a:r>
              <a:r>
                <a:rPr lang="en-US" altLang="zh-CN" i="1" dirty="0">
                  <a:solidFill>
                    <a:srgbClr val="000000"/>
                  </a:solidFill>
                </a:rPr>
                <a:t>.MQ</a:t>
              </a:r>
              <a:r>
                <a:rPr lang="en-US" altLang="zh-CN" dirty="0">
                  <a:solidFill>
                    <a:srgbClr val="000000"/>
                  </a:solidFill>
                  <a:latin typeface="NEU-BZ-S92"/>
                  <a:ea typeface="NEU-BZ-S92"/>
                  <a:cs typeface="NEU-BZ-S92"/>
                </a:rPr>
                <a:t>	</a:t>
              </a:r>
              <a:r>
                <a:rPr lang="zh-CN" altLang="zh-CN" i="1" dirty="0">
                  <a:solidFill>
                    <a:srgbClr val="000000"/>
                  </a:solidFill>
                </a:rPr>
                <a:t>　　　　　</a:t>
              </a:r>
              <a:r>
                <a:rPr lang="zh-CN" altLang="zh-CN" dirty="0">
                  <a:solidFill>
                    <a:srgbClr val="000000"/>
                  </a:solidFill>
                  <a:latin typeface="NEU-BZ-S92"/>
                  <a:ea typeface="黑体" panose="02010609060101010101" pitchFamily="49" charset="-122"/>
                </a:rPr>
                <a:t> </a:t>
              </a:r>
              <a:r>
                <a:rPr lang="zh-CN" altLang="zh-CN" i="1" dirty="0">
                  <a:solidFill>
                    <a:srgbClr val="000000"/>
                  </a:solidFill>
                </a:rPr>
                <a:t>　　　　　</a:t>
              </a:r>
              <a:r>
                <a:rPr lang="zh-CN" altLang="zh-CN" dirty="0">
                  <a:solidFill>
                    <a:srgbClr val="000000"/>
                  </a:solidFill>
                  <a:latin typeface="NEU-BZ-S92"/>
                  <a:ea typeface="黑体" panose="02010609060101010101" pitchFamily="49" charset="-122"/>
                </a:rPr>
                <a:t> </a:t>
              </a:r>
              <a:r>
                <a:rPr lang="zh-CN" altLang="zh-CN" i="1" dirty="0">
                  <a:solidFill>
                    <a:srgbClr val="000000"/>
                  </a:solidFill>
                </a:rPr>
                <a:t>　　　　　</a:t>
              </a:r>
              <a:r>
                <a:rPr lang="zh-CN" altLang="zh-CN" dirty="0">
                  <a:solidFill>
                    <a:srgbClr val="000000"/>
                  </a:solidFill>
                  <a:latin typeface="NEU-BZ-S92"/>
                  <a:ea typeface="黑体" panose="02010609060101010101" pitchFamily="49" charset="-122"/>
                </a:rPr>
                <a:t> </a:t>
              </a:r>
              <a:endParaRPr lang="zh-CN" altLang="zh-CN" dirty="0">
                <a:solidFill>
                  <a:srgbClr val="000000"/>
                </a:solidFill>
                <a:latin typeface="NEU-BZ-S92"/>
                <a:ea typeface="NEU-BZ-S92"/>
                <a:cs typeface="NEU-BZ-S92"/>
              </a:endParaRPr>
            </a:p>
          </p:txBody>
        </p:sp>
      </p:grpSp>
      <p:sp>
        <p:nvSpPr>
          <p:cNvPr id="6" name="矩形 5"/>
          <p:cNvSpPr>
            <a:spLocks noChangeAspect="1" noChangeArrowheads="1"/>
          </p:cNvSpPr>
          <p:nvPr/>
        </p:nvSpPr>
        <p:spPr bwMode="auto">
          <a:xfrm>
            <a:off x="628666" y="1917788"/>
            <a:ext cx="364097" cy="54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ea typeface="黑体" panose="02010609060101010101" pitchFamily="49" charset="-122"/>
              </a:rPr>
              <a:t>B</a:t>
            </a:r>
            <a:endParaRPr lang="zh-CN" altLang="en-US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9" name="对象 2053"/>
          <p:cNvGraphicFramePr>
            <a:graphicFrameLocks noChangeAspect="1"/>
          </p:cNvGraphicFramePr>
          <p:nvPr/>
        </p:nvGraphicFramePr>
        <p:xfrm>
          <a:off x="366617" y="856830"/>
          <a:ext cx="8418326" cy="3282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文档" r:id="rId3" imgW="3479165" imgH="1357630" progId="Word.Document.12">
                  <p:embed/>
                </p:oleObj>
              </mc:Choice>
              <mc:Fallback>
                <p:oleObj name="文档" r:id="rId3" imgW="3479165" imgH="1357630" progId="Word.Document.12">
                  <p:embed/>
                  <p:pic>
                    <p:nvPicPr>
                      <p:cNvPr id="0" name="对象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617" y="856830"/>
                        <a:ext cx="8418326" cy="32824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3" name="对象 10243"/>
          <p:cNvGraphicFramePr>
            <a:graphicFrameLocks noChangeAspect="1"/>
          </p:cNvGraphicFramePr>
          <p:nvPr/>
        </p:nvGraphicFramePr>
        <p:xfrm>
          <a:off x="302364" y="742167"/>
          <a:ext cx="8975180" cy="3560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r:id="rId3" imgW="4919345" imgH="1951990" progId="">
                  <p:embed/>
                </p:oleObj>
              </mc:Choice>
              <mc:Fallback>
                <p:oleObj r:id="rId3" imgW="4919345" imgH="1951990" progId="">
                  <p:embed/>
                  <p:pic>
                    <p:nvPicPr>
                      <p:cNvPr id="0" name="对象 10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64" y="742167"/>
                        <a:ext cx="8975180" cy="35608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4" name="image17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86657" y="2400384"/>
            <a:ext cx="2686003" cy="164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组合 5"/>
          <p:cNvGrpSpPr/>
          <p:nvPr/>
        </p:nvGrpSpPr>
        <p:grpSpPr bwMode="auto">
          <a:xfrm>
            <a:off x="287246" y="399434"/>
            <a:ext cx="15402941" cy="3633967"/>
            <a:chOff x="361950" y="503238"/>
            <a:chExt cx="19408401" cy="4578379"/>
          </a:xfrm>
        </p:grpSpPr>
        <p:sp>
          <p:nvSpPr>
            <p:cNvPr id="3" name="圆角矩形 2"/>
            <p:cNvSpPr/>
            <p:nvPr/>
          </p:nvSpPr>
          <p:spPr>
            <a:xfrm>
              <a:off x="3741673" y="503238"/>
              <a:ext cx="4179806" cy="533403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5pPr>
            </a:lstStyle>
            <a:p>
              <a:pPr algn="ctr" defTabSz="362585">
                <a:defRPr/>
              </a:pPr>
              <a:r>
                <a:rPr lang="zh-CN" altLang="en-US" sz="2500" b="1" noProof="1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变 式 练 习                 </a:t>
              </a:r>
            </a:p>
          </p:txBody>
        </p:sp>
        <p:sp>
          <p:nvSpPr>
            <p:cNvPr id="9219" name="矩形 1"/>
            <p:cNvSpPr>
              <a:spLocks noChangeAspect="1" noChangeArrowheads="1"/>
            </p:cNvSpPr>
            <p:nvPr/>
          </p:nvSpPr>
          <p:spPr bwMode="auto">
            <a:xfrm>
              <a:off x="361950" y="1151856"/>
              <a:ext cx="10807700" cy="1861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en-US" altLang="zh-CN" dirty="0">
                  <a:solidFill>
                    <a:srgbClr val="000000"/>
                  </a:solidFill>
                </a:rPr>
                <a:t>1</a:t>
              </a:r>
              <a:r>
                <a:rPr lang="en-US" altLang="zh-CN" i="1" dirty="0">
                  <a:solidFill>
                    <a:srgbClr val="000000"/>
                  </a:solidFill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</a:rPr>
                <a:t>如图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</a:rPr>
                <a:t>将两根钢条</a:t>
              </a:r>
              <a:r>
                <a:rPr lang="en-US" altLang="zh-CN" i="1" dirty="0">
                  <a:solidFill>
                    <a:srgbClr val="000000"/>
                  </a:solidFill>
                </a:rPr>
                <a:t>AA'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en-US" altLang="zh-CN" i="1" dirty="0">
                  <a:solidFill>
                    <a:srgbClr val="000000"/>
                  </a:solidFill>
                </a:rPr>
                <a:t>BB'</a:t>
              </a:r>
              <a:r>
                <a:rPr lang="zh-CN" altLang="zh-CN" dirty="0">
                  <a:solidFill>
                    <a:srgbClr val="000000"/>
                  </a:solidFill>
                </a:rPr>
                <a:t>的中点</a:t>
              </a:r>
              <a:r>
                <a:rPr lang="en-US" altLang="zh-CN" i="1" dirty="0">
                  <a:solidFill>
                    <a:srgbClr val="000000"/>
                  </a:solidFill>
                </a:rPr>
                <a:t>O</a:t>
              </a:r>
              <a:r>
                <a:rPr lang="zh-CN" altLang="zh-CN" dirty="0">
                  <a:solidFill>
                    <a:srgbClr val="000000"/>
                  </a:solidFill>
                </a:rPr>
                <a:t>连在一起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</a:rPr>
                <a:t>使</a:t>
              </a:r>
              <a:r>
                <a:rPr lang="en-US" altLang="zh-CN" i="1" dirty="0">
                  <a:solidFill>
                    <a:srgbClr val="000000"/>
                  </a:solidFill>
                </a:rPr>
                <a:t>AA'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en-US" altLang="zh-CN" i="1" dirty="0">
                  <a:solidFill>
                    <a:srgbClr val="000000"/>
                  </a:solidFill>
                </a:rPr>
                <a:t>BB'</a:t>
              </a:r>
              <a:r>
                <a:rPr lang="zh-CN" altLang="zh-CN" dirty="0">
                  <a:solidFill>
                    <a:srgbClr val="000000"/>
                  </a:solidFill>
                </a:rPr>
                <a:t>可以绕点</a:t>
              </a:r>
              <a:r>
                <a:rPr lang="en-US" altLang="zh-CN" i="1" dirty="0">
                  <a:solidFill>
                    <a:srgbClr val="000000"/>
                  </a:solidFill>
                </a:rPr>
                <a:t>O</a:t>
              </a:r>
              <a:r>
                <a:rPr lang="zh-CN" altLang="zh-CN" dirty="0">
                  <a:solidFill>
                    <a:srgbClr val="000000"/>
                  </a:solidFill>
                </a:rPr>
                <a:t>自由转动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</a:rPr>
                <a:t>就做成了一个测量工件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</a:rPr>
                <a:t>则</a:t>
              </a:r>
              <a:r>
                <a:rPr lang="en-US" altLang="zh-CN" i="1" dirty="0">
                  <a:solidFill>
                    <a:srgbClr val="000000"/>
                  </a:solidFill>
                </a:rPr>
                <a:t>A'B'</a:t>
              </a:r>
              <a:r>
                <a:rPr lang="zh-CN" altLang="zh-CN" dirty="0">
                  <a:solidFill>
                    <a:srgbClr val="000000"/>
                  </a:solidFill>
                </a:rPr>
                <a:t>的长等于内槽宽</a:t>
              </a:r>
              <a:r>
                <a:rPr lang="en-US" altLang="zh-CN" i="1" dirty="0">
                  <a:solidFill>
                    <a:srgbClr val="000000"/>
                  </a:solidFill>
                </a:rPr>
                <a:t>AB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</a:rPr>
                <a:t>则判定</a:t>
              </a:r>
              <a:r>
                <a:rPr lang="zh-CN" altLang="zh-CN" dirty="0">
                  <a:solidFill>
                    <a:srgbClr val="000000"/>
                  </a:solidFill>
                  <a:latin typeface="NEU-BZ-S92"/>
                </a:rPr>
                <a:t>△</a:t>
              </a:r>
              <a:r>
                <a:rPr lang="en-US" altLang="zh-CN" i="1" dirty="0">
                  <a:solidFill>
                    <a:srgbClr val="000000"/>
                  </a:solidFill>
                </a:rPr>
                <a:t>OAB</a:t>
              </a:r>
              <a:r>
                <a:rPr lang="zh-CN" altLang="zh-CN" dirty="0">
                  <a:solidFill>
                    <a:srgbClr val="000000"/>
                  </a:solidFill>
                </a:rPr>
                <a:t>≌</a:t>
              </a:r>
              <a:r>
                <a:rPr lang="zh-CN" altLang="zh-CN" dirty="0">
                  <a:solidFill>
                    <a:srgbClr val="000000"/>
                  </a:solidFill>
                  <a:latin typeface="NEU-BZ-S92"/>
                </a:rPr>
                <a:t>△</a:t>
              </a:r>
              <a:r>
                <a:rPr lang="en-US" altLang="zh-CN" i="1" dirty="0">
                  <a:solidFill>
                    <a:srgbClr val="000000"/>
                  </a:solidFill>
                </a:rPr>
                <a:t>OA'B'</a:t>
              </a:r>
              <a:r>
                <a:rPr lang="zh-CN" altLang="zh-CN" dirty="0">
                  <a:solidFill>
                    <a:srgbClr val="000000"/>
                  </a:solidFill>
                </a:rPr>
                <a:t>的理由是</a:t>
              </a:r>
              <a:r>
                <a:rPr lang="en-US" altLang="zh-CN" dirty="0">
                  <a:solidFill>
                    <a:srgbClr val="000000"/>
                  </a:solidFill>
                </a:rPr>
                <a:t>(</a:t>
              </a:r>
              <a:r>
                <a:rPr lang="zh-CN" altLang="zh-CN" i="1" dirty="0">
                  <a:solidFill>
                    <a:srgbClr val="000000"/>
                  </a:solidFill>
                </a:rPr>
                <a:t>　　</a:t>
              </a:r>
              <a:r>
                <a:rPr lang="en-US" altLang="zh-CN" dirty="0">
                  <a:solidFill>
                    <a:srgbClr val="000000"/>
                  </a:solidFill>
                </a:rPr>
                <a:t>)</a:t>
              </a:r>
              <a:endParaRPr lang="zh-CN" altLang="zh-CN" dirty="0">
                <a:solidFill>
                  <a:srgbClr val="000000"/>
                </a:solidFill>
                <a:latin typeface="NEU-BZ-S92"/>
                <a:ea typeface="NEU-BZ-S92"/>
                <a:cs typeface="NEU-BZ-S92"/>
              </a:endParaRPr>
            </a:p>
          </p:txBody>
        </p:sp>
        <p:graphicFrame>
          <p:nvGraphicFramePr>
            <p:cNvPr id="9220" name="对象 3077"/>
            <p:cNvGraphicFramePr>
              <a:graphicFrameLocks noChangeAspect="1"/>
            </p:cNvGraphicFramePr>
            <p:nvPr/>
          </p:nvGraphicFramePr>
          <p:xfrm>
            <a:off x="8065293" y="3107562"/>
            <a:ext cx="11705058" cy="19740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8" r:id="rId3" imgW="3839210" imgH="648970" progId="">
                    <p:embed/>
                  </p:oleObj>
                </mc:Choice>
                <mc:Fallback>
                  <p:oleObj r:id="rId3" imgW="3839210" imgH="648970" progId="">
                    <p:embed/>
                    <p:pic>
                      <p:nvPicPr>
                        <p:cNvPr id="0" name="对象 30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65293" y="3107562"/>
                          <a:ext cx="11705058" cy="19740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矩形 4"/>
            <p:cNvSpPr>
              <a:spLocks noChangeAspect="1"/>
            </p:cNvSpPr>
            <p:nvPr/>
          </p:nvSpPr>
          <p:spPr>
            <a:xfrm>
              <a:off x="361950" y="3071829"/>
              <a:ext cx="10807492" cy="127961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Aft>
                  <a:spcPts val="0"/>
                </a:spcAft>
                <a:tabLst>
                  <a:tab pos="816610" algn="l"/>
                  <a:tab pos="1468120" algn="l"/>
                  <a:tab pos="2014220" algn="l"/>
                  <a:tab pos="2556510" algn="l"/>
                </a:tabLst>
                <a:defRPr/>
              </a:pPr>
              <a:r>
                <a:rPr lang="en-US" altLang="zh-CN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A.</a:t>
              </a:r>
              <a:r>
                <a:rPr lang="zh-CN" altLang="zh-CN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边边边</a:t>
              </a:r>
              <a:r>
                <a:rPr lang="zh-CN" altLang="zh-CN" i="1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　</a:t>
              </a:r>
              <a:r>
                <a:rPr lang="en-US" altLang="zh-CN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	B.</a:t>
              </a:r>
              <a:r>
                <a:rPr lang="zh-CN" altLang="zh-CN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角边角</a:t>
              </a:r>
              <a:r>
                <a:rPr lang="zh-CN" altLang="zh-CN" i="1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　</a:t>
              </a:r>
              <a:endParaRPr lang="zh-CN" altLang="zh-CN" dirty="0">
                <a:solidFill>
                  <a:srgbClr val="000000"/>
                </a:solidFill>
                <a:latin typeface="NEU-BZ-S92" pitchFamily="2" charset="-122"/>
                <a:ea typeface="NEU-BZ-S92" pitchFamily="2" charset="-122"/>
                <a:cs typeface="Times New Roman" panose="02020603050405020304" pitchFamily="18" charset="0"/>
              </a:endParaRPr>
            </a:p>
            <a:p>
              <a:pPr marL="64770">
                <a:lnSpc>
                  <a:spcPct val="120000"/>
                </a:lnSpc>
                <a:spcAft>
                  <a:spcPts val="0"/>
                </a:spcAft>
                <a:tabLst>
                  <a:tab pos="987425" algn="l"/>
                </a:tabLst>
                <a:defRPr/>
              </a:pPr>
              <a:r>
                <a:rPr lang="en-US" altLang="zh-CN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C.</a:t>
              </a:r>
              <a:r>
                <a:rPr lang="zh-CN" altLang="zh-CN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边角边</a:t>
              </a:r>
              <a:r>
                <a:rPr lang="zh-CN" altLang="zh-CN" i="1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　</a:t>
              </a:r>
              <a:r>
                <a:rPr lang="en-US" altLang="zh-CN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	D.</a:t>
              </a:r>
              <a:r>
                <a:rPr lang="zh-CN" altLang="zh-CN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角角边</a:t>
              </a:r>
              <a:endParaRPr lang="zh-CN" altLang="zh-CN" dirty="0">
                <a:solidFill>
                  <a:srgbClr val="000000"/>
                </a:solidFill>
                <a:latin typeface="NEU-BZ-S92" pitchFamily="2" charset="-122"/>
                <a:ea typeface="NEU-BZ-S92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矩形 6"/>
          <p:cNvSpPr>
            <a:spLocks noChangeAspect="1" noChangeArrowheads="1"/>
          </p:cNvSpPr>
          <p:nvPr/>
        </p:nvSpPr>
        <p:spPr bwMode="auto">
          <a:xfrm>
            <a:off x="6466816" y="1873686"/>
            <a:ext cx="377384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ea typeface="黑体" panose="02010609060101010101" pitchFamily="49" charset="-122"/>
              </a:rPr>
              <a:t>C</a:t>
            </a:r>
            <a:endParaRPr lang="zh-CN" altLang="en-US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组合 3"/>
          <p:cNvGrpSpPr/>
          <p:nvPr/>
        </p:nvGrpSpPr>
        <p:grpSpPr bwMode="auto">
          <a:xfrm>
            <a:off x="283467" y="570800"/>
            <a:ext cx="8577067" cy="4035921"/>
            <a:chOff x="357187" y="719807"/>
            <a:chExt cx="10807700" cy="5084283"/>
          </a:xfrm>
        </p:grpSpPr>
        <p:sp>
          <p:nvSpPr>
            <p:cNvPr id="10242" name="矩形 1"/>
            <p:cNvSpPr>
              <a:spLocks noChangeAspect="1" noChangeArrowheads="1"/>
            </p:cNvSpPr>
            <p:nvPr/>
          </p:nvSpPr>
          <p:spPr bwMode="auto">
            <a:xfrm>
              <a:off x="357187" y="719807"/>
              <a:ext cx="10807700" cy="2442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en-US" altLang="zh-CN">
                  <a:solidFill>
                    <a:srgbClr val="000000"/>
                  </a:solidFill>
                </a:rPr>
                <a:t>2</a:t>
              </a:r>
              <a:r>
                <a:rPr lang="en-US" altLang="zh-CN" i="1">
                  <a:solidFill>
                    <a:srgbClr val="000000"/>
                  </a:solidFill>
                </a:rPr>
                <a:t>.</a:t>
              </a:r>
              <a:r>
                <a:rPr lang="zh-CN" altLang="zh-CN">
                  <a:solidFill>
                    <a:srgbClr val="000000"/>
                  </a:solidFill>
                </a:rPr>
                <a:t>如图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zh-CN" altLang="zh-CN">
                  <a:solidFill>
                    <a:srgbClr val="000000"/>
                  </a:solidFill>
                </a:rPr>
                <a:t>要测量河岸相对的两点</a:t>
              </a:r>
              <a:r>
                <a:rPr lang="en-US" altLang="zh-CN" i="1">
                  <a:solidFill>
                    <a:srgbClr val="000000"/>
                  </a:solidFill>
                </a:rPr>
                <a:t>A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en-US" altLang="zh-CN" i="1">
                  <a:solidFill>
                    <a:srgbClr val="000000"/>
                  </a:solidFill>
                </a:rPr>
                <a:t>B</a:t>
              </a:r>
              <a:r>
                <a:rPr lang="zh-CN" altLang="zh-CN">
                  <a:solidFill>
                    <a:srgbClr val="000000"/>
                  </a:solidFill>
                </a:rPr>
                <a:t>之间的距离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zh-CN" altLang="zh-CN">
                  <a:solidFill>
                    <a:srgbClr val="000000"/>
                  </a:solidFill>
                </a:rPr>
                <a:t>先从</a:t>
              </a:r>
              <a:r>
                <a:rPr lang="en-US" altLang="zh-CN" i="1">
                  <a:solidFill>
                    <a:srgbClr val="000000"/>
                  </a:solidFill>
                </a:rPr>
                <a:t>B</a:t>
              </a:r>
              <a:r>
                <a:rPr lang="zh-CN" altLang="zh-CN">
                  <a:solidFill>
                    <a:srgbClr val="000000"/>
                  </a:solidFill>
                </a:rPr>
                <a:t>处出发与</a:t>
              </a:r>
              <a:r>
                <a:rPr lang="en-US" altLang="zh-CN" i="1">
                  <a:solidFill>
                    <a:srgbClr val="000000"/>
                  </a:solidFill>
                </a:rPr>
                <a:t>AB</a:t>
              </a:r>
              <a:r>
                <a:rPr lang="zh-CN" altLang="zh-CN">
                  <a:solidFill>
                    <a:srgbClr val="000000"/>
                  </a:solidFill>
                </a:rPr>
                <a:t>成</a:t>
              </a:r>
              <a:r>
                <a:rPr lang="en-US" altLang="zh-CN">
                  <a:solidFill>
                    <a:srgbClr val="000000"/>
                  </a:solidFill>
                </a:rPr>
                <a:t>90</a:t>
              </a:r>
              <a:r>
                <a:rPr lang="en-US" altLang="zh-CN" i="1">
                  <a:solidFill>
                    <a:srgbClr val="000000"/>
                  </a:solidFill>
                </a:rPr>
                <a:t>°</a:t>
              </a:r>
              <a:r>
                <a:rPr lang="zh-CN" altLang="zh-CN">
                  <a:solidFill>
                    <a:srgbClr val="000000"/>
                  </a:solidFill>
                </a:rPr>
                <a:t>方向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zh-CN" altLang="zh-CN">
                  <a:solidFill>
                    <a:srgbClr val="000000"/>
                  </a:solidFill>
                </a:rPr>
                <a:t>向前走</a:t>
              </a:r>
              <a:r>
                <a:rPr lang="en-US" altLang="zh-CN">
                  <a:solidFill>
                    <a:srgbClr val="000000"/>
                  </a:solidFill>
                </a:rPr>
                <a:t>50 m</a:t>
              </a:r>
              <a:r>
                <a:rPr lang="zh-CN" altLang="zh-CN">
                  <a:solidFill>
                    <a:srgbClr val="000000"/>
                  </a:solidFill>
                </a:rPr>
                <a:t>到</a:t>
              </a:r>
              <a:r>
                <a:rPr lang="en-US" altLang="zh-CN" i="1">
                  <a:solidFill>
                    <a:srgbClr val="000000"/>
                  </a:solidFill>
                </a:rPr>
                <a:t>C</a:t>
              </a:r>
              <a:r>
                <a:rPr lang="zh-CN" altLang="zh-CN">
                  <a:solidFill>
                    <a:srgbClr val="000000"/>
                  </a:solidFill>
                </a:rPr>
                <a:t>处立一根标杆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zh-CN" altLang="zh-CN">
                  <a:solidFill>
                    <a:srgbClr val="000000"/>
                  </a:solidFill>
                </a:rPr>
                <a:t>然后方向不变继续朝前走</a:t>
              </a:r>
              <a:r>
                <a:rPr lang="en-US" altLang="zh-CN">
                  <a:solidFill>
                    <a:srgbClr val="000000"/>
                  </a:solidFill>
                </a:rPr>
                <a:t>50 m</a:t>
              </a:r>
              <a:r>
                <a:rPr lang="zh-CN" altLang="zh-CN">
                  <a:solidFill>
                    <a:srgbClr val="000000"/>
                  </a:solidFill>
                </a:rPr>
                <a:t>到</a:t>
              </a:r>
              <a:r>
                <a:rPr lang="en-US" altLang="zh-CN" i="1">
                  <a:solidFill>
                    <a:srgbClr val="000000"/>
                  </a:solidFill>
                </a:rPr>
                <a:t>D</a:t>
              </a:r>
              <a:r>
                <a:rPr lang="zh-CN" altLang="zh-CN">
                  <a:solidFill>
                    <a:srgbClr val="000000"/>
                  </a:solidFill>
                </a:rPr>
                <a:t>处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zh-CN" altLang="zh-CN">
                  <a:solidFill>
                    <a:srgbClr val="000000"/>
                  </a:solidFill>
                </a:rPr>
                <a:t>在</a:t>
              </a:r>
              <a:r>
                <a:rPr lang="en-US" altLang="zh-CN" i="1">
                  <a:solidFill>
                    <a:srgbClr val="000000"/>
                  </a:solidFill>
                </a:rPr>
                <a:t>D</a:t>
              </a:r>
              <a:r>
                <a:rPr lang="zh-CN" altLang="zh-CN">
                  <a:solidFill>
                    <a:srgbClr val="000000"/>
                  </a:solidFill>
                </a:rPr>
                <a:t>处转</a:t>
              </a:r>
              <a:r>
                <a:rPr lang="en-US" altLang="zh-CN">
                  <a:solidFill>
                    <a:srgbClr val="000000"/>
                  </a:solidFill>
                </a:rPr>
                <a:t>90</a:t>
              </a:r>
              <a:r>
                <a:rPr lang="en-US" altLang="zh-CN" i="1">
                  <a:solidFill>
                    <a:srgbClr val="000000"/>
                  </a:solidFill>
                </a:rPr>
                <a:t>°</a:t>
              </a:r>
              <a:r>
                <a:rPr lang="zh-CN" altLang="zh-CN">
                  <a:solidFill>
                    <a:srgbClr val="000000"/>
                  </a:solidFill>
                </a:rPr>
                <a:t>沿</a:t>
              </a:r>
              <a:r>
                <a:rPr lang="en-US" altLang="zh-CN" i="1">
                  <a:solidFill>
                    <a:srgbClr val="000000"/>
                  </a:solidFill>
                </a:rPr>
                <a:t>DE</a:t>
              </a:r>
              <a:r>
                <a:rPr lang="zh-CN" altLang="zh-CN">
                  <a:solidFill>
                    <a:srgbClr val="000000"/>
                  </a:solidFill>
                </a:rPr>
                <a:t>方向再走</a:t>
              </a:r>
              <a:r>
                <a:rPr lang="en-US" altLang="zh-CN">
                  <a:solidFill>
                    <a:srgbClr val="000000"/>
                  </a:solidFill>
                </a:rPr>
                <a:t>17 m,</a:t>
              </a:r>
              <a:r>
                <a:rPr lang="zh-CN" altLang="zh-CN">
                  <a:solidFill>
                    <a:srgbClr val="000000"/>
                  </a:solidFill>
                </a:rPr>
                <a:t>到达</a:t>
              </a:r>
              <a:r>
                <a:rPr lang="en-US" altLang="zh-CN" i="1">
                  <a:solidFill>
                    <a:srgbClr val="000000"/>
                  </a:solidFill>
                </a:rPr>
                <a:t>E</a:t>
              </a:r>
              <a:r>
                <a:rPr lang="zh-CN" altLang="zh-CN">
                  <a:solidFill>
                    <a:srgbClr val="000000"/>
                  </a:solidFill>
                </a:rPr>
                <a:t>处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zh-CN" altLang="zh-CN">
                  <a:solidFill>
                    <a:srgbClr val="000000"/>
                  </a:solidFill>
                </a:rPr>
                <a:t>此时</a:t>
              </a:r>
              <a:r>
                <a:rPr lang="en-US" altLang="zh-CN" i="1">
                  <a:solidFill>
                    <a:srgbClr val="000000"/>
                  </a:solidFill>
                </a:rPr>
                <a:t>A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en-US" altLang="zh-CN" i="1">
                  <a:solidFill>
                    <a:srgbClr val="000000"/>
                  </a:solidFill>
                </a:rPr>
                <a:t>C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en-US" altLang="zh-CN" i="1">
                  <a:solidFill>
                    <a:srgbClr val="000000"/>
                  </a:solidFill>
                </a:rPr>
                <a:t>E</a:t>
              </a:r>
              <a:r>
                <a:rPr lang="zh-CN" altLang="zh-CN">
                  <a:solidFill>
                    <a:srgbClr val="000000"/>
                  </a:solidFill>
                </a:rPr>
                <a:t>三点在同一直线上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zh-CN" altLang="zh-CN">
                  <a:solidFill>
                    <a:srgbClr val="000000"/>
                  </a:solidFill>
                </a:rPr>
                <a:t>求</a:t>
              </a:r>
              <a:r>
                <a:rPr lang="en-US" altLang="zh-CN" i="1">
                  <a:solidFill>
                    <a:srgbClr val="000000"/>
                  </a:solidFill>
                </a:rPr>
                <a:t>A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en-US" altLang="zh-CN" i="1">
                  <a:solidFill>
                    <a:srgbClr val="000000"/>
                  </a:solidFill>
                </a:rPr>
                <a:t>B</a:t>
              </a:r>
              <a:r>
                <a:rPr lang="zh-CN" altLang="zh-CN">
                  <a:solidFill>
                    <a:srgbClr val="000000"/>
                  </a:solidFill>
                </a:rPr>
                <a:t>两点间的距离</a:t>
              </a:r>
              <a:r>
                <a:rPr lang="en-US" altLang="zh-CN" i="1">
                  <a:solidFill>
                    <a:srgbClr val="000000"/>
                  </a:solidFill>
                </a:rPr>
                <a:t>.</a:t>
              </a:r>
              <a:endParaRPr lang="zh-CN" altLang="zh-CN">
                <a:solidFill>
                  <a:srgbClr val="000000"/>
                </a:solidFill>
                <a:latin typeface="NEU-BZ-S92"/>
                <a:ea typeface="NEU-BZ-S92"/>
                <a:cs typeface="NEU-BZ-S92"/>
              </a:endParaRPr>
            </a:p>
          </p:txBody>
        </p:sp>
        <p:pic>
          <p:nvPicPr>
            <p:cNvPr id="10243" name="c40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672805" y="3219942"/>
              <a:ext cx="2869594" cy="2584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1"/>
          <p:cNvSpPr>
            <a:spLocks noChangeAspect="1" noChangeArrowheads="1"/>
          </p:cNvSpPr>
          <p:nvPr/>
        </p:nvSpPr>
        <p:spPr bwMode="auto">
          <a:xfrm>
            <a:off x="283467" y="685464"/>
            <a:ext cx="8577067" cy="3311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>
              <a:lnSpc>
                <a:spcPct val="12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/>
              <a:t>解</a:t>
            </a:r>
            <a:r>
              <a:rPr lang="en-US" altLang="zh-CN"/>
              <a:t>:</a:t>
            </a:r>
            <a:r>
              <a:rPr lang="zh-CN" altLang="zh-CN"/>
              <a:t>因为先从</a:t>
            </a:r>
            <a:r>
              <a:rPr lang="en-US" altLang="zh-CN" i="1"/>
              <a:t>B</a:t>
            </a:r>
            <a:r>
              <a:rPr lang="zh-CN" altLang="zh-CN"/>
              <a:t>处出发与</a:t>
            </a:r>
            <a:r>
              <a:rPr lang="en-US" altLang="zh-CN" i="1"/>
              <a:t>AB</a:t>
            </a:r>
            <a:r>
              <a:rPr lang="zh-CN" altLang="zh-CN"/>
              <a:t>成</a:t>
            </a:r>
            <a:r>
              <a:rPr lang="en-US" altLang="zh-CN"/>
              <a:t>90</a:t>
            </a:r>
            <a:r>
              <a:rPr lang="en-US" altLang="zh-CN" i="1">
                <a:latin typeface="宋体" panose="02010600030101010101" pitchFamily="2" charset="-122"/>
              </a:rPr>
              <a:t>°</a:t>
            </a:r>
            <a:r>
              <a:rPr lang="zh-CN" altLang="zh-CN"/>
              <a:t>方向</a:t>
            </a:r>
            <a:r>
              <a:rPr lang="en-US" altLang="zh-CN"/>
              <a:t>,</a:t>
            </a:r>
            <a:endParaRPr lang="zh-CN" altLang="zh-CN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/>
              <a:t>所以</a:t>
            </a:r>
            <a:r>
              <a:rPr lang="zh-CN" altLang="zh-CN">
                <a:latin typeface="Calibri" panose="020F0502020204030204" pitchFamily="34" charset="0"/>
              </a:rPr>
              <a:t>∠</a:t>
            </a:r>
            <a:r>
              <a:rPr lang="en-US" altLang="zh-CN" i="1"/>
              <a:t>ABC</a:t>
            </a:r>
            <a:r>
              <a:rPr lang="en-US" altLang="zh-CN"/>
              <a:t>=90</a:t>
            </a:r>
            <a:r>
              <a:rPr lang="en-US" altLang="zh-CN" i="1">
                <a:latin typeface="宋体" panose="02010600030101010101" pitchFamily="2" charset="-122"/>
              </a:rPr>
              <a:t>°</a:t>
            </a:r>
            <a:r>
              <a:rPr lang="en-US" altLang="zh-CN" i="1"/>
              <a:t>.</a:t>
            </a:r>
            <a:endParaRPr lang="zh-CN" altLang="zh-CN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/>
              <a:t>因为</a:t>
            </a:r>
            <a:r>
              <a:rPr lang="en-US" altLang="zh-CN" i="1"/>
              <a:t>BC</a:t>
            </a:r>
            <a:r>
              <a:rPr lang="en-US" altLang="zh-CN"/>
              <a:t>=50 m,</a:t>
            </a:r>
            <a:r>
              <a:rPr lang="en-US" altLang="zh-CN" i="1"/>
              <a:t>CD</a:t>
            </a:r>
            <a:r>
              <a:rPr lang="en-US" altLang="zh-CN"/>
              <a:t>=50 m,</a:t>
            </a:r>
            <a:r>
              <a:rPr lang="zh-CN" altLang="zh-CN">
                <a:latin typeface="Calibri" panose="020F0502020204030204" pitchFamily="34" charset="0"/>
              </a:rPr>
              <a:t>∠</a:t>
            </a:r>
            <a:r>
              <a:rPr lang="en-US" altLang="zh-CN" i="1"/>
              <a:t>EDC</a:t>
            </a:r>
            <a:r>
              <a:rPr lang="en-US" altLang="zh-CN"/>
              <a:t>=90</a:t>
            </a:r>
            <a:r>
              <a:rPr lang="en-US" altLang="zh-CN" i="1">
                <a:latin typeface="宋体" panose="02010600030101010101" pitchFamily="2" charset="-122"/>
              </a:rPr>
              <a:t>°</a:t>
            </a:r>
            <a:r>
              <a:rPr lang="en-US" altLang="zh-CN"/>
              <a:t>,</a:t>
            </a:r>
            <a:endParaRPr lang="zh-CN" altLang="zh-CN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/>
              <a:t>所以</a:t>
            </a:r>
            <a:r>
              <a:rPr lang="zh-CN" altLang="zh-CN">
                <a:latin typeface="Calibri" panose="020F0502020204030204" pitchFamily="34" charset="0"/>
              </a:rPr>
              <a:t>△</a:t>
            </a:r>
            <a:r>
              <a:rPr lang="en-US" altLang="zh-CN" i="1"/>
              <a:t>ABC</a:t>
            </a:r>
            <a:r>
              <a:rPr lang="zh-CN" altLang="zh-CN">
                <a:latin typeface="Calibri" panose="020F0502020204030204" pitchFamily="34" charset="0"/>
              </a:rPr>
              <a:t>≌△</a:t>
            </a:r>
            <a:r>
              <a:rPr lang="en-US" altLang="zh-CN" i="1"/>
              <a:t>EDC</a:t>
            </a:r>
            <a:r>
              <a:rPr lang="en-US" altLang="zh-CN"/>
              <a:t>(ASA)</a:t>
            </a:r>
            <a:r>
              <a:rPr lang="en-US" altLang="zh-CN" i="1"/>
              <a:t>.</a:t>
            </a:r>
            <a:r>
              <a:rPr lang="zh-CN" altLang="zh-CN"/>
              <a:t>所以</a:t>
            </a:r>
            <a:r>
              <a:rPr lang="en-US" altLang="zh-CN" i="1"/>
              <a:t>AB</a:t>
            </a:r>
            <a:r>
              <a:rPr lang="en-US" altLang="zh-CN"/>
              <a:t>=</a:t>
            </a:r>
            <a:r>
              <a:rPr lang="en-US" altLang="zh-CN" i="1"/>
              <a:t>DE.</a:t>
            </a:r>
            <a:endParaRPr lang="zh-CN" altLang="zh-CN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/>
              <a:t>因为沿</a:t>
            </a:r>
            <a:r>
              <a:rPr lang="en-US" altLang="zh-CN" i="1"/>
              <a:t>DE</a:t>
            </a:r>
            <a:r>
              <a:rPr lang="zh-CN" altLang="zh-CN"/>
              <a:t>方向再走</a:t>
            </a:r>
            <a:r>
              <a:rPr lang="en-US" altLang="zh-CN"/>
              <a:t>17 m,</a:t>
            </a:r>
            <a:r>
              <a:rPr lang="zh-CN" altLang="zh-CN"/>
              <a:t>到达</a:t>
            </a:r>
            <a:r>
              <a:rPr lang="en-US" altLang="zh-CN" i="1"/>
              <a:t>E</a:t>
            </a:r>
            <a:r>
              <a:rPr lang="zh-CN" altLang="zh-CN"/>
              <a:t>处</a:t>
            </a:r>
            <a:r>
              <a:rPr lang="en-US" altLang="zh-CN"/>
              <a:t>,</a:t>
            </a:r>
            <a:r>
              <a:rPr lang="zh-CN" altLang="zh-CN"/>
              <a:t>即</a:t>
            </a:r>
            <a:r>
              <a:rPr lang="en-US" altLang="zh-CN" i="1"/>
              <a:t>DE</a:t>
            </a:r>
            <a:r>
              <a:rPr lang="en-US" altLang="zh-CN"/>
              <a:t>=17 m</a:t>
            </a:r>
            <a:r>
              <a:rPr lang="en-US" altLang="zh-CN" i="1"/>
              <a:t>.</a:t>
            </a:r>
            <a:endParaRPr lang="zh-CN" altLang="zh-CN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/>
              <a:t>所以</a:t>
            </a:r>
            <a:r>
              <a:rPr lang="en-US" altLang="zh-CN" i="1"/>
              <a:t>AB</a:t>
            </a:r>
            <a:r>
              <a:rPr lang="en-US" altLang="zh-CN"/>
              <a:t>=17 m</a:t>
            </a:r>
            <a:r>
              <a:rPr lang="en-US" altLang="zh-CN" i="1"/>
              <a:t>.</a:t>
            </a:r>
            <a:endParaRPr lang="zh-CN" altLang="zh-CN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/>
              <a:t>答</a:t>
            </a:r>
            <a:r>
              <a:rPr lang="en-US" altLang="zh-CN"/>
              <a:t>:</a:t>
            </a:r>
            <a:r>
              <a:rPr lang="en-US" altLang="zh-CN" i="1"/>
              <a:t>A</a:t>
            </a:r>
            <a:r>
              <a:rPr lang="en-US" altLang="zh-CN"/>
              <a:t>,</a:t>
            </a:r>
            <a:r>
              <a:rPr lang="en-US" altLang="zh-CN" i="1"/>
              <a:t>B</a:t>
            </a:r>
            <a:r>
              <a:rPr lang="zh-CN" altLang="zh-CN"/>
              <a:t>两点间的距离为</a:t>
            </a:r>
            <a:r>
              <a:rPr lang="en-US" altLang="zh-CN"/>
              <a:t>17 m</a:t>
            </a:r>
            <a:r>
              <a:rPr lang="en-US" altLang="zh-CN" i="1"/>
              <a:t>.</a:t>
            </a:r>
            <a:endParaRPr lang="zh-CN" altLang="en-US"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数学课时模板</Template>
  <TotalTime>0</TotalTime>
  <Words>567</Words>
  <Application>Microsoft Office PowerPoint</Application>
  <PresentationFormat>全屏显示(16:9)</PresentationFormat>
  <Paragraphs>40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NEU-BZ-S92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2020-02-05T15:53:00Z</dcterms:created>
  <dcterms:modified xsi:type="dcterms:W3CDTF">2023-01-17T00:20:27Z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0008007650000000000001024140</vt:lpwstr>
  </property>
  <property fmtid="{D5CDD505-2E9C-101B-9397-08002B2CF9AE}" pid="3" name="KSOProductBuildVer">
    <vt:lpwstr>2052-11.1.0.11194</vt:lpwstr>
  </property>
  <property fmtid="{D5CDD505-2E9C-101B-9397-08002B2CF9AE}" pid="4" name="ICV">
    <vt:lpwstr>B43653C2AF8745C0A5C0C4C13541581C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