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77" r:id="rId4"/>
    <p:sldId id="278" r:id="rId5"/>
    <p:sldId id="279" r:id="rId6"/>
    <p:sldId id="263" r:id="rId7"/>
    <p:sldId id="264" r:id="rId8"/>
    <p:sldId id="295" r:id="rId9"/>
    <p:sldId id="266" r:id="rId10"/>
    <p:sldId id="282" r:id="rId11"/>
    <p:sldId id="269" r:id="rId12"/>
    <p:sldId id="294" r:id="rId13"/>
    <p:sldId id="289" r:id="rId14"/>
    <p:sldId id="291" r:id="rId15"/>
    <p:sldId id="292" r:id="rId16"/>
    <p:sldId id="288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EU-BX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90CD6"/>
    <a:srgbClr val="FF0000"/>
    <a:srgbClr val="3600E2"/>
    <a:srgbClr val="02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e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790955B-D585-4ED3-8490-8B583D3B109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2ACD3E-F1DE-4086-A231-BFC1C257093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8DCC2F0E-42C0-449C-830B-D764240AC6F8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504B5A49-E70F-4B14-A0CD-6B4B166B1ABD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r" eaLnBrk="1" hangingPunct="1"/>
            <a:fld id="{49CD8366-06D7-4128-B6D0-6A0F705CD4A8}" type="slidenum">
              <a:rPr kumimoji="1" lang="zh-CN" altLang="en-US" sz="1200" b="0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fld>
            <a:endParaRPr kumimoji="1" lang="en-US" altLang="zh-CN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9B8DCC4D-0B08-4E15-A6B1-BB191456C62F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5D330896-B98A-43B8-991D-F3A3CCDB1DF4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02289E28-1D66-4A58-8B87-793B18AB70F3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15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2AC4C58E-0417-4222-A673-75A0B7E66D95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16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DD8047CA-044E-4BB5-8B76-74ABA7A8354D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D5E84E49-DAC3-4F4A-AB5F-0266C1409FE6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63279BB9-E12A-40F8-8AE1-2A3D6FFF4F6A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AB12E765-661C-4289-B763-034A68DE6D19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1798CD3F-1CC4-4C41-8688-44E0774ED71C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fld id="{68A1255A-50D4-41BF-A048-A71565C8B17B}" type="slidenum">
              <a:rPr lang="zh-CN" altLang="en-US" sz="1200" b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en-US" altLang="zh-CN" sz="1200" b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png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3.bin"/><Relationship Id="rId5" Type="http://schemas.openxmlformats.org/officeDocument/2006/relationships/image" Target="../media/image32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8.e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2.emf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0" y="1088935"/>
            <a:ext cx="91440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latin typeface="Times New Roman" panose="02020603050405020304" pitchFamily="18" charset="0"/>
                <a:ea typeface="黑体" panose="02010609060101010101" pitchFamily="2" charset="-122"/>
              </a:rPr>
              <a:t>5.2</a:t>
            </a:r>
            <a:r>
              <a:rPr lang="en-US" altLang="zh-CN" sz="4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400" dirty="0">
                <a:latin typeface="黑体" panose="02010609060101010101" pitchFamily="2" charset="-122"/>
                <a:ea typeface="黑体" panose="02010609060101010101" pitchFamily="2" charset="-122"/>
              </a:rPr>
              <a:t>反比例函数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</a:t>
            </a:r>
            <a:r>
              <a:rPr lang="zh-CN" altLang="en-US" sz="3600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</a:t>
            </a:r>
            <a:endParaRPr lang="zh-CN" altLang="en-US" sz="36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3315" name="Picture 17" descr="2004122105536579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2113" y="2924175"/>
            <a:ext cx="3024187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616530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900113" y="2790825"/>
            <a:ext cx="721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kumimoji="1" lang="zh-CN" altLang="en-US" dirty="0">
                <a:ea typeface="宋体" panose="02010600030101010101" pitchFamily="2" charset="-122"/>
              </a:rPr>
              <a:t>当 </a:t>
            </a:r>
            <a:r>
              <a:rPr kumimoji="1" lang="en-US" altLang="zh-CN" dirty="0">
                <a:latin typeface="EU-BX" pitchFamily="65" charset="-122"/>
              </a:rPr>
              <a:t>k</a:t>
            </a:r>
            <a:r>
              <a:rPr lang="en-US" altLang="zh-CN" dirty="0">
                <a:ea typeface="宋体" panose="02010600030101010101" pitchFamily="2" charset="-122"/>
              </a:rPr>
              <a:t>&gt;0</a:t>
            </a:r>
            <a:r>
              <a:rPr kumimoji="1" lang="en-US" altLang="zh-CN" dirty="0">
                <a:ea typeface="宋体" panose="02010600030101010101" pitchFamily="2" charset="-122"/>
              </a:rPr>
              <a:t> </a:t>
            </a:r>
            <a:r>
              <a:rPr kumimoji="1" lang="zh-CN" altLang="en-US" dirty="0">
                <a:ea typeface="宋体" panose="02010600030101010101" pitchFamily="2" charset="-122"/>
              </a:rPr>
              <a:t>时，两支曲线分别位于第</a:t>
            </a:r>
            <a:r>
              <a:rPr kumimoji="1" lang="en-US" altLang="zh-CN" dirty="0">
                <a:ea typeface="宋体" panose="02010600030101010101" pitchFamily="2" charset="-122"/>
              </a:rPr>
              <a:t>___</a:t>
            </a:r>
            <a:r>
              <a:rPr kumimoji="1" lang="zh-CN" altLang="en-US" dirty="0">
                <a:ea typeface="宋体" panose="02010600030101010101" pitchFamily="2" charset="-122"/>
              </a:rPr>
              <a:t>、</a:t>
            </a:r>
            <a:r>
              <a:rPr kumimoji="1" lang="en-US" altLang="zh-CN" dirty="0">
                <a:ea typeface="宋体" panose="02010600030101010101" pitchFamily="2" charset="-122"/>
              </a:rPr>
              <a:t>___</a:t>
            </a:r>
            <a:r>
              <a:rPr kumimoji="1" lang="zh-CN" altLang="en-US" dirty="0">
                <a:ea typeface="宋体" panose="02010600030101010101" pitchFamily="2" charset="-122"/>
              </a:rPr>
              <a:t>象限，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1331913" y="3357563"/>
            <a:ext cx="6480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在每一象限内，</a:t>
            </a:r>
            <a:r>
              <a:rPr lang="en-US" altLang="zh-CN" sz="2800" dirty="0">
                <a:latin typeface="EU-BX" pitchFamily="65" charset="-122"/>
              </a:rPr>
              <a:t>y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的值随</a:t>
            </a:r>
            <a:r>
              <a:rPr lang="en-US" altLang="zh-CN" sz="2800" dirty="0">
                <a:latin typeface="EU-BX" pitchFamily="65" charset="-122"/>
              </a:rPr>
              <a:t>x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值的增大而 </a:t>
            </a:r>
            <a:r>
              <a:rPr kumimoji="1" lang="en-US" altLang="zh-CN" dirty="0">
                <a:ea typeface="宋体" panose="02010600030101010101" pitchFamily="2" charset="-122"/>
              </a:rPr>
              <a:t>_____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900113" y="4005263"/>
            <a:ext cx="771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kumimoji="1"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当 </a:t>
            </a:r>
            <a:r>
              <a:rPr kumimoji="1" lang="en-US" altLang="zh-CN" dirty="0">
                <a:latin typeface="EU-BX" pitchFamily="65" charset="-122"/>
              </a:rPr>
              <a:t>k</a:t>
            </a:r>
            <a:r>
              <a:rPr lang="en-US" altLang="zh-CN" dirty="0">
                <a:ea typeface="宋体" panose="02010600030101010101" pitchFamily="2" charset="-122"/>
              </a:rPr>
              <a:t>&lt;0 </a:t>
            </a:r>
            <a:r>
              <a:rPr kumimoji="1"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时，两支曲线分别位于第</a:t>
            </a:r>
            <a:r>
              <a:rPr kumimoji="1"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___</a:t>
            </a:r>
            <a:r>
              <a:rPr kumimoji="1"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___</a:t>
            </a:r>
            <a:r>
              <a:rPr kumimoji="1"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象限</a:t>
            </a:r>
            <a:r>
              <a:rPr kumimoji="1"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1331913" y="4622800"/>
            <a:ext cx="6338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在每一象限内，</a:t>
            </a:r>
            <a:r>
              <a:rPr lang="en-US" altLang="zh-CN" sz="2800" dirty="0">
                <a:latin typeface="EU-BX" pitchFamily="65" charset="-122"/>
              </a:rPr>
              <a:t>y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的值随</a:t>
            </a:r>
            <a:r>
              <a:rPr lang="en-US" altLang="zh-CN" sz="2800" dirty="0">
                <a:latin typeface="EU-BX" pitchFamily="65" charset="-122"/>
              </a:rPr>
              <a:t>x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值的增大而</a:t>
            </a:r>
            <a:r>
              <a:rPr kumimoji="1" lang="en-US" altLang="zh-CN" dirty="0">
                <a:ea typeface="宋体" panose="02010600030101010101" pitchFamily="2" charset="-122"/>
              </a:rPr>
              <a:t>_____</a:t>
            </a:r>
            <a:r>
              <a:rPr lang="en-US" altLang="zh-CN" b="0" dirty="0">
                <a:ea typeface="宋体" panose="02010600030101010101" pitchFamily="2" charset="-122"/>
              </a:rPr>
              <a:t> 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6443663" y="3357563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5795963" y="2708275"/>
            <a:ext cx="1477962" cy="457200"/>
            <a:chOff x="3969" y="2341"/>
            <a:chExt cx="931" cy="288"/>
          </a:xfrm>
        </p:grpSpPr>
        <p:sp>
          <p:nvSpPr>
            <p:cNvPr id="7183" name="Text Box 25"/>
            <p:cNvSpPr txBox="1">
              <a:spLocks noChangeArrowheads="1"/>
            </p:cNvSpPr>
            <p:nvPr/>
          </p:nvSpPr>
          <p:spPr bwMode="auto">
            <a:xfrm>
              <a:off x="3969" y="234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一</a:t>
              </a:r>
            </a:p>
          </p:txBody>
        </p:sp>
        <p:sp>
          <p:nvSpPr>
            <p:cNvPr id="7184" name="Text Box 26"/>
            <p:cNvSpPr txBox="1">
              <a:spLocks noChangeArrowheads="1"/>
            </p:cNvSpPr>
            <p:nvPr/>
          </p:nvSpPr>
          <p:spPr bwMode="auto">
            <a:xfrm>
              <a:off x="4468" y="2341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</a:t>
              </a:r>
            </a:p>
          </p:txBody>
        </p:sp>
      </p:grpSp>
      <p:grpSp>
        <p:nvGrpSpPr>
          <p:cNvPr id="3" name="Group 27"/>
          <p:cNvGrpSpPr/>
          <p:nvPr/>
        </p:nvGrpSpPr>
        <p:grpSpPr bwMode="auto">
          <a:xfrm>
            <a:off x="5724525" y="3933825"/>
            <a:ext cx="1028700" cy="457200"/>
            <a:chOff x="4105" y="3022"/>
            <a:chExt cx="648" cy="288"/>
          </a:xfrm>
        </p:grpSpPr>
        <p:sp>
          <p:nvSpPr>
            <p:cNvPr id="7181" name="Text Box 28"/>
            <p:cNvSpPr txBox="1">
              <a:spLocks noChangeArrowheads="1"/>
            </p:cNvSpPr>
            <p:nvPr/>
          </p:nvSpPr>
          <p:spPr bwMode="auto">
            <a:xfrm>
              <a:off x="4105" y="302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二</a:t>
              </a:r>
            </a:p>
          </p:txBody>
        </p:sp>
        <p:sp>
          <p:nvSpPr>
            <p:cNvPr id="7182" name="Text Box 29"/>
            <p:cNvSpPr txBox="1">
              <a:spLocks noChangeArrowheads="1"/>
            </p:cNvSpPr>
            <p:nvPr/>
          </p:nvSpPr>
          <p:spPr bwMode="auto">
            <a:xfrm>
              <a:off x="4513" y="302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四</a:t>
              </a:r>
            </a:p>
          </p:txBody>
        </p:sp>
      </p:grpSp>
      <p:sp>
        <p:nvSpPr>
          <p:cNvPr id="75806" name="Rectangle 30"/>
          <p:cNvSpPr>
            <a:spLocks noChangeArrowheads="1"/>
          </p:cNvSpPr>
          <p:nvPr/>
        </p:nvSpPr>
        <p:spPr bwMode="auto">
          <a:xfrm>
            <a:off x="6227763" y="458152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</a:p>
        </p:txBody>
      </p:sp>
      <p:sp>
        <p:nvSpPr>
          <p:cNvPr id="7179" name="Rectangle 92"/>
          <p:cNvSpPr>
            <a:spLocks noChangeArrowheads="1"/>
          </p:cNvSpPr>
          <p:nvPr/>
        </p:nvSpPr>
        <p:spPr bwMode="auto">
          <a:xfrm>
            <a:off x="971550" y="2133600"/>
            <a:ext cx="704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a typeface="宋体" panose="02010600030101010101" pitchFamily="2" charset="-122"/>
              </a:rPr>
              <a:t>反比例函数               的图像是由两支双曲线组成的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</a:p>
        </p:txBody>
      </p:sp>
      <p:graphicFrame>
        <p:nvGraphicFramePr>
          <p:cNvPr id="7170" name="Object 93"/>
          <p:cNvGraphicFramePr>
            <a:graphicFrameLocks noGrp="1" noChangeAspect="1"/>
          </p:cNvGraphicFramePr>
          <p:nvPr>
            <p:ph/>
          </p:nvPr>
        </p:nvGraphicFramePr>
        <p:xfrm>
          <a:off x="2755900" y="1773238"/>
          <a:ext cx="1023938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公式" r:id="rId4" imgW="520700" imgH="520700" progId="Equation.3">
                  <p:embed/>
                </p:oleObj>
              </mc:Choice>
              <mc:Fallback>
                <p:oleObj name="公式" r:id="rId4" imgW="520700" imgH="520700" progId="Equation.3">
                  <p:embed/>
                  <p:pic>
                    <p:nvPicPr>
                      <p:cNvPr id="0" name="Object 9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1773238"/>
                        <a:ext cx="1023938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0" name="Picture 97" descr="规律总结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8313" y="620713"/>
            <a:ext cx="28813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5" grpId="0"/>
      <p:bldP spid="75796" grpId="0"/>
      <p:bldP spid="75797" grpId="0"/>
      <p:bldP spid="75798" grpId="0"/>
      <p:bldP spid="75799" grpId="0"/>
      <p:bldP spid="758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/>
          <p:nvPr/>
        </p:nvGrpSpPr>
        <p:grpSpPr bwMode="auto">
          <a:xfrm>
            <a:off x="971550" y="1844675"/>
            <a:ext cx="3313113" cy="2016125"/>
            <a:chOff x="476" y="1071"/>
            <a:chExt cx="2087" cy="1270"/>
          </a:xfrm>
        </p:grpSpPr>
        <p:grpSp>
          <p:nvGrpSpPr>
            <p:cNvPr id="16425" name="Group 4"/>
            <p:cNvGrpSpPr/>
            <p:nvPr/>
          </p:nvGrpSpPr>
          <p:grpSpPr bwMode="auto">
            <a:xfrm>
              <a:off x="476" y="1071"/>
              <a:ext cx="2087" cy="1270"/>
              <a:chOff x="476" y="1071"/>
              <a:chExt cx="2087" cy="1270"/>
            </a:xfrm>
          </p:grpSpPr>
          <p:grpSp>
            <p:nvGrpSpPr>
              <p:cNvPr id="16427" name="Group 5"/>
              <p:cNvGrpSpPr/>
              <p:nvPr/>
            </p:nvGrpSpPr>
            <p:grpSpPr bwMode="auto">
              <a:xfrm>
                <a:off x="476" y="1207"/>
                <a:ext cx="1769" cy="1134"/>
                <a:chOff x="476" y="1207"/>
                <a:chExt cx="1769" cy="1134"/>
              </a:xfrm>
            </p:grpSpPr>
            <p:grpSp>
              <p:nvGrpSpPr>
                <p:cNvPr id="16430" name="Group 6"/>
                <p:cNvGrpSpPr/>
                <p:nvPr/>
              </p:nvGrpSpPr>
              <p:grpSpPr bwMode="auto">
                <a:xfrm>
                  <a:off x="975" y="1207"/>
                  <a:ext cx="1270" cy="1134"/>
                  <a:chOff x="567" y="1026"/>
                  <a:chExt cx="1270" cy="1134"/>
                </a:xfrm>
              </p:grpSpPr>
              <p:sp>
                <p:nvSpPr>
                  <p:cNvPr id="16432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567" y="1661"/>
                    <a:ext cx="127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33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1" y="1026"/>
                    <a:ext cx="0" cy="113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34" name="Freeform 9"/>
                  <p:cNvSpPr/>
                  <p:nvPr/>
                </p:nvSpPr>
                <p:spPr bwMode="auto">
                  <a:xfrm rot="-238808">
                    <a:off x="1156" y="1071"/>
                    <a:ext cx="431" cy="545"/>
                  </a:xfrm>
                  <a:custGeom>
                    <a:avLst/>
                    <a:gdLst>
                      <a:gd name="T0" fmla="*/ 22 w 431"/>
                      <a:gd name="T1" fmla="*/ 0 h 545"/>
                      <a:gd name="T2" fmla="*/ 68 w 431"/>
                      <a:gd name="T3" fmla="*/ 409 h 545"/>
                      <a:gd name="T4" fmla="*/ 431 w 431"/>
                      <a:gd name="T5" fmla="*/ 545 h 545"/>
                      <a:gd name="T6" fmla="*/ 0 60000 65536"/>
                      <a:gd name="T7" fmla="*/ 0 60000 65536"/>
                      <a:gd name="T8" fmla="*/ 0 60000 65536"/>
                      <a:gd name="T9" fmla="*/ 0 w 431"/>
                      <a:gd name="T10" fmla="*/ 0 h 545"/>
                      <a:gd name="T11" fmla="*/ 431 w 431"/>
                      <a:gd name="T12" fmla="*/ 545 h 54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1" h="545">
                        <a:moveTo>
                          <a:pt x="22" y="0"/>
                        </a:moveTo>
                        <a:cubicBezTo>
                          <a:pt x="11" y="159"/>
                          <a:pt x="0" y="318"/>
                          <a:pt x="68" y="409"/>
                        </a:cubicBezTo>
                        <a:cubicBezTo>
                          <a:pt x="136" y="500"/>
                          <a:pt x="370" y="522"/>
                          <a:pt x="431" y="545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l"/>
                    <a:endParaRPr kumimoji="1" lang="zh-CN" altLang="en-US" b="0">
                      <a:latin typeface="EU-BX" pitchFamily="65" charset="-122"/>
                    </a:endParaRPr>
                  </a:p>
                </p:txBody>
              </p:sp>
              <p:sp>
                <p:nvSpPr>
                  <p:cNvPr id="16435" name="Freeform 10"/>
                  <p:cNvSpPr/>
                  <p:nvPr/>
                </p:nvSpPr>
                <p:spPr bwMode="auto">
                  <a:xfrm rot="302594">
                    <a:off x="612" y="1071"/>
                    <a:ext cx="431" cy="545"/>
                  </a:xfrm>
                  <a:custGeom>
                    <a:avLst/>
                    <a:gdLst>
                      <a:gd name="T0" fmla="*/ 409 w 431"/>
                      <a:gd name="T1" fmla="*/ 0 h 545"/>
                      <a:gd name="T2" fmla="*/ 363 w 431"/>
                      <a:gd name="T3" fmla="*/ 454 h 545"/>
                      <a:gd name="T4" fmla="*/ 0 w 431"/>
                      <a:gd name="T5" fmla="*/ 545 h 545"/>
                      <a:gd name="T6" fmla="*/ 0 60000 65536"/>
                      <a:gd name="T7" fmla="*/ 0 60000 65536"/>
                      <a:gd name="T8" fmla="*/ 0 60000 65536"/>
                      <a:gd name="T9" fmla="*/ 0 w 431"/>
                      <a:gd name="T10" fmla="*/ 0 h 545"/>
                      <a:gd name="T11" fmla="*/ 431 w 431"/>
                      <a:gd name="T12" fmla="*/ 545 h 54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1" h="545">
                        <a:moveTo>
                          <a:pt x="409" y="0"/>
                        </a:moveTo>
                        <a:cubicBezTo>
                          <a:pt x="420" y="181"/>
                          <a:pt x="431" y="363"/>
                          <a:pt x="363" y="454"/>
                        </a:cubicBezTo>
                        <a:cubicBezTo>
                          <a:pt x="295" y="545"/>
                          <a:pt x="147" y="545"/>
                          <a:pt x="0" y="545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l"/>
                    <a:endParaRPr kumimoji="1" lang="zh-CN" altLang="en-US" b="0">
                      <a:latin typeface="EU-BX" pitchFamily="65" charset="-122"/>
                    </a:endParaRPr>
                  </a:p>
                </p:txBody>
              </p:sp>
            </p:grpSp>
            <p:sp>
              <p:nvSpPr>
                <p:cNvPr id="1643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76" y="1706"/>
                  <a:ext cx="49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zh-CN" b="0">
                      <a:latin typeface="宋体" panose="02010600030101010101" pitchFamily="2" charset="-122"/>
                      <a:ea typeface="宋体" panose="02010600030101010101" pitchFamily="2" charset="-122"/>
                    </a:rPr>
                    <a:t>A</a:t>
                  </a:r>
                  <a:r>
                    <a:rPr lang="zh-CN" altLang="en-US" sz="1800" b="0">
                      <a:latin typeface="EU-BX" pitchFamily="65" charset="-122"/>
                    </a:rPr>
                    <a:t>：</a:t>
                  </a:r>
                </a:p>
              </p:txBody>
            </p:sp>
          </p:grpSp>
          <p:sp>
            <p:nvSpPr>
              <p:cNvPr id="16428" name="Text Box 12"/>
              <p:cNvSpPr txBox="1">
                <a:spLocks noChangeArrowheads="1"/>
              </p:cNvSpPr>
              <p:nvPr/>
            </p:nvSpPr>
            <p:spPr bwMode="auto">
              <a:xfrm>
                <a:off x="2290" y="1752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1800" b="0">
                    <a:latin typeface="EU-BX" pitchFamily="65" charset="-122"/>
                  </a:rPr>
                  <a:t>x</a:t>
                </a:r>
              </a:p>
            </p:txBody>
          </p:sp>
          <p:sp>
            <p:nvSpPr>
              <p:cNvPr id="16429" name="Text Box 13"/>
              <p:cNvSpPr txBox="1">
                <a:spLocks noChangeArrowheads="1"/>
              </p:cNvSpPr>
              <p:nvPr/>
            </p:nvSpPr>
            <p:spPr bwMode="auto">
              <a:xfrm>
                <a:off x="1565" y="1071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1800" b="0">
                    <a:latin typeface="EU-BX" pitchFamily="65" charset="-122"/>
                  </a:rPr>
                  <a:t>y</a:t>
                </a:r>
              </a:p>
            </p:txBody>
          </p:sp>
        </p:grpSp>
        <p:sp>
          <p:nvSpPr>
            <p:cNvPr id="16426" name="Text Box 14"/>
            <p:cNvSpPr txBox="1">
              <a:spLocks noChangeArrowheads="1"/>
            </p:cNvSpPr>
            <p:nvPr/>
          </p:nvSpPr>
          <p:spPr bwMode="auto">
            <a:xfrm>
              <a:off x="1519" y="1661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o</a:t>
              </a:r>
            </a:p>
          </p:txBody>
        </p:sp>
      </p:grpSp>
      <p:grpSp>
        <p:nvGrpSpPr>
          <p:cNvPr id="16387" name="Group 15"/>
          <p:cNvGrpSpPr/>
          <p:nvPr/>
        </p:nvGrpSpPr>
        <p:grpSpPr bwMode="auto">
          <a:xfrm>
            <a:off x="5148263" y="1844675"/>
            <a:ext cx="3309937" cy="2232025"/>
            <a:chOff x="3107" y="1071"/>
            <a:chExt cx="2085" cy="1406"/>
          </a:xfrm>
        </p:grpSpPr>
        <p:grpSp>
          <p:nvGrpSpPr>
            <p:cNvPr id="16415" name="Group 16"/>
            <p:cNvGrpSpPr/>
            <p:nvPr/>
          </p:nvGrpSpPr>
          <p:grpSpPr bwMode="auto">
            <a:xfrm>
              <a:off x="3107" y="1162"/>
              <a:ext cx="1905" cy="1315"/>
              <a:chOff x="3107" y="1162"/>
              <a:chExt cx="1905" cy="1315"/>
            </a:xfrm>
          </p:grpSpPr>
          <p:grpSp>
            <p:nvGrpSpPr>
              <p:cNvPr id="16419" name="Group 17"/>
              <p:cNvGrpSpPr/>
              <p:nvPr/>
            </p:nvGrpSpPr>
            <p:grpSpPr bwMode="auto">
              <a:xfrm>
                <a:off x="3560" y="1162"/>
                <a:ext cx="1452" cy="1315"/>
                <a:chOff x="2925" y="981"/>
                <a:chExt cx="1452" cy="1315"/>
              </a:xfrm>
            </p:grpSpPr>
            <p:sp>
              <p:nvSpPr>
                <p:cNvPr id="16421" name="Line 18"/>
                <p:cNvSpPr>
                  <a:spLocks noChangeShapeType="1"/>
                </p:cNvSpPr>
                <p:nvPr/>
              </p:nvSpPr>
              <p:spPr bwMode="auto">
                <a:xfrm>
                  <a:off x="2925" y="1706"/>
                  <a:ext cx="145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651" y="981"/>
                  <a:ext cx="0" cy="127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3" name="Freeform 20"/>
                <p:cNvSpPr/>
                <p:nvPr/>
              </p:nvSpPr>
              <p:spPr bwMode="auto">
                <a:xfrm rot="433831">
                  <a:off x="2925" y="1026"/>
                  <a:ext cx="651" cy="650"/>
                </a:xfrm>
                <a:custGeom>
                  <a:avLst/>
                  <a:gdLst>
                    <a:gd name="T0" fmla="*/ 635 w 651"/>
                    <a:gd name="T1" fmla="*/ 0 h 650"/>
                    <a:gd name="T2" fmla="*/ 545 w 651"/>
                    <a:gd name="T3" fmla="*/ 544 h 650"/>
                    <a:gd name="T4" fmla="*/ 0 w 651"/>
                    <a:gd name="T5" fmla="*/ 635 h 650"/>
                    <a:gd name="T6" fmla="*/ 0 60000 65536"/>
                    <a:gd name="T7" fmla="*/ 0 60000 65536"/>
                    <a:gd name="T8" fmla="*/ 0 60000 65536"/>
                    <a:gd name="T9" fmla="*/ 0 w 651"/>
                    <a:gd name="T10" fmla="*/ 0 h 650"/>
                    <a:gd name="T11" fmla="*/ 651 w 651"/>
                    <a:gd name="T12" fmla="*/ 650 h 65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51" h="650">
                      <a:moveTo>
                        <a:pt x="635" y="0"/>
                      </a:moveTo>
                      <a:cubicBezTo>
                        <a:pt x="643" y="219"/>
                        <a:pt x="651" y="438"/>
                        <a:pt x="545" y="544"/>
                      </a:cubicBezTo>
                      <a:cubicBezTo>
                        <a:pt x="439" y="650"/>
                        <a:pt x="219" y="642"/>
                        <a:pt x="0" y="635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kumimoji="1" lang="zh-CN" altLang="en-US" b="0">
                    <a:latin typeface="EU-BX" pitchFamily="65" charset="-122"/>
                  </a:endParaRPr>
                </a:p>
              </p:txBody>
            </p:sp>
            <p:sp>
              <p:nvSpPr>
                <p:cNvPr id="16424" name="Freeform 21"/>
                <p:cNvSpPr/>
                <p:nvPr/>
              </p:nvSpPr>
              <p:spPr bwMode="auto">
                <a:xfrm rot="-277363">
                  <a:off x="2971" y="1752"/>
                  <a:ext cx="635" cy="544"/>
                </a:xfrm>
                <a:custGeom>
                  <a:avLst/>
                  <a:gdLst>
                    <a:gd name="T0" fmla="*/ 0 w 696"/>
                    <a:gd name="T1" fmla="*/ 1 h 545"/>
                    <a:gd name="T2" fmla="*/ 538 w 696"/>
                    <a:gd name="T3" fmla="*/ 91 h 545"/>
                    <a:gd name="T4" fmla="*/ 579 w 696"/>
                    <a:gd name="T5" fmla="*/ 544 h 545"/>
                    <a:gd name="T6" fmla="*/ 0 60000 65536"/>
                    <a:gd name="T7" fmla="*/ 0 60000 65536"/>
                    <a:gd name="T8" fmla="*/ 0 60000 65536"/>
                    <a:gd name="T9" fmla="*/ 0 w 696"/>
                    <a:gd name="T10" fmla="*/ 0 h 545"/>
                    <a:gd name="T11" fmla="*/ 696 w 696"/>
                    <a:gd name="T12" fmla="*/ 545 h 54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96" h="545">
                      <a:moveTo>
                        <a:pt x="0" y="1"/>
                      </a:moveTo>
                      <a:cubicBezTo>
                        <a:pt x="242" y="0"/>
                        <a:pt x="484" y="0"/>
                        <a:pt x="590" y="91"/>
                      </a:cubicBezTo>
                      <a:cubicBezTo>
                        <a:pt x="696" y="182"/>
                        <a:pt x="665" y="363"/>
                        <a:pt x="635" y="545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kumimoji="1" lang="zh-CN" altLang="en-US" b="0">
                    <a:latin typeface="EU-BX" pitchFamily="65" charset="-122"/>
                  </a:endParaRPr>
                </a:p>
              </p:txBody>
            </p:sp>
          </p:grpSp>
          <p:sp>
            <p:nvSpPr>
              <p:cNvPr id="16420" name="Text Box 22"/>
              <p:cNvSpPr txBox="1">
                <a:spLocks noChangeArrowheads="1"/>
              </p:cNvSpPr>
              <p:nvPr/>
            </p:nvSpPr>
            <p:spPr bwMode="auto">
              <a:xfrm>
                <a:off x="3107" y="1752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b="0"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  <a:r>
                  <a:rPr lang="zh-CN" altLang="en-US" sz="1800" b="0">
                    <a:latin typeface="EU-BX" pitchFamily="65" charset="-122"/>
                  </a:rPr>
                  <a:t>：</a:t>
                </a:r>
              </a:p>
            </p:txBody>
          </p:sp>
        </p:grpSp>
        <p:sp>
          <p:nvSpPr>
            <p:cNvPr id="16416" name="Rectangle 23"/>
            <p:cNvSpPr>
              <a:spLocks noChangeArrowheads="1"/>
            </p:cNvSpPr>
            <p:nvPr/>
          </p:nvSpPr>
          <p:spPr bwMode="auto">
            <a:xfrm>
              <a:off x="5012" y="1752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x</a:t>
              </a:r>
            </a:p>
          </p:txBody>
        </p:sp>
        <p:sp>
          <p:nvSpPr>
            <p:cNvPr id="16417" name="Text Box 24"/>
            <p:cNvSpPr txBox="1">
              <a:spLocks noChangeArrowheads="1"/>
            </p:cNvSpPr>
            <p:nvPr/>
          </p:nvSpPr>
          <p:spPr bwMode="auto">
            <a:xfrm>
              <a:off x="4241" y="1071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y</a:t>
              </a:r>
            </a:p>
          </p:txBody>
        </p:sp>
        <p:sp>
          <p:nvSpPr>
            <p:cNvPr id="16418" name="Rectangle 25"/>
            <p:cNvSpPr>
              <a:spLocks noChangeArrowheads="1"/>
            </p:cNvSpPr>
            <p:nvPr/>
          </p:nvSpPr>
          <p:spPr bwMode="auto">
            <a:xfrm>
              <a:off x="4286" y="1661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o</a:t>
              </a:r>
            </a:p>
          </p:txBody>
        </p:sp>
      </p:grpSp>
      <p:grpSp>
        <p:nvGrpSpPr>
          <p:cNvPr id="16388" name="Group 26"/>
          <p:cNvGrpSpPr/>
          <p:nvPr/>
        </p:nvGrpSpPr>
        <p:grpSpPr bwMode="auto">
          <a:xfrm>
            <a:off x="5075238" y="4221163"/>
            <a:ext cx="3454400" cy="2305050"/>
            <a:chOff x="3061" y="2568"/>
            <a:chExt cx="2176" cy="1452"/>
          </a:xfrm>
        </p:grpSpPr>
        <p:grpSp>
          <p:nvGrpSpPr>
            <p:cNvPr id="16404" name="Group 27"/>
            <p:cNvGrpSpPr/>
            <p:nvPr/>
          </p:nvGrpSpPr>
          <p:grpSpPr bwMode="auto">
            <a:xfrm>
              <a:off x="3061" y="2568"/>
              <a:ext cx="2176" cy="1452"/>
              <a:chOff x="3061" y="2568"/>
              <a:chExt cx="2176" cy="1452"/>
            </a:xfrm>
          </p:grpSpPr>
          <p:grpSp>
            <p:nvGrpSpPr>
              <p:cNvPr id="16406" name="Group 28"/>
              <p:cNvGrpSpPr/>
              <p:nvPr/>
            </p:nvGrpSpPr>
            <p:grpSpPr bwMode="auto">
              <a:xfrm>
                <a:off x="3061" y="2614"/>
                <a:ext cx="1996" cy="1406"/>
                <a:chOff x="3061" y="2614"/>
                <a:chExt cx="1996" cy="1406"/>
              </a:xfrm>
            </p:grpSpPr>
            <p:grpSp>
              <p:nvGrpSpPr>
                <p:cNvPr id="16409" name="Group 29"/>
                <p:cNvGrpSpPr/>
                <p:nvPr/>
              </p:nvGrpSpPr>
              <p:grpSpPr bwMode="auto">
                <a:xfrm>
                  <a:off x="3424" y="2614"/>
                  <a:ext cx="1633" cy="1406"/>
                  <a:chOff x="2835" y="2432"/>
                  <a:chExt cx="1633" cy="1406"/>
                </a:xfrm>
              </p:grpSpPr>
              <p:sp>
                <p:nvSpPr>
                  <p:cNvPr id="1641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835" y="3203"/>
                    <a:ext cx="163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2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51" y="2432"/>
                    <a:ext cx="0" cy="136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3" name="Freeform 32"/>
                  <p:cNvSpPr/>
                  <p:nvPr/>
                </p:nvSpPr>
                <p:spPr bwMode="auto">
                  <a:xfrm>
                    <a:off x="2925" y="2478"/>
                    <a:ext cx="681" cy="680"/>
                  </a:xfrm>
                  <a:custGeom>
                    <a:avLst/>
                    <a:gdLst>
                      <a:gd name="T0" fmla="*/ 681 w 681"/>
                      <a:gd name="T1" fmla="*/ 0 h 680"/>
                      <a:gd name="T2" fmla="*/ 545 w 681"/>
                      <a:gd name="T3" fmla="*/ 544 h 680"/>
                      <a:gd name="T4" fmla="*/ 0 w 681"/>
                      <a:gd name="T5" fmla="*/ 680 h 680"/>
                      <a:gd name="T6" fmla="*/ 0 60000 65536"/>
                      <a:gd name="T7" fmla="*/ 0 60000 65536"/>
                      <a:gd name="T8" fmla="*/ 0 60000 65536"/>
                      <a:gd name="T9" fmla="*/ 0 w 681"/>
                      <a:gd name="T10" fmla="*/ 0 h 680"/>
                      <a:gd name="T11" fmla="*/ 681 w 681"/>
                      <a:gd name="T12" fmla="*/ 680 h 68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81" h="680">
                        <a:moveTo>
                          <a:pt x="681" y="0"/>
                        </a:moveTo>
                        <a:cubicBezTo>
                          <a:pt x="669" y="215"/>
                          <a:pt x="658" y="431"/>
                          <a:pt x="545" y="544"/>
                        </a:cubicBezTo>
                        <a:cubicBezTo>
                          <a:pt x="432" y="657"/>
                          <a:pt x="98" y="657"/>
                          <a:pt x="0" y="68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l"/>
                    <a:endParaRPr kumimoji="1" lang="zh-CN" altLang="en-US" b="0">
                      <a:latin typeface="EU-BX" pitchFamily="65" charset="-122"/>
                    </a:endParaRPr>
                  </a:p>
                </p:txBody>
              </p:sp>
              <p:sp>
                <p:nvSpPr>
                  <p:cNvPr id="16414" name="Freeform 33"/>
                  <p:cNvSpPr/>
                  <p:nvPr/>
                </p:nvSpPr>
                <p:spPr bwMode="auto">
                  <a:xfrm>
                    <a:off x="3696" y="3249"/>
                    <a:ext cx="726" cy="589"/>
                  </a:xfrm>
                  <a:custGeom>
                    <a:avLst/>
                    <a:gdLst>
                      <a:gd name="T0" fmla="*/ 726 w 726"/>
                      <a:gd name="T1" fmla="*/ 0 h 589"/>
                      <a:gd name="T2" fmla="*/ 137 w 726"/>
                      <a:gd name="T3" fmla="*/ 136 h 589"/>
                      <a:gd name="T4" fmla="*/ 0 w 726"/>
                      <a:gd name="T5" fmla="*/ 589 h 589"/>
                      <a:gd name="T6" fmla="*/ 0 60000 65536"/>
                      <a:gd name="T7" fmla="*/ 0 60000 65536"/>
                      <a:gd name="T8" fmla="*/ 0 60000 65536"/>
                      <a:gd name="T9" fmla="*/ 0 w 726"/>
                      <a:gd name="T10" fmla="*/ 0 h 589"/>
                      <a:gd name="T11" fmla="*/ 726 w 726"/>
                      <a:gd name="T12" fmla="*/ 589 h 5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6" h="589">
                        <a:moveTo>
                          <a:pt x="726" y="0"/>
                        </a:moveTo>
                        <a:cubicBezTo>
                          <a:pt x="492" y="19"/>
                          <a:pt x="258" y="38"/>
                          <a:pt x="137" y="136"/>
                        </a:cubicBezTo>
                        <a:cubicBezTo>
                          <a:pt x="16" y="234"/>
                          <a:pt x="8" y="411"/>
                          <a:pt x="0" y="589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l"/>
                    <a:endParaRPr kumimoji="1" lang="zh-CN" altLang="en-US" b="0">
                      <a:latin typeface="EU-BX" pitchFamily="65" charset="-122"/>
                    </a:endParaRPr>
                  </a:p>
                </p:txBody>
              </p:sp>
            </p:grpSp>
            <p:sp>
              <p:nvSpPr>
                <p:cNvPr id="1641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061" y="3249"/>
                  <a:ext cx="40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zh-CN" b="0">
                      <a:latin typeface="宋体" panose="02010600030101010101" pitchFamily="2" charset="-122"/>
                      <a:ea typeface="宋体" panose="02010600030101010101" pitchFamily="2" charset="-122"/>
                    </a:rPr>
                    <a:t>D</a:t>
                  </a:r>
                  <a:r>
                    <a:rPr lang="zh-CN" altLang="en-US" sz="1800" b="0">
                      <a:latin typeface="EU-BX" pitchFamily="65" charset="-122"/>
                    </a:rPr>
                    <a:t>：</a:t>
                  </a:r>
                </a:p>
              </p:txBody>
            </p:sp>
          </p:grpSp>
          <p:sp>
            <p:nvSpPr>
              <p:cNvPr id="16407" name="Rectangle 35"/>
              <p:cNvSpPr>
                <a:spLocks noChangeArrowheads="1"/>
              </p:cNvSpPr>
              <p:nvPr/>
            </p:nvSpPr>
            <p:spPr bwMode="auto">
              <a:xfrm>
                <a:off x="5057" y="3294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0">
                    <a:latin typeface="EU-BX" pitchFamily="65" charset="-122"/>
                  </a:rPr>
                  <a:t>x</a:t>
                </a:r>
              </a:p>
            </p:txBody>
          </p:sp>
          <p:sp>
            <p:nvSpPr>
              <p:cNvPr id="16408" name="Rectangle 36"/>
              <p:cNvSpPr>
                <a:spLocks noChangeArrowheads="1"/>
              </p:cNvSpPr>
              <p:nvPr/>
            </p:nvSpPr>
            <p:spPr bwMode="auto">
              <a:xfrm>
                <a:off x="4241" y="2568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sz="1800" b="0">
                    <a:latin typeface="EU-BX" pitchFamily="65" charset="-122"/>
                  </a:rPr>
                  <a:t>y</a:t>
                </a:r>
              </a:p>
            </p:txBody>
          </p:sp>
        </p:grpSp>
        <p:sp>
          <p:nvSpPr>
            <p:cNvPr id="16405" name="Rectangle 37"/>
            <p:cNvSpPr>
              <a:spLocks noChangeArrowheads="1"/>
            </p:cNvSpPr>
            <p:nvPr/>
          </p:nvSpPr>
          <p:spPr bwMode="auto">
            <a:xfrm>
              <a:off x="4241" y="3158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o</a:t>
              </a:r>
            </a:p>
          </p:txBody>
        </p:sp>
      </p:grpSp>
      <p:grpSp>
        <p:nvGrpSpPr>
          <p:cNvPr id="16389" name="Group 38"/>
          <p:cNvGrpSpPr/>
          <p:nvPr/>
        </p:nvGrpSpPr>
        <p:grpSpPr bwMode="auto">
          <a:xfrm>
            <a:off x="900113" y="4005263"/>
            <a:ext cx="3525837" cy="2449512"/>
            <a:chOff x="431" y="2432"/>
            <a:chExt cx="2221" cy="1543"/>
          </a:xfrm>
        </p:grpSpPr>
        <p:grpSp>
          <p:nvGrpSpPr>
            <p:cNvPr id="16394" name="Group 39"/>
            <p:cNvGrpSpPr/>
            <p:nvPr/>
          </p:nvGrpSpPr>
          <p:grpSpPr bwMode="auto">
            <a:xfrm>
              <a:off x="431" y="2523"/>
              <a:ext cx="1996" cy="1452"/>
              <a:chOff x="431" y="2523"/>
              <a:chExt cx="1996" cy="1452"/>
            </a:xfrm>
          </p:grpSpPr>
          <p:grpSp>
            <p:nvGrpSpPr>
              <p:cNvPr id="16398" name="Group 40"/>
              <p:cNvGrpSpPr/>
              <p:nvPr/>
            </p:nvGrpSpPr>
            <p:grpSpPr bwMode="auto">
              <a:xfrm>
                <a:off x="839" y="2523"/>
                <a:ext cx="1588" cy="1452"/>
                <a:chOff x="612" y="2341"/>
                <a:chExt cx="1588" cy="1452"/>
              </a:xfrm>
            </p:grpSpPr>
            <p:sp>
              <p:nvSpPr>
                <p:cNvPr id="16400" name="Line 41"/>
                <p:cNvSpPr>
                  <a:spLocks noChangeShapeType="1"/>
                </p:cNvSpPr>
                <p:nvPr/>
              </p:nvSpPr>
              <p:spPr bwMode="auto">
                <a:xfrm>
                  <a:off x="612" y="3158"/>
                  <a:ext cx="15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1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292" y="2341"/>
                  <a:ext cx="0" cy="14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2" name="Freeform 43"/>
                <p:cNvSpPr/>
                <p:nvPr/>
              </p:nvSpPr>
              <p:spPr bwMode="auto">
                <a:xfrm>
                  <a:off x="1338" y="2387"/>
                  <a:ext cx="680" cy="726"/>
                </a:xfrm>
                <a:custGeom>
                  <a:avLst/>
                  <a:gdLst>
                    <a:gd name="T0" fmla="*/ 0 w 680"/>
                    <a:gd name="T1" fmla="*/ 0 h 726"/>
                    <a:gd name="T2" fmla="*/ 136 w 680"/>
                    <a:gd name="T3" fmla="*/ 589 h 726"/>
                    <a:gd name="T4" fmla="*/ 680 w 680"/>
                    <a:gd name="T5" fmla="*/ 726 h 726"/>
                    <a:gd name="T6" fmla="*/ 0 60000 65536"/>
                    <a:gd name="T7" fmla="*/ 0 60000 65536"/>
                    <a:gd name="T8" fmla="*/ 0 60000 65536"/>
                    <a:gd name="T9" fmla="*/ 0 w 680"/>
                    <a:gd name="T10" fmla="*/ 0 h 726"/>
                    <a:gd name="T11" fmla="*/ 680 w 680"/>
                    <a:gd name="T12" fmla="*/ 726 h 72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80" h="726">
                      <a:moveTo>
                        <a:pt x="0" y="0"/>
                      </a:moveTo>
                      <a:cubicBezTo>
                        <a:pt x="11" y="234"/>
                        <a:pt x="23" y="468"/>
                        <a:pt x="136" y="589"/>
                      </a:cubicBezTo>
                      <a:cubicBezTo>
                        <a:pt x="249" y="710"/>
                        <a:pt x="464" y="718"/>
                        <a:pt x="680" y="726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kumimoji="1" lang="zh-CN" altLang="en-US" b="0">
                    <a:latin typeface="EU-BX" pitchFamily="65" charset="-122"/>
                  </a:endParaRPr>
                </a:p>
              </p:txBody>
            </p:sp>
            <p:sp>
              <p:nvSpPr>
                <p:cNvPr id="16403" name="Freeform 44"/>
                <p:cNvSpPr/>
                <p:nvPr/>
              </p:nvSpPr>
              <p:spPr bwMode="auto">
                <a:xfrm>
                  <a:off x="612" y="3203"/>
                  <a:ext cx="650" cy="590"/>
                </a:xfrm>
                <a:custGeom>
                  <a:avLst/>
                  <a:gdLst>
                    <a:gd name="T0" fmla="*/ 0 w 650"/>
                    <a:gd name="T1" fmla="*/ 0 h 590"/>
                    <a:gd name="T2" fmla="*/ 544 w 650"/>
                    <a:gd name="T3" fmla="*/ 136 h 590"/>
                    <a:gd name="T4" fmla="*/ 635 w 650"/>
                    <a:gd name="T5" fmla="*/ 590 h 590"/>
                    <a:gd name="T6" fmla="*/ 0 60000 65536"/>
                    <a:gd name="T7" fmla="*/ 0 60000 65536"/>
                    <a:gd name="T8" fmla="*/ 0 60000 65536"/>
                    <a:gd name="T9" fmla="*/ 0 w 650"/>
                    <a:gd name="T10" fmla="*/ 0 h 590"/>
                    <a:gd name="T11" fmla="*/ 650 w 650"/>
                    <a:gd name="T12" fmla="*/ 590 h 5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50" h="590">
                      <a:moveTo>
                        <a:pt x="0" y="0"/>
                      </a:moveTo>
                      <a:cubicBezTo>
                        <a:pt x="219" y="19"/>
                        <a:pt x="438" y="38"/>
                        <a:pt x="544" y="136"/>
                      </a:cubicBezTo>
                      <a:cubicBezTo>
                        <a:pt x="650" y="234"/>
                        <a:pt x="642" y="412"/>
                        <a:pt x="635" y="590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l"/>
                  <a:endParaRPr kumimoji="1" lang="zh-CN" altLang="en-US" b="0">
                    <a:latin typeface="EU-BX" pitchFamily="65" charset="-122"/>
                  </a:endParaRPr>
                </a:p>
              </p:txBody>
            </p:sp>
          </p:grpSp>
          <p:sp>
            <p:nvSpPr>
              <p:cNvPr id="16399" name="Text Box 45"/>
              <p:cNvSpPr txBox="1">
                <a:spLocks noChangeArrowheads="1"/>
              </p:cNvSpPr>
              <p:nvPr/>
            </p:nvSpPr>
            <p:spPr bwMode="auto">
              <a:xfrm>
                <a:off x="431" y="3203"/>
                <a:ext cx="4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b="0">
                    <a:latin typeface="宋体" panose="02010600030101010101" pitchFamily="2" charset="-122"/>
                    <a:ea typeface="宋体" panose="02010600030101010101" pitchFamily="2" charset="-122"/>
                  </a:rPr>
                  <a:t>C</a:t>
                </a:r>
                <a:r>
                  <a:rPr lang="zh-CN" altLang="en-US" sz="1800" b="0">
                    <a:latin typeface="EU-BX" pitchFamily="65" charset="-122"/>
                  </a:rPr>
                  <a:t>：</a:t>
                </a:r>
              </a:p>
            </p:txBody>
          </p:sp>
        </p:grpSp>
        <p:sp>
          <p:nvSpPr>
            <p:cNvPr id="16395" name="Rectangle 46"/>
            <p:cNvSpPr>
              <a:spLocks noChangeArrowheads="1"/>
            </p:cNvSpPr>
            <p:nvPr/>
          </p:nvSpPr>
          <p:spPr bwMode="auto">
            <a:xfrm>
              <a:off x="2472" y="3203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800" b="0">
                  <a:latin typeface="EU-BX" pitchFamily="65" charset="-122"/>
                </a:rPr>
                <a:t>x</a:t>
              </a:r>
            </a:p>
          </p:txBody>
        </p:sp>
        <p:sp>
          <p:nvSpPr>
            <p:cNvPr id="16396" name="Rectangle 47"/>
            <p:cNvSpPr>
              <a:spLocks noChangeArrowheads="1"/>
            </p:cNvSpPr>
            <p:nvPr/>
          </p:nvSpPr>
          <p:spPr bwMode="auto">
            <a:xfrm>
              <a:off x="1565" y="2432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y</a:t>
              </a:r>
            </a:p>
          </p:txBody>
        </p:sp>
        <p:sp>
          <p:nvSpPr>
            <p:cNvPr id="16397" name="Rectangle 48"/>
            <p:cNvSpPr>
              <a:spLocks noChangeArrowheads="1"/>
            </p:cNvSpPr>
            <p:nvPr/>
          </p:nvSpPr>
          <p:spPr bwMode="auto">
            <a:xfrm>
              <a:off x="1474" y="3339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latin typeface="EU-BX" pitchFamily="65" charset="-122"/>
                </a:rPr>
                <a:t>o</a:t>
              </a:r>
            </a:p>
          </p:txBody>
        </p:sp>
      </p:grpSp>
      <p:sp>
        <p:nvSpPr>
          <p:cNvPr id="16390" name="Text Box 50"/>
          <p:cNvSpPr txBox="1">
            <a:spLocks noChangeArrowheads="1"/>
          </p:cNvSpPr>
          <p:nvPr/>
        </p:nvSpPr>
        <p:spPr bwMode="auto">
          <a:xfrm>
            <a:off x="539750" y="1270000"/>
            <a:ext cx="8604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、反比例函数</a:t>
            </a:r>
            <a:r>
              <a:rPr kumimoji="1" lang="en-US" altLang="zh-CN">
                <a:latin typeface="EU-BX" pitchFamily="65" charset="-122"/>
              </a:rPr>
              <a:t>y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- </a:t>
            </a:r>
            <a:r>
              <a:rPr lang="en-US" altLang="zh-CN">
                <a:ea typeface="宋体" panose="02010600030101010101" pitchFamily="2" charset="-122"/>
              </a:rPr>
              <a:t>     </a:t>
            </a:r>
            <a:r>
              <a:rPr lang="zh-CN" altLang="en-US">
                <a:ea typeface="宋体" panose="02010600030101010101" pitchFamily="2" charset="-122"/>
              </a:rPr>
              <a:t>的图象大致是（         ）</a:t>
            </a:r>
            <a:r>
              <a:rPr lang="zh-CN" altLang="en-US" sz="3200" b="0"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16391" name="Picture 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1125538"/>
            <a:ext cx="56038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68" name="Text Box 52"/>
          <p:cNvSpPr txBox="1">
            <a:spLocks noChangeArrowheads="1"/>
          </p:cNvSpPr>
          <p:nvPr/>
        </p:nvSpPr>
        <p:spPr bwMode="auto">
          <a:xfrm>
            <a:off x="6084888" y="131603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pic>
        <p:nvPicPr>
          <p:cNvPr id="16393" name="Picture 23" descr="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549275"/>
            <a:ext cx="3671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790575" y="908050"/>
            <a:ext cx="8353425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lnSpc>
                <a:spcPct val="190000"/>
              </a:lnSpc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2.</a:t>
            </a:r>
            <a:r>
              <a:rPr lang="zh-CN" altLang="en-US">
                <a:ea typeface="宋体" panose="02010600030101010101" pitchFamily="2" charset="-122"/>
              </a:rPr>
              <a:t>函数</a:t>
            </a:r>
            <a:r>
              <a:rPr lang="zh-CN" altLang="en-US" sz="2800">
                <a:ea typeface="宋体" panose="02010600030101010101" pitchFamily="2" charset="-122"/>
              </a:rPr>
              <a:t>            </a:t>
            </a:r>
            <a:r>
              <a:rPr lang="zh-CN" altLang="en-US">
                <a:ea typeface="宋体" panose="02010600030101010101" pitchFamily="2" charset="-122"/>
              </a:rPr>
              <a:t>的图象在第</a:t>
            </a:r>
            <a:r>
              <a:rPr lang="en-US" altLang="zh-CN">
                <a:ea typeface="宋体" panose="02010600030101010101" pitchFamily="2" charset="-122"/>
              </a:rPr>
              <a:t>________</a:t>
            </a:r>
            <a:r>
              <a:rPr lang="zh-CN" altLang="en-US">
                <a:ea typeface="宋体" panose="02010600030101010101" pitchFamily="2" charset="-122"/>
              </a:rPr>
              <a:t>象限</a:t>
            </a:r>
            <a:r>
              <a:rPr lang="en-US" altLang="zh-CN" sz="2800">
                <a:ea typeface="宋体" panose="02010600030101010101" pitchFamily="2" charset="-122"/>
              </a:rPr>
              <a:t>,</a:t>
            </a:r>
          </a:p>
          <a:p>
            <a:pPr algn="l" eaLnBrk="1" hangingPunct="1">
              <a:lnSpc>
                <a:spcPct val="190000"/>
              </a:lnSpc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在每一象限内</a:t>
            </a:r>
            <a:r>
              <a:rPr lang="zh-CN" altLang="en-US" sz="2800">
                <a:ea typeface="宋体" panose="02010600030101010101" pitchFamily="2" charset="-122"/>
              </a:rPr>
              <a:t>，</a:t>
            </a:r>
            <a:r>
              <a:rPr kumimoji="1" lang="en-US" altLang="zh-CN" sz="2800">
                <a:latin typeface="EU-BX" pitchFamily="65" charset="-122"/>
              </a:rPr>
              <a:t>y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  <a:r>
              <a:rPr lang="zh-CN" altLang="en-US">
                <a:ea typeface="宋体" panose="02010600030101010101" pitchFamily="2" charset="-122"/>
              </a:rPr>
              <a:t>随</a:t>
            </a:r>
            <a:r>
              <a:rPr kumimoji="1" lang="en-US" altLang="zh-CN" sz="2800">
                <a:latin typeface="EU-BX" pitchFamily="65" charset="-122"/>
              </a:rPr>
              <a:t>x </a:t>
            </a:r>
            <a:r>
              <a:rPr lang="zh-CN" altLang="en-US">
                <a:ea typeface="宋体" panose="02010600030101010101" pitchFamily="2" charset="-122"/>
              </a:rPr>
              <a:t>的增大而</a:t>
            </a:r>
            <a:r>
              <a:rPr lang="en-US" altLang="zh-CN">
                <a:ea typeface="宋体" panose="02010600030101010101" pitchFamily="2" charset="-122"/>
              </a:rPr>
              <a:t>_________.</a:t>
            </a:r>
          </a:p>
          <a:p>
            <a:pPr algn="l" eaLnBrk="1" hangingPunct="1">
              <a:lnSpc>
                <a:spcPct val="190000"/>
              </a:lnSpc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>
                <a:ea typeface="宋体" panose="02010600030101010101" pitchFamily="2" charset="-122"/>
              </a:rPr>
              <a:t>函数</a:t>
            </a:r>
            <a:r>
              <a:rPr lang="zh-CN" altLang="en-US" sz="2800">
                <a:ea typeface="宋体" panose="02010600030101010101" pitchFamily="2" charset="-122"/>
              </a:rPr>
              <a:t>             </a:t>
            </a:r>
            <a:r>
              <a:rPr lang="zh-CN" altLang="en-US">
                <a:ea typeface="宋体" panose="02010600030101010101" pitchFamily="2" charset="-122"/>
              </a:rPr>
              <a:t>的图象在第</a:t>
            </a:r>
            <a:r>
              <a:rPr lang="en-US" altLang="zh-CN">
                <a:ea typeface="宋体" panose="02010600030101010101" pitchFamily="2" charset="-122"/>
              </a:rPr>
              <a:t>________</a:t>
            </a:r>
            <a:r>
              <a:rPr lang="zh-CN" altLang="en-US">
                <a:ea typeface="宋体" panose="02010600030101010101" pitchFamily="2" charset="-122"/>
              </a:rPr>
              <a:t>象限</a:t>
            </a:r>
            <a:r>
              <a:rPr lang="en-US" altLang="zh-CN" sz="2800">
                <a:ea typeface="宋体" panose="02010600030101010101" pitchFamily="2" charset="-122"/>
              </a:rPr>
              <a:t>,</a:t>
            </a:r>
          </a:p>
          <a:p>
            <a:pPr algn="l" eaLnBrk="1" hangingPunct="1">
              <a:lnSpc>
                <a:spcPct val="190000"/>
              </a:lnSpc>
              <a:buFont typeface="Wingdings" panose="05000000000000000000" pitchFamily="2" charset="2"/>
              <a:buNone/>
            </a:pPr>
            <a:r>
              <a:rPr lang="zh-CN" altLang="en-US">
                <a:ea typeface="宋体" panose="02010600030101010101" pitchFamily="2" charset="-122"/>
              </a:rPr>
              <a:t>   在每一象限内</a:t>
            </a:r>
            <a:r>
              <a:rPr lang="zh-CN" altLang="en-US" sz="2800">
                <a:ea typeface="宋体" panose="02010600030101010101" pitchFamily="2" charset="-122"/>
              </a:rPr>
              <a:t>，</a:t>
            </a:r>
            <a:r>
              <a:rPr kumimoji="1" lang="en-US" altLang="zh-CN" sz="2800">
                <a:latin typeface="EU-BX" pitchFamily="65" charset="-122"/>
              </a:rPr>
              <a:t>y </a:t>
            </a:r>
            <a:r>
              <a:rPr lang="zh-CN" altLang="en-US">
                <a:ea typeface="宋体" panose="02010600030101010101" pitchFamily="2" charset="-122"/>
              </a:rPr>
              <a:t>随</a:t>
            </a:r>
            <a:r>
              <a:rPr kumimoji="1" lang="en-US" altLang="zh-CN" sz="2800">
                <a:latin typeface="EU-BX" pitchFamily="65" charset="-122"/>
              </a:rPr>
              <a:t>x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  <a:r>
              <a:rPr lang="zh-CN" altLang="en-US">
                <a:ea typeface="宋体" panose="02010600030101010101" pitchFamily="2" charset="-122"/>
              </a:rPr>
              <a:t>的增大而</a:t>
            </a:r>
            <a:r>
              <a:rPr lang="en-US" altLang="zh-CN">
                <a:ea typeface="宋体" panose="02010600030101010101" pitchFamily="2" charset="-122"/>
              </a:rPr>
              <a:t>_________.</a:t>
            </a:r>
          </a:p>
          <a:p>
            <a:pPr algn="l" eaLnBrk="1" hangingPunct="1">
              <a:lnSpc>
                <a:spcPct val="190000"/>
              </a:lnSpc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4.</a:t>
            </a:r>
            <a:r>
              <a:rPr lang="zh-CN" altLang="en-US">
                <a:ea typeface="宋体" panose="02010600030101010101" pitchFamily="2" charset="-122"/>
              </a:rPr>
              <a:t>函数</a:t>
            </a:r>
            <a:r>
              <a:rPr lang="zh-CN" altLang="en-US" sz="2800">
                <a:ea typeface="宋体" panose="02010600030101010101" pitchFamily="2" charset="-122"/>
              </a:rPr>
              <a:t>              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ea typeface="宋体" panose="02010600030101010101" pitchFamily="2" charset="-122"/>
              </a:rPr>
              <a:t>当</a:t>
            </a:r>
            <a:r>
              <a:rPr kumimoji="1" lang="en-US" altLang="zh-CN" sz="2800">
                <a:latin typeface="EU-BX" pitchFamily="65" charset="-122"/>
              </a:rPr>
              <a:t>x&gt;</a:t>
            </a:r>
            <a:r>
              <a:rPr kumimoji="1"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>
                <a:ea typeface="宋体" panose="02010600030101010101" pitchFamily="2" charset="-122"/>
              </a:rPr>
              <a:t>时</a:t>
            </a:r>
            <a:r>
              <a:rPr lang="en-US" altLang="zh-CN" sz="2800">
                <a:ea typeface="宋体" panose="02010600030101010101" pitchFamily="2" charset="-122"/>
              </a:rPr>
              <a:t>,</a:t>
            </a:r>
            <a:r>
              <a:rPr lang="zh-CN" altLang="en-US">
                <a:ea typeface="宋体" panose="02010600030101010101" pitchFamily="2" charset="-122"/>
              </a:rPr>
              <a:t>图象在第</a:t>
            </a:r>
            <a:r>
              <a:rPr lang="en-US" altLang="zh-CN" sz="2800">
                <a:ea typeface="宋体" panose="02010600030101010101" pitchFamily="2" charset="-122"/>
              </a:rPr>
              <a:t>____</a:t>
            </a:r>
            <a:r>
              <a:rPr lang="zh-CN" altLang="en-US">
                <a:ea typeface="宋体" panose="02010600030101010101" pitchFamily="2" charset="-122"/>
              </a:rPr>
              <a:t>象限</a:t>
            </a:r>
            <a:r>
              <a:rPr lang="en-US" altLang="zh-CN" sz="2800">
                <a:ea typeface="宋体" panose="02010600030101010101" pitchFamily="2" charset="-122"/>
              </a:rPr>
              <a:t>,</a:t>
            </a:r>
          </a:p>
          <a:p>
            <a:pPr algn="l" eaLnBrk="1" hangingPunct="1">
              <a:lnSpc>
                <a:spcPct val="19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   </a:t>
            </a:r>
            <a:r>
              <a:rPr kumimoji="1" lang="en-US" altLang="zh-CN" sz="2800">
                <a:latin typeface="EU-BX" pitchFamily="65" charset="-122"/>
              </a:rPr>
              <a:t>y</a:t>
            </a:r>
            <a:r>
              <a:rPr lang="zh-CN" altLang="en-US">
                <a:ea typeface="宋体" panose="02010600030101010101" pitchFamily="2" charset="-122"/>
              </a:rPr>
              <a:t>随</a:t>
            </a:r>
            <a:r>
              <a:rPr kumimoji="1" lang="en-US" altLang="zh-CN" sz="2800">
                <a:latin typeface="EU-BX" pitchFamily="65" charset="-122"/>
              </a:rPr>
              <a:t>x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  <a:r>
              <a:rPr lang="zh-CN" altLang="en-US">
                <a:ea typeface="宋体" panose="02010600030101010101" pitchFamily="2" charset="-122"/>
              </a:rPr>
              <a:t>的增大而</a:t>
            </a:r>
            <a:r>
              <a:rPr lang="en-US" altLang="zh-CN" sz="2800">
                <a:ea typeface="宋体" panose="02010600030101010101" pitchFamily="2" charset="-122"/>
              </a:rPr>
              <a:t>_________.</a:t>
            </a:r>
          </a:p>
          <a:p>
            <a:pPr algn="l" eaLnBrk="1" hangingPunct="1"/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284663" y="119697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一、三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500563" y="2781300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二、四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867400" y="44370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一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364163" y="1916113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减小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508625" y="3573463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增大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419475" y="522922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减小</a:t>
            </a:r>
          </a:p>
        </p:txBody>
      </p:sp>
      <p:graphicFrame>
        <p:nvGraphicFramePr>
          <p:cNvPr id="819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63713" y="2636838"/>
          <a:ext cx="12239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" imgW="558800" imgH="393700" progId="Equation.DSMT4">
                  <p:embed/>
                </p:oleObj>
              </mc:Choice>
              <mc:Fallback>
                <p:oleObj name="Equation" r:id="rId4" imgW="5588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636838"/>
                        <a:ext cx="12239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8175" y="1125538"/>
          <a:ext cx="863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6" imgW="469900" imgH="393700" progId="Equation.DSMT4">
                  <p:embed/>
                </p:oleObj>
              </mc:Choice>
              <mc:Fallback>
                <p:oleObj name="Equation" r:id="rId6" imgW="4699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125538"/>
                        <a:ext cx="863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3" name="Group 13"/>
          <p:cNvGrpSpPr>
            <a:grpSpLocks noChangeAspect="1"/>
          </p:cNvGrpSpPr>
          <p:nvPr/>
        </p:nvGrpSpPr>
        <p:grpSpPr bwMode="auto">
          <a:xfrm>
            <a:off x="2051050" y="4221163"/>
            <a:ext cx="936625" cy="962025"/>
            <a:chOff x="1292" y="2648"/>
            <a:chExt cx="590" cy="606"/>
          </a:xfrm>
        </p:grpSpPr>
        <p:sp>
          <p:nvSpPr>
            <p:cNvPr id="8204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292" y="2659"/>
              <a:ext cx="590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14"/>
            <p:cNvSpPr>
              <a:spLocks noChangeShapeType="1"/>
            </p:cNvSpPr>
            <p:nvPr/>
          </p:nvSpPr>
          <p:spPr bwMode="auto">
            <a:xfrm>
              <a:off x="1678" y="2954"/>
              <a:ext cx="163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Rectangle 15"/>
            <p:cNvSpPr>
              <a:spLocks noChangeArrowheads="1"/>
            </p:cNvSpPr>
            <p:nvPr/>
          </p:nvSpPr>
          <p:spPr bwMode="auto">
            <a:xfrm>
              <a:off x="1391" y="2812"/>
              <a:ext cx="9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/>
            </a:p>
          </p:txBody>
        </p:sp>
        <p:sp>
          <p:nvSpPr>
            <p:cNvPr id="8207" name="Rectangle 16"/>
            <p:cNvSpPr>
              <a:spLocks noChangeArrowheads="1"/>
            </p:cNvSpPr>
            <p:nvPr/>
          </p:nvSpPr>
          <p:spPr bwMode="auto">
            <a:xfrm>
              <a:off x="1761" y="2985"/>
              <a:ext cx="9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/>
            </a:p>
          </p:txBody>
        </p:sp>
        <p:sp>
          <p:nvSpPr>
            <p:cNvPr id="8208" name="Rectangle 17"/>
            <p:cNvSpPr>
              <a:spLocks noChangeArrowheads="1"/>
            </p:cNvSpPr>
            <p:nvPr/>
          </p:nvSpPr>
          <p:spPr bwMode="auto">
            <a:xfrm>
              <a:off x="1745" y="2648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zh-CN"/>
            </a:p>
          </p:txBody>
        </p:sp>
        <p:sp>
          <p:nvSpPr>
            <p:cNvPr id="8209" name="Rectangle 18"/>
            <p:cNvSpPr>
              <a:spLocks noChangeArrowheads="1"/>
            </p:cNvSpPr>
            <p:nvPr/>
          </p:nvSpPr>
          <p:spPr bwMode="auto">
            <a:xfrm>
              <a:off x="1513" y="2787"/>
              <a:ext cx="23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0">
                  <a:solidFill>
                    <a:srgbClr val="000000"/>
                  </a:solidFill>
                  <a:latin typeface="Symbol" panose="05050102010706020507" pitchFamily="18" charset="2"/>
                </a:rPr>
                <a:t>=  </a:t>
              </a:r>
              <a:endParaRPr lang="en-US" altLang="zh-CN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3" grpId="0"/>
      <p:bldP spid="94214" grpId="0"/>
      <p:bldP spid="94215" grpId="0"/>
      <p:bldP spid="942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2089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．用“＞”或“＜”填空：</a:t>
            </a:r>
          </a:p>
          <a:p>
            <a:pPr algn="l"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）已知　　　和　　　是反比例函数　　　 的两对自变量与函数的对应值．若　　　    ，则   </a:t>
            </a:r>
            <a:r>
              <a:rPr lang="en-US" altLang="zh-CN" u="sng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　 </a:t>
            </a:r>
            <a:r>
              <a:rPr lang="zh-CN" altLang="en-US" u="sng" dirty="0">
                <a:latin typeface="宋体" panose="02010600030101010101" pitchFamily="2" charset="-122"/>
                <a:ea typeface="宋体" panose="02010600030101010101" pitchFamily="2" charset="-122"/>
              </a:rPr>
              <a:t>　 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　 ．</a:t>
            </a:r>
          </a:p>
          <a:p>
            <a:pPr algn="l"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）已知　　　和　　　是反比例函数　　　 的两对自变</a:t>
            </a:r>
          </a:p>
          <a:p>
            <a:pPr algn="l"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量与函数的对应值．若　　　　　，则　</a:t>
            </a:r>
            <a:r>
              <a:rPr lang="zh-CN" altLang="en-US" u="sng" dirty="0">
                <a:latin typeface="宋体" panose="02010600030101010101" pitchFamily="2" charset="-122"/>
                <a:ea typeface="宋体" panose="02010600030101010101" pitchFamily="2" charset="-122"/>
              </a:rPr>
              <a:t>　 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　 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835150" y="1412875"/>
          <a:ext cx="8969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4" imgW="393700" imgH="228600" progId="Equation.DSMT4">
                  <p:embed/>
                </p:oleObj>
              </mc:Choice>
              <mc:Fallback>
                <p:oleObj name="Equation" r:id="rId4" imgW="3937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412875"/>
                        <a:ext cx="8969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987675" y="1412875"/>
          <a:ext cx="955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6" imgW="419100" imgH="228600" progId="Equation.DSMT4">
                  <p:embed/>
                </p:oleObj>
              </mc:Choice>
              <mc:Fallback>
                <p:oleObj name="Equation" r:id="rId6" imgW="419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12875"/>
                        <a:ext cx="9556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3348038" y="1916113"/>
          <a:ext cx="15335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8" imgW="673100" imgH="228600" progId="Equation.DSMT4">
                  <p:embed/>
                </p:oleObj>
              </mc:Choice>
              <mc:Fallback>
                <p:oleObj name="Equation" r:id="rId8" imgW="6731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916113"/>
                        <a:ext cx="15335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7019925" y="1916113"/>
            <a:ext cx="820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&gt;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6056313" y="1901825"/>
            <a:ext cx="820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&gt;</a:t>
            </a:r>
          </a:p>
        </p:txBody>
      </p:sp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1763713" y="2565400"/>
          <a:ext cx="8969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10" imgW="393700" imgH="228600" progId="Equation.DSMT4">
                  <p:embed/>
                </p:oleObj>
              </mc:Choice>
              <mc:Fallback>
                <p:oleObj name="Equation" r:id="rId10" imgW="3937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565400"/>
                        <a:ext cx="89693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1"/>
          <p:cNvGraphicFramePr>
            <a:graphicFrameLocks noChangeAspect="1"/>
          </p:cNvGraphicFramePr>
          <p:nvPr/>
        </p:nvGraphicFramePr>
        <p:xfrm>
          <a:off x="2987675" y="2565400"/>
          <a:ext cx="955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1" imgW="419100" imgH="228600" progId="Equation.DSMT4">
                  <p:embed/>
                </p:oleObj>
              </mc:Choice>
              <mc:Fallback>
                <p:oleObj name="Equation" r:id="rId11" imgW="419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565400"/>
                        <a:ext cx="9556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2"/>
          <p:cNvGraphicFramePr>
            <a:graphicFrameLocks noChangeAspect="1"/>
          </p:cNvGraphicFramePr>
          <p:nvPr/>
        </p:nvGraphicFramePr>
        <p:xfrm>
          <a:off x="5678488" y="2420938"/>
          <a:ext cx="10541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12" imgW="495300" imgH="393700" progId="Equation.DSMT4">
                  <p:embed/>
                </p:oleObj>
              </mc:Choice>
              <mc:Fallback>
                <p:oleObj name="Equation" r:id="rId12" imgW="4953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2420938"/>
                        <a:ext cx="10541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3"/>
          <p:cNvGraphicFramePr>
            <a:graphicFrameLocks noChangeAspect="1"/>
          </p:cNvGraphicFramePr>
          <p:nvPr/>
        </p:nvGraphicFramePr>
        <p:xfrm>
          <a:off x="3492500" y="3141663"/>
          <a:ext cx="12969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14" imgW="673100" imgH="228600" progId="Equation.DSMT4">
                  <p:embed/>
                </p:oleObj>
              </mc:Choice>
              <mc:Fallback>
                <p:oleObj name="Equation" r:id="rId14" imgW="6731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141663"/>
                        <a:ext cx="129698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4"/>
          <p:cNvGraphicFramePr>
            <a:graphicFrameLocks noChangeAspect="1"/>
          </p:cNvGraphicFramePr>
          <p:nvPr/>
        </p:nvGraphicFramePr>
        <p:xfrm>
          <a:off x="5626100" y="3227388"/>
          <a:ext cx="17541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16" imgW="800100" imgH="228600" progId="Equation.DSMT4">
                  <p:embed/>
                </p:oleObj>
              </mc:Choice>
              <mc:Fallback>
                <p:oleObj name="Equation" r:id="rId16" imgW="8001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3227388"/>
                        <a:ext cx="175418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5867400" y="3213100"/>
            <a:ext cx="820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&gt;</a:t>
            </a: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6588125" y="3197225"/>
            <a:ext cx="668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&gt;</a:t>
            </a:r>
          </a:p>
        </p:txBody>
      </p:sp>
      <p:sp>
        <p:nvSpPr>
          <p:cNvPr id="9232" name="Text Box 3"/>
          <p:cNvSpPr txBox="1">
            <a:spLocks noChangeArrowheads="1"/>
          </p:cNvSpPr>
          <p:nvPr/>
        </p:nvSpPr>
        <p:spPr bwMode="auto">
          <a:xfrm>
            <a:off x="323850" y="3860800"/>
            <a:ext cx="8497888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lnSpc>
                <a:spcPct val="190000"/>
              </a:lnSpc>
            </a:pPr>
            <a:r>
              <a:rPr kumimoji="1" lang="en-US" altLang="zh-CN" dirty="0">
                <a:solidFill>
                  <a:srgbClr val="02000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r>
              <a:rPr kumimoji="1" lang="zh-CN" altLang="en-US" dirty="0">
                <a:solidFill>
                  <a:srgbClr val="02000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若关于</a:t>
            </a:r>
            <a:r>
              <a:rPr kumimoji="1" lang="en-US" altLang="zh-CN" dirty="0">
                <a:latin typeface="EU-BX" pitchFamily="65" charset="-122"/>
              </a:rPr>
              <a:t>x</a:t>
            </a:r>
            <a:r>
              <a:rPr kumimoji="1" lang="en-US" altLang="zh-CN" dirty="0">
                <a:solidFill>
                  <a:srgbClr val="02000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kumimoji="1" lang="en-US" altLang="zh-CN" dirty="0">
                <a:latin typeface="EU-BX" pitchFamily="65" charset="-122"/>
              </a:rPr>
              <a:t>y</a:t>
            </a:r>
            <a:r>
              <a:rPr kumimoji="1" lang="zh-CN" altLang="en-US" dirty="0">
                <a:solidFill>
                  <a:srgbClr val="02000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的函数        图象位于第一、三象限，则</a:t>
            </a:r>
            <a:r>
              <a:rPr lang="en-US" altLang="zh-CN" dirty="0">
                <a:latin typeface="EU-BX" pitchFamily="65" charset="-122"/>
              </a:rPr>
              <a:t>k</a:t>
            </a:r>
            <a:r>
              <a:rPr kumimoji="1" lang="zh-CN" altLang="en-US" dirty="0">
                <a:solidFill>
                  <a:srgbClr val="02000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的取值范围是</a:t>
            </a:r>
            <a:r>
              <a:rPr kumimoji="1" lang="en-US" altLang="zh-CN" dirty="0">
                <a:solidFill>
                  <a:srgbClr val="02000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_________.</a:t>
            </a:r>
          </a:p>
        </p:txBody>
      </p:sp>
      <p:graphicFrame>
        <p:nvGraphicFramePr>
          <p:cNvPr id="9226" name="Object 4"/>
          <p:cNvGraphicFramePr>
            <a:graphicFrameLocks noChangeAspect="1"/>
          </p:cNvGraphicFramePr>
          <p:nvPr/>
        </p:nvGraphicFramePr>
        <p:xfrm>
          <a:off x="3132138" y="3860800"/>
          <a:ext cx="12287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18" imgW="736600" imgH="495300" progId="Equation.3">
                  <p:embed/>
                </p:oleObj>
              </mc:Choice>
              <mc:Fallback>
                <p:oleObj name="Equation" r:id="rId18" imgW="736600" imgH="495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860800"/>
                        <a:ext cx="12287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979613" y="4724400"/>
            <a:ext cx="129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k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&gt;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9234" name="Rectangle 24"/>
          <p:cNvSpPr>
            <a:spLocks noChangeArrowheads="1"/>
          </p:cNvSpPr>
          <p:nvPr/>
        </p:nvSpPr>
        <p:spPr bwMode="auto">
          <a:xfrm>
            <a:off x="5702300" y="1989138"/>
            <a:ext cx="165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600" b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en-US" altLang="zh-CN"/>
          </a:p>
        </p:txBody>
      </p:sp>
      <p:sp>
        <p:nvSpPr>
          <p:cNvPr id="9235" name="Rectangle 25"/>
          <p:cNvSpPr>
            <a:spLocks noChangeArrowheads="1"/>
          </p:cNvSpPr>
          <p:nvPr/>
        </p:nvSpPr>
        <p:spPr bwMode="auto">
          <a:xfrm>
            <a:off x="6588125" y="1879600"/>
            <a:ext cx="108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sz="2600" b="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600" b="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600" b="0" i="1">
                <a:solidFill>
                  <a:srgbClr val="000000"/>
                </a:solidFill>
                <a:latin typeface="Times New Roman" panose="02020603050405020304" pitchFamily="18" charset="0"/>
              </a:rPr>
              <a:t>       y</a:t>
            </a:r>
            <a:r>
              <a:rPr lang="en-US" altLang="zh-CN" sz="2600" b="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9236" name="Group 33"/>
          <p:cNvGrpSpPr/>
          <p:nvPr/>
        </p:nvGrpSpPr>
        <p:grpSpPr bwMode="auto">
          <a:xfrm>
            <a:off x="5734050" y="1165225"/>
            <a:ext cx="925513" cy="895350"/>
            <a:chOff x="3651" y="788"/>
            <a:chExt cx="583" cy="564"/>
          </a:xfrm>
        </p:grpSpPr>
        <p:sp>
          <p:nvSpPr>
            <p:cNvPr id="9237" name="AutoShape 26"/>
            <p:cNvSpPr>
              <a:spLocks noChangeAspect="1" noChangeArrowheads="1" noTextEdit="1"/>
            </p:cNvSpPr>
            <p:nvPr/>
          </p:nvSpPr>
          <p:spPr bwMode="auto">
            <a:xfrm>
              <a:off x="3651" y="799"/>
              <a:ext cx="583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Line 28"/>
            <p:cNvSpPr>
              <a:spLocks noChangeShapeType="1"/>
            </p:cNvSpPr>
            <p:nvPr/>
          </p:nvSpPr>
          <p:spPr bwMode="auto">
            <a:xfrm>
              <a:off x="4032" y="1073"/>
              <a:ext cx="161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Rectangle 29"/>
            <p:cNvSpPr>
              <a:spLocks noChangeArrowheads="1"/>
            </p:cNvSpPr>
            <p:nvPr/>
          </p:nvSpPr>
          <p:spPr bwMode="auto">
            <a:xfrm>
              <a:off x="3752" y="941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/>
            </a:p>
          </p:txBody>
        </p:sp>
        <p:sp>
          <p:nvSpPr>
            <p:cNvPr id="9240" name="Rectangle 30"/>
            <p:cNvSpPr>
              <a:spLocks noChangeArrowheads="1"/>
            </p:cNvSpPr>
            <p:nvPr/>
          </p:nvSpPr>
          <p:spPr bwMode="auto">
            <a:xfrm>
              <a:off x="4117" y="1102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/>
            </a:p>
          </p:txBody>
        </p:sp>
        <p:sp>
          <p:nvSpPr>
            <p:cNvPr id="9241" name="Rectangle 31"/>
            <p:cNvSpPr>
              <a:spLocks noChangeArrowheads="1"/>
            </p:cNvSpPr>
            <p:nvPr/>
          </p:nvSpPr>
          <p:spPr bwMode="auto">
            <a:xfrm>
              <a:off x="4102" y="788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zh-CN"/>
            </a:p>
          </p:txBody>
        </p:sp>
        <p:sp>
          <p:nvSpPr>
            <p:cNvPr id="9242" name="Rectangle 32"/>
            <p:cNvSpPr>
              <a:spLocks noChangeArrowheads="1"/>
            </p:cNvSpPr>
            <p:nvPr/>
          </p:nvSpPr>
          <p:spPr bwMode="auto">
            <a:xfrm>
              <a:off x="3902" y="917"/>
              <a:ext cx="1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0">
                  <a:solidFill>
                    <a:srgbClr val="000000"/>
                  </a:solidFill>
                  <a:latin typeface="Symbol" panose="05050102010706020507" pitchFamily="18" charset="2"/>
                </a:rPr>
                <a:t>= 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/>
      <p:bldP spid="87049" grpId="0"/>
      <p:bldP spid="87055" grpId="0"/>
      <p:bldP spid="87056" grpId="0"/>
      <p:bldP spid="593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431213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7.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在反比例函数             的图象上有三点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>
                <a:latin typeface="EU-BX" pitchFamily="65" charset="-122"/>
              </a:rPr>
              <a:t>x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）、（</a:t>
            </a:r>
            <a:r>
              <a:rPr lang="en-US" altLang="zh-CN" sz="2800">
                <a:latin typeface="EU-BX" pitchFamily="65" charset="-122"/>
              </a:rPr>
              <a:t>x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）、（</a:t>
            </a:r>
            <a:r>
              <a:rPr lang="en-US" altLang="zh-CN" sz="2800">
                <a:latin typeface="EU-BX" pitchFamily="65" charset="-122"/>
              </a:rPr>
              <a:t>x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），若</a:t>
            </a:r>
            <a:r>
              <a:rPr lang="en-US" altLang="zh-CN" sz="2800">
                <a:latin typeface="EU-BX" pitchFamily="65" charset="-122"/>
              </a:rPr>
              <a:t>x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EU-BX" pitchFamily="65" charset="-122"/>
              </a:rPr>
              <a:t>&gt;x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EU-BX" pitchFamily="65" charset="-122"/>
              </a:rPr>
              <a:t>&gt;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2800">
                <a:latin typeface="EU-BX" pitchFamily="65" charset="-122"/>
              </a:rPr>
              <a:t>&gt;x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则下列各式中正确的是（        ）</a:t>
            </a:r>
          </a:p>
          <a:p>
            <a:pPr algn="l" eaLnBrk="1" hangingPunct="1"/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     B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  <a:p>
            <a:pPr algn="l" eaLnBrk="1" hangingPunct="1"/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     D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>
                <a:latin typeface="EU-BX" pitchFamily="65" charset="-122"/>
              </a:rPr>
              <a:t>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>
                <a:latin typeface="EU-BX" pitchFamily="65" charset="-122"/>
              </a:rPr>
              <a:t>&gt;y</a:t>
            </a:r>
            <a:r>
              <a:rPr lang="en-US" altLang="zh-CN" sz="28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916238" y="620713"/>
          <a:ext cx="18002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4" imgW="1066800" imgH="558800" progId="Equation.DSMT4">
                  <p:embed/>
                </p:oleObj>
              </mc:Choice>
              <mc:Fallback>
                <p:oleObj name="Equation" r:id="rId4" imgW="1066800" imgH="55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620713"/>
                        <a:ext cx="18002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411413" y="1773238"/>
            <a:ext cx="668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57200" y="3013075"/>
            <a:ext cx="8939213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endParaRPr lang="zh-CN" altLang="en-US" b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如图：是反比例函数         的图象，（</a:t>
            </a:r>
            <a:r>
              <a:rPr lang="en-US" altLang="zh-CN">
                <a:latin typeface="EU-BX" pitchFamily="65" charset="-122"/>
              </a:rPr>
              <a:t>k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为常数，</a:t>
            </a:r>
            <a:r>
              <a:rPr lang="en-US" altLang="zh-CN">
                <a:latin typeface="EU-BX" pitchFamily="65" charset="-122"/>
              </a:rPr>
              <a:t>k</a:t>
            </a: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≠0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），点</a:t>
            </a:r>
            <a:r>
              <a:rPr lang="en-US" altLang="zh-CN">
                <a:latin typeface="EU-BX" pitchFamily="65" charset="-122"/>
              </a:rPr>
              <a:t>A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在这个反比例函数的图象上，</a:t>
            </a:r>
            <a:b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）求反比例函数的解析式．</a:t>
            </a:r>
            <a:b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）试判断点</a:t>
            </a:r>
            <a:r>
              <a:rPr lang="en-US" altLang="zh-CN">
                <a:latin typeface="EU-BX" pitchFamily="65" charset="-122"/>
              </a:rPr>
              <a:t>B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EU-BX" pitchFamily="65" charset="-122"/>
              </a:rPr>
              <a:t>a</a:t>
            </a: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,3</a:t>
            </a:r>
            <a:r>
              <a:rPr lang="en-US" altLang="zh-CN">
                <a:latin typeface="EU-BX" pitchFamily="65" charset="-122"/>
              </a:rPr>
              <a:t>a</a:t>
            </a:r>
            <a:r>
              <a:rPr lang="en-US" altLang="zh-CN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+2</a:t>
            </a: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）是</a:t>
            </a:r>
          </a:p>
          <a:p>
            <a:pPr algn="l">
              <a:lnSpc>
                <a:spcPct val="120000"/>
              </a:lnSpc>
            </a:pPr>
            <a:r>
              <a:rPr lang="zh-CN" altLang="en-US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否在这个反比例的图象上． </a:t>
            </a: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/>
          </p:nvPr>
        </p:nvGraphicFramePr>
        <p:xfrm>
          <a:off x="3851275" y="3211513"/>
          <a:ext cx="8651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公式" r:id="rId6" imgW="520700" imgH="520700" progId="Equation.3">
                  <p:embed/>
                </p:oleObj>
              </mc:Choice>
              <mc:Fallback>
                <p:oleObj name="公式" r:id="rId6" imgW="520700" imgH="5207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211513"/>
                        <a:ext cx="86518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4437063"/>
            <a:ext cx="187325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74676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解：（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）∵点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）在        上，</a:t>
            </a:r>
            <a:b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  ∴</a:t>
            </a:r>
            <a:r>
              <a:rPr lang="en-US" altLang="zh-CN" sz="2800">
                <a:solidFill>
                  <a:srgbClr val="0000FF"/>
                </a:solidFill>
                <a:latin typeface="EU-BX" pitchFamily="65" charset="-122"/>
              </a:rPr>
              <a:t>k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=2 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∴    </a:t>
            </a:r>
            <a:b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lang="en-US" altLang="zh-CN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403350" y="2492375"/>
            <a:ext cx="67532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）当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x=a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y=2a</a:t>
            </a:r>
            <a:r>
              <a:rPr lang="zh-CN" altLang="en-US" sz="2800" dirty="0">
                <a:solidFill>
                  <a:srgbClr val="0000FF"/>
                </a:solidFill>
                <a:latin typeface="EU-BX" pitchFamily="65" charset="-122"/>
              </a:rPr>
              <a:t>，</a:t>
            </a:r>
            <a:r>
              <a:rPr lang="zh-CN" altLang="en-US" sz="2800" dirty="0">
                <a:solidFill>
                  <a:schemeClr val="tx2"/>
                </a:solidFill>
                <a:latin typeface="EU-BX" pitchFamily="65" charset="-122"/>
              </a:rPr>
              <a:t/>
            </a:r>
            <a:br>
              <a:rPr lang="zh-CN" altLang="en-US" sz="2800" dirty="0">
                <a:solidFill>
                  <a:schemeClr val="tx2"/>
                </a:solidFill>
                <a:latin typeface="EU-BX" pitchFamily="65" charset="-122"/>
              </a:rPr>
            </a:br>
            <a:r>
              <a:rPr lang="zh-CN" altLang="en-US" sz="2800" dirty="0">
                <a:solidFill>
                  <a:schemeClr val="tx2"/>
                </a:solidFill>
                <a:latin typeface="宋体" panose="02010600030101010101" pitchFamily="2" charset="-122"/>
              </a:rPr>
              <a:t> </a:t>
            </a:r>
            <a:endParaRPr lang="zh-CN" altLang="en-US" sz="2800" dirty="0">
              <a:solidFill>
                <a:schemeClr val="tx2"/>
              </a:solidFill>
              <a:latin typeface="EU-BX" pitchFamily="65" charset="-122"/>
            </a:endParaRP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当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a=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a+2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时，解得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a=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b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lang="zh-CN" altLang="en-US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检验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a=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是原分式方程的解，</a:t>
            </a:r>
            <a:b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lang="zh-CN" altLang="en-US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∴当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a=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时，点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在反比例函数图象上；</a:t>
            </a:r>
          </a:p>
          <a:p>
            <a:pPr algn="l" eaLnBrk="1" hangingPunct="1"/>
            <a:endParaRPr lang="zh-CN" altLang="en-US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当</a:t>
            </a:r>
            <a:r>
              <a:rPr lang="en-US" altLang="zh-CN" sz="2800" dirty="0">
                <a:solidFill>
                  <a:srgbClr val="0000FF"/>
                </a:solidFill>
                <a:latin typeface="EU-BX" pitchFamily="65" charset="-122"/>
              </a:rPr>
              <a:t>a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≠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时，点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不在反比例函数图象上．</a:t>
            </a:r>
            <a:r>
              <a:rPr lang="zh-CN" altLang="en-US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181600" y="457200"/>
          <a:ext cx="10668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公式" r:id="rId4" imgW="520700" imgH="520700" progId="Equation.3">
                  <p:embed/>
                </p:oleObj>
              </mc:Choice>
              <mc:Fallback>
                <p:oleObj name="公式" r:id="rId4" imgW="5207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57200"/>
                        <a:ext cx="106680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843213" y="1412875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公式" r:id="rId6" imgW="520700" imgH="520700" progId="Equation.3">
                  <p:embed/>
                </p:oleObj>
              </mc:Choice>
              <mc:Fallback>
                <p:oleObj name="公式" r:id="rId6" imgW="5207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412875"/>
                        <a:ext cx="914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539750" y="2276475"/>
            <a:ext cx="8124825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</a:pPr>
            <a:r>
              <a:rPr kumimoji="1"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形状</a:t>
            </a:r>
            <a:r>
              <a:rPr kumimoji="1"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  <a:p>
            <a:pPr marL="342900" indent="-342900" algn="l">
              <a:lnSpc>
                <a:spcPct val="120000"/>
              </a:lnSpc>
            </a:pPr>
            <a:r>
              <a:rPr kumimoji="1"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反比例函数的图象是由两支曲线组成的，</a:t>
            </a:r>
          </a:p>
          <a:p>
            <a:pPr marL="342900" indent="-342900" algn="l">
              <a:lnSpc>
                <a:spcPct val="120000"/>
              </a:lnSpc>
            </a:pP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因此称反比例函数的图象为双曲线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marL="342900" indent="-342900" algn="l">
              <a:lnSpc>
                <a:spcPct val="120000"/>
              </a:lnSpc>
            </a:pPr>
            <a:r>
              <a:rPr kumimoji="1"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位置</a:t>
            </a:r>
            <a:r>
              <a:rPr kumimoji="1"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  <a:p>
            <a:pPr marL="342900" indent="-342900" algn="l">
              <a:lnSpc>
                <a:spcPct val="120000"/>
              </a:lnSpc>
            </a:pPr>
            <a:r>
              <a:rPr kumimoji="1"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kumimoji="1" lang="en-US" altLang="zh-CN" sz="2800" dirty="0">
                <a:solidFill>
                  <a:srgbClr val="0000FF"/>
                </a:solidFill>
                <a:latin typeface="EU-BX" pitchFamily="65" charset="-122"/>
              </a:rPr>
              <a:t>k&gt;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两支曲线分别位于第一、三象限内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在每一个象限内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en-US" altLang="zh-CN" sz="2800" dirty="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</a:t>
            </a:r>
            <a:r>
              <a:rPr kumimoji="1" lang="en-US" altLang="zh-CN" sz="2800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的增大而减小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marL="342900" indent="-342900" algn="l">
              <a:lnSpc>
                <a:spcPct val="120000"/>
              </a:lnSpc>
            </a:pP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kumimoji="1" lang="en-US" altLang="zh-CN" sz="2800" dirty="0">
                <a:solidFill>
                  <a:srgbClr val="0000FF"/>
                </a:solidFill>
                <a:latin typeface="EU-BX" pitchFamily="65" charset="-122"/>
              </a:rPr>
              <a:t>k&lt;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两支曲线分别位于第二、四象限内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en-US" altLang="zh-CN" sz="2800" dirty="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kumimoji="1"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随</a:t>
            </a:r>
            <a:r>
              <a:rPr kumimoji="1" lang="en-US" altLang="zh-CN" sz="2800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kumimoji="1"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的增大而增大</a:t>
            </a:r>
            <a:r>
              <a:rPr kumimoji="1" lang="en-US" altLang="zh-CN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7411" name="Rectangle 18"/>
          <p:cNvSpPr>
            <a:spLocks noChangeArrowheads="1"/>
          </p:cNvSpPr>
          <p:nvPr/>
        </p:nvSpPr>
        <p:spPr bwMode="auto">
          <a:xfrm>
            <a:off x="684213" y="1557338"/>
            <a:ext cx="53736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反比例函数的图象和性质</a:t>
            </a:r>
          </a:p>
        </p:txBody>
      </p:sp>
      <p:pic>
        <p:nvPicPr>
          <p:cNvPr id="17412" name="Picture 5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692150"/>
            <a:ext cx="3200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060575"/>
            <a:ext cx="8686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熟悉作函数图象的步骤，会画反比例函数的图象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2.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逐步提高从函数图象获取信息的能力，探索并掌握反比例函数的主要性质．</a:t>
            </a:r>
          </a:p>
        </p:txBody>
      </p:sp>
      <p:pic>
        <p:nvPicPr>
          <p:cNvPr id="14339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92150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710" name="Group 102"/>
          <p:cNvGraphicFramePr>
            <a:graphicFrameLocks noGrp="1"/>
          </p:cNvGraphicFramePr>
          <p:nvPr>
            <p:ph idx="4294967295"/>
          </p:nvPr>
        </p:nvGraphicFramePr>
        <p:xfrm>
          <a:off x="546100" y="4083050"/>
          <a:ext cx="7747000" cy="1700213"/>
        </p:xfrm>
        <a:graphic>
          <a:graphicData uri="http://schemas.openxmlformats.org/drawingml/2006/table">
            <a:tbl>
              <a:tblPr/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20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10" marB="468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97" name="Text Box 69"/>
          <p:cNvSpPr txBox="1">
            <a:spLocks noChangeArrowheads="1"/>
          </p:cNvSpPr>
          <p:nvPr/>
        </p:nvSpPr>
        <p:spPr bwMode="auto">
          <a:xfrm>
            <a:off x="844550" y="1939925"/>
            <a:ext cx="790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画出反比例函数                 和                  的函数图象</a:t>
            </a: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</p:txBody>
      </p:sp>
      <p:sp>
        <p:nvSpPr>
          <p:cNvPr id="78929" name="Text Box 81"/>
          <p:cNvSpPr txBox="1">
            <a:spLocks noChangeArrowheads="1"/>
          </p:cNvSpPr>
          <p:nvPr/>
        </p:nvSpPr>
        <p:spPr bwMode="auto">
          <a:xfrm>
            <a:off x="962025" y="3275013"/>
            <a:ext cx="1793875" cy="4095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函数图象画法</a:t>
            </a:r>
          </a:p>
        </p:txBody>
      </p:sp>
      <p:sp>
        <p:nvSpPr>
          <p:cNvPr id="78930" name="Text Box 82"/>
          <p:cNvSpPr txBox="1">
            <a:spLocks noChangeArrowheads="1"/>
          </p:cNvSpPr>
          <p:nvPr/>
        </p:nvSpPr>
        <p:spPr bwMode="auto">
          <a:xfrm>
            <a:off x="4205288" y="3130550"/>
            <a:ext cx="452437" cy="714375"/>
          </a:xfrm>
          <a:prstGeom prst="rect">
            <a:avLst/>
          </a:prstGeom>
          <a:noFill/>
          <a:ln w="12700">
            <a:solidFill>
              <a:srgbClr val="99CC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列</a:t>
            </a:r>
          </a:p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</a:p>
        </p:txBody>
      </p:sp>
      <p:sp>
        <p:nvSpPr>
          <p:cNvPr id="78931" name="Text Box 83"/>
          <p:cNvSpPr txBox="1">
            <a:spLocks noChangeArrowheads="1"/>
          </p:cNvSpPr>
          <p:nvPr/>
        </p:nvSpPr>
        <p:spPr bwMode="auto">
          <a:xfrm>
            <a:off x="5297488" y="3130550"/>
            <a:ext cx="452437" cy="714375"/>
          </a:xfrm>
          <a:prstGeom prst="rect">
            <a:avLst/>
          </a:prstGeom>
          <a:noFill/>
          <a:ln w="12700">
            <a:solidFill>
              <a:srgbClr val="99CC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描</a:t>
            </a:r>
          </a:p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</a:p>
        </p:txBody>
      </p:sp>
      <p:sp>
        <p:nvSpPr>
          <p:cNvPr id="78932" name="Text Box 84"/>
          <p:cNvSpPr txBox="1">
            <a:spLocks noChangeArrowheads="1"/>
          </p:cNvSpPr>
          <p:nvPr/>
        </p:nvSpPr>
        <p:spPr bwMode="auto">
          <a:xfrm>
            <a:off x="6383338" y="3130550"/>
            <a:ext cx="452437" cy="714375"/>
          </a:xfrm>
          <a:prstGeom prst="rect">
            <a:avLst/>
          </a:prstGeom>
          <a:noFill/>
          <a:ln w="12700">
            <a:solidFill>
              <a:srgbClr val="99CC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连</a:t>
            </a:r>
          </a:p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</a:t>
            </a:r>
          </a:p>
        </p:txBody>
      </p:sp>
      <p:sp>
        <p:nvSpPr>
          <p:cNvPr id="78933" name="Line 85"/>
          <p:cNvSpPr>
            <a:spLocks noChangeShapeType="1"/>
          </p:cNvSpPr>
          <p:nvPr/>
        </p:nvSpPr>
        <p:spPr bwMode="auto">
          <a:xfrm flipV="1">
            <a:off x="4710113" y="3490913"/>
            <a:ext cx="5048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945" name="Text Box 97"/>
          <p:cNvSpPr txBox="1">
            <a:spLocks noChangeArrowheads="1"/>
          </p:cNvSpPr>
          <p:nvPr/>
        </p:nvSpPr>
        <p:spPr bwMode="auto">
          <a:xfrm>
            <a:off x="2938463" y="3275013"/>
            <a:ext cx="1027112" cy="4095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描点法</a:t>
            </a:r>
          </a:p>
        </p:txBody>
      </p:sp>
      <p:sp>
        <p:nvSpPr>
          <p:cNvPr id="78946" name="Line 98"/>
          <p:cNvSpPr>
            <a:spLocks noChangeShapeType="1"/>
          </p:cNvSpPr>
          <p:nvPr/>
        </p:nvSpPr>
        <p:spPr bwMode="auto">
          <a:xfrm flipV="1">
            <a:off x="5789613" y="3490913"/>
            <a:ext cx="5048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05" name="Picture 9" descr="图片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765175"/>
            <a:ext cx="3378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100"/>
          <p:cNvGraphicFramePr>
            <a:graphicFrameLocks noChangeAspect="1"/>
          </p:cNvGraphicFramePr>
          <p:nvPr/>
        </p:nvGraphicFramePr>
        <p:xfrm>
          <a:off x="3203575" y="1628775"/>
          <a:ext cx="93503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公式" r:id="rId5" imgW="393700" imgH="393700" progId="Equation.3">
                  <p:embed/>
                </p:oleObj>
              </mc:Choice>
              <mc:Fallback>
                <p:oleObj name="公式" r:id="rId5" imgW="393700" imgH="39370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628775"/>
                        <a:ext cx="935038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1"/>
          <p:cNvGraphicFramePr>
            <a:graphicFrameLocks noChangeAspect="1"/>
          </p:cNvGraphicFramePr>
          <p:nvPr/>
        </p:nvGraphicFramePr>
        <p:xfrm>
          <a:off x="4859338" y="1773238"/>
          <a:ext cx="10064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公式" r:id="rId7" imgW="495300" imgH="393700" progId="Equation.3">
                  <p:embed/>
                </p:oleObj>
              </mc:Choice>
              <mc:Fallback>
                <p:oleObj name="公式" r:id="rId7" imgW="495300" imgH="3937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773238"/>
                        <a:ext cx="1006475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3"/>
          <p:cNvGraphicFramePr>
            <a:graphicFrameLocks noChangeAspect="1"/>
          </p:cNvGraphicFramePr>
          <p:nvPr/>
        </p:nvGraphicFramePr>
        <p:xfrm>
          <a:off x="684213" y="4581525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公式" r:id="rId9" imgW="393700" imgH="393700" progId="Equation.3">
                  <p:embed/>
                </p:oleObj>
              </mc:Choice>
              <mc:Fallback>
                <p:oleObj name="公式" r:id="rId9" imgW="393700" imgH="39370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81525"/>
                        <a:ext cx="647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4"/>
          <p:cNvGraphicFramePr>
            <a:graphicFrameLocks noChangeAspect="1"/>
          </p:cNvGraphicFramePr>
          <p:nvPr/>
        </p:nvGraphicFramePr>
        <p:xfrm>
          <a:off x="611188" y="5157788"/>
          <a:ext cx="7921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公式" r:id="rId10" imgW="495300" imgH="393700" progId="Equation.3">
                  <p:embed/>
                </p:oleObj>
              </mc:Choice>
              <mc:Fallback>
                <p:oleObj name="公式" r:id="rId10" imgW="495300" imgH="3937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157788"/>
                        <a:ext cx="7921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5"/>
          <p:cNvGraphicFramePr>
            <a:graphicFrameLocks noChangeAspect="1"/>
          </p:cNvGraphicFramePr>
          <p:nvPr/>
        </p:nvGraphicFramePr>
        <p:xfrm>
          <a:off x="827088" y="4292600"/>
          <a:ext cx="25876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公式" r:id="rId12" imgW="127000" imgH="139700" progId="Equation.3">
                  <p:embed/>
                </p:oleObj>
              </mc:Choice>
              <mc:Fallback>
                <p:oleObj name="公式" r:id="rId12" imgW="127000" imgH="13970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292600"/>
                        <a:ext cx="258762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9" grpId="0" animBg="1" autoUpdateAnimBg="0"/>
      <p:bldP spid="78930" grpId="0" animBg="1" autoUpdateAnimBg="0"/>
      <p:bldP spid="78931" grpId="0" animBg="1" autoUpdateAnimBg="0"/>
      <p:bldP spid="78932" grpId="0" animBg="1" autoUpdateAnimBg="0"/>
      <p:bldP spid="78933" grpId="0" animBg="1"/>
      <p:bldP spid="78945" grpId="0" animBg="1" autoUpdateAnimBg="0"/>
      <p:bldP spid="789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219" name="Group 563"/>
          <p:cNvGraphicFramePr>
            <a:graphicFrameLocks noGrp="1"/>
          </p:cNvGraphicFramePr>
          <p:nvPr>
            <p:ph idx="4294967295"/>
          </p:nvPr>
        </p:nvGraphicFramePr>
        <p:xfrm>
          <a:off x="4686300" y="2419350"/>
          <a:ext cx="3651250" cy="3690938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4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26" name="Text Box 173"/>
          <p:cNvSpPr txBox="1">
            <a:spLocks noChangeArrowheads="1"/>
          </p:cNvSpPr>
          <p:nvPr/>
        </p:nvSpPr>
        <p:spPr bwMode="auto">
          <a:xfrm>
            <a:off x="6672263" y="4230688"/>
            <a:ext cx="296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227" name="Text Box 174"/>
          <p:cNvSpPr txBox="1">
            <a:spLocks noChangeArrowheads="1"/>
          </p:cNvSpPr>
          <p:nvPr/>
        </p:nvSpPr>
        <p:spPr bwMode="auto">
          <a:xfrm>
            <a:off x="6973888" y="4230688"/>
            <a:ext cx="296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228" name="Text Box 175"/>
          <p:cNvSpPr txBox="1">
            <a:spLocks noChangeArrowheads="1"/>
          </p:cNvSpPr>
          <p:nvPr/>
        </p:nvSpPr>
        <p:spPr bwMode="auto">
          <a:xfrm>
            <a:off x="7277100" y="4230688"/>
            <a:ext cx="296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229" name="Text Box 176"/>
          <p:cNvSpPr txBox="1">
            <a:spLocks noChangeArrowheads="1"/>
          </p:cNvSpPr>
          <p:nvPr/>
        </p:nvSpPr>
        <p:spPr bwMode="auto">
          <a:xfrm>
            <a:off x="7566025" y="4230688"/>
            <a:ext cx="296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230" name="Text Box 177"/>
          <p:cNvSpPr txBox="1">
            <a:spLocks noChangeArrowheads="1"/>
          </p:cNvSpPr>
          <p:nvPr/>
        </p:nvSpPr>
        <p:spPr bwMode="auto">
          <a:xfrm>
            <a:off x="7902575" y="4230688"/>
            <a:ext cx="296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231" name="Text Box 178"/>
          <p:cNvSpPr txBox="1">
            <a:spLocks noChangeArrowheads="1"/>
          </p:cNvSpPr>
          <p:nvPr/>
        </p:nvSpPr>
        <p:spPr bwMode="auto">
          <a:xfrm>
            <a:off x="8215313" y="4230688"/>
            <a:ext cx="296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232" name="Text Box 179"/>
          <p:cNvSpPr txBox="1">
            <a:spLocks noChangeArrowheads="1"/>
          </p:cNvSpPr>
          <p:nvPr/>
        </p:nvSpPr>
        <p:spPr bwMode="auto">
          <a:xfrm>
            <a:off x="6027738" y="4216400"/>
            <a:ext cx="371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233" name="Text Box 180"/>
          <p:cNvSpPr txBox="1">
            <a:spLocks noChangeArrowheads="1"/>
          </p:cNvSpPr>
          <p:nvPr/>
        </p:nvSpPr>
        <p:spPr bwMode="auto">
          <a:xfrm>
            <a:off x="5437188" y="4216400"/>
            <a:ext cx="371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234" name="Text Box 181"/>
          <p:cNvSpPr txBox="1">
            <a:spLocks noChangeArrowheads="1"/>
          </p:cNvSpPr>
          <p:nvPr/>
        </p:nvSpPr>
        <p:spPr bwMode="auto">
          <a:xfrm>
            <a:off x="5738813" y="4216400"/>
            <a:ext cx="3730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235" name="Text Box 182"/>
          <p:cNvSpPr txBox="1">
            <a:spLocks noChangeArrowheads="1"/>
          </p:cNvSpPr>
          <p:nvPr/>
        </p:nvSpPr>
        <p:spPr bwMode="auto">
          <a:xfrm>
            <a:off x="5135563" y="4216400"/>
            <a:ext cx="371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2236" name="Text Box 183"/>
          <p:cNvSpPr txBox="1">
            <a:spLocks noChangeArrowheads="1"/>
          </p:cNvSpPr>
          <p:nvPr/>
        </p:nvSpPr>
        <p:spPr bwMode="auto">
          <a:xfrm>
            <a:off x="4808538" y="4216400"/>
            <a:ext cx="3730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2237" name="Text Box 184"/>
          <p:cNvSpPr txBox="1">
            <a:spLocks noChangeArrowheads="1"/>
          </p:cNvSpPr>
          <p:nvPr/>
        </p:nvSpPr>
        <p:spPr bwMode="auto">
          <a:xfrm>
            <a:off x="4513263" y="4216400"/>
            <a:ext cx="3730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238" name="Text Box 185"/>
          <p:cNvSpPr txBox="1">
            <a:spLocks noChangeArrowheads="1"/>
          </p:cNvSpPr>
          <p:nvPr/>
        </p:nvSpPr>
        <p:spPr bwMode="auto">
          <a:xfrm>
            <a:off x="6310313" y="3833813"/>
            <a:ext cx="296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239" name="Text Box 186"/>
          <p:cNvSpPr txBox="1">
            <a:spLocks noChangeArrowheads="1"/>
          </p:cNvSpPr>
          <p:nvPr/>
        </p:nvSpPr>
        <p:spPr bwMode="auto">
          <a:xfrm>
            <a:off x="6296025" y="3519488"/>
            <a:ext cx="296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240" name="Text Box 187"/>
          <p:cNvSpPr txBox="1">
            <a:spLocks noChangeArrowheads="1"/>
          </p:cNvSpPr>
          <p:nvPr/>
        </p:nvSpPr>
        <p:spPr bwMode="auto">
          <a:xfrm>
            <a:off x="6296025" y="3203575"/>
            <a:ext cx="295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241" name="Text Box 188"/>
          <p:cNvSpPr txBox="1">
            <a:spLocks noChangeArrowheads="1"/>
          </p:cNvSpPr>
          <p:nvPr/>
        </p:nvSpPr>
        <p:spPr bwMode="auto">
          <a:xfrm>
            <a:off x="6296025" y="2890838"/>
            <a:ext cx="296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242" name="Text Box 189"/>
          <p:cNvSpPr txBox="1">
            <a:spLocks noChangeArrowheads="1"/>
          </p:cNvSpPr>
          <p:nvPr/>
        </p:nvSpPr>
        <p:spPr bwMode="auto">
          <a:xfrm>
            <a:off x="6280150" y="4392613"/>
            <a:ext cx="371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243" name="Text Box 190"/>
          <p:cNvSpPr txBox="1">
            <a:spLocks noChangeArrowheads="1"/>
          </p:cNvSpPr>
          <p:nvPr/>
        </p:nvSpPr>
        <p:spPr bwMode="auto">
          <a:xfrm>
            <a:off x="6249988" y="4708525"/>
            <a:ext cx="3730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244" name="Text Box 191"/>
          <p:cNvSpPr txBox="1">
            <a:spLocks noChangeArrowheads="1"/>
          </p:cNvSpPr>
          <p:nvPr/>
        </p:nvSpPr>
        <p:spPr bwMode="auto">
          <a:xfrm>
            <a:off x="6264275" y="5006975"/>
            <a:ext cx="3730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245" name="Text Box 192"/>
          <p:cNvSpPr txBox="1">
            <a:spLocks noChangeArrowheads="1"/>
          </p:cNvSpPr>
          <p:nvPr/>
        </p:nvSpPr>
        <p:spPr bwMode="auto">
          <a:xfrm>
            <a:off x="6251575" y="5326063"/>
            <a:ext cx="371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2246" name="Text Box 193"/>
          <p:cNvSpPr txBox="1">
            <a:spLocks noChangeArrowheads="1"/>
          </p:cNvSpPr>
          <p:nvPr/>
        </p:nvSpPr>
        <p:spPr bwMode="auto">
          <a:xfrm>
            <a:off x="6430963" y="4230688"/>
            <a:ext cx="296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247" name="Line 194"/>
          <p:cNvSpPr>
            <a:spLocks noChangeShapeType="1"/>
          </p:cNvSpPr>
          <p:nvPr/>
        </p:nvSpPr>
        <p:spPr bwMode="auto">
          <a:xfrm>
            <a:off x="4672013" y="4275138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48" name="Line 195"/>
          <p:cNvSpPr>
            <a:spLocks noChangeShapeType="1"/>
          </p:cNvSpPr>
          <p:nvPr/>
        </p:nvSpPr>
        <p:spPr bwMode="auto">
          <a:xfrm flipH="1" flipV="1">
            <a:off x="6516688" y="2193925"/>
            <a:ext cx="9525" cy="4125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49" name="Text Box 196"/>
          <p:cNvSpPr txBox="1">
            <a:spLocks noChangeArrowheads="1"/>
          </p:cNvSpPr>
          <p:nvPr/>
        </p:nvSpPr>
        <p:spPr bwMode="auto">
          <a:xfrm>
            <a:off x="6256338" y="5946775"/>
            <a:ext cx="3730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250" name="Text Box 197"/>
          <p:cNvSpPr txBox="1">
            <a:spLocks noChangeArrowheads="1"/>
          </p:cNvSpPr>
          <p:nvPr/>
        </p:nvSpPr>
        <p:spPr bwMode="auto">
          <a:xfrm>
            <a:off x="6257925" y="5613400"/>
            <a:ext cx="3730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2251" name="Text Box 198"/>
          <p:cNvSpPr txBox="1">
            <a:spLocks noChangeArrowheads="1"/>
          </p:cNvSpPr>
          <p:nvPr/>
        </p:nvSpPr>
        <p:spPr bwMode="auto">
          <a:xfrm>
            <a:off x="6297613" y="2576513"/>
            <a:ext cx="296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252" name="Text Box 199"/>
          <p:cNvSpPr txBox="1">
            <a:spLocks noChangeArrowheads="1"/>
          </p:cNvSpPr>
          <p:nvPr/>
        </p:nvSpPr>
        <p:spPr bwMode="auto">
          <a:xfrm>
            <a:off x="6297613" y="2260600"/>
            <a:ext cx="2968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253" name="Text Box 200"/>
          <p:cNvSpPr txBox="1">
            <a:spLocks noChangeArrowheads="1"/>
          </p:cNvSpPr>
          <p:nvPr/>
        </p:nvSpPr>
        <p:spPr bwMode="auto">
          <a:xfrm>
            <a:off x="6527800" y="2098675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latin typeface="EU-BX" pitchFamily="65" charset="-122"/>
              </a:rPr>
              <a:t>y</a:t>
            </a:r>
          </a:p>
        </p:txBody>
      </p:sp>
      <p:sp>
        <p:nvSpPr>
          <p:cNvPr id="2254" name="Text Box 201"/>
          <p:cNvSpPr txBox="1">
            <a:spLocks noChangeArrowheads="1"/>
          </p:cNvSpPr>
          <p:nvPr/>
        </p:nvSpPr>
        <p:spPr bwMode="auto">
          <a:xfrm>
            <a:off x="8424863" y="4160838"/>
            <a:ext cx="287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latin typeface="EU-BX" pitchFamily="65" charset="-122"/>
              </a:rPr>
              <a:t>x</a:t>
            </a:r>
          </a:p>
        </p:txBody>
      </p:sp>
      <p:graphicFrame>
        <p:nvGraphicFramePr>
          <p:cNvPr id="6707" name="Group 563"/>
          <p:cNvGraphicFramePr>
            <a:graphicFrameLocks noGrp="1"/>
          </p:cNvGraphicFramePr>
          <p:nvPr/>
        </p:nvGraphicFramePr>
        <p:xfrm>
          <a:off x="752475" y="669925"/>
          <a:ext cx="7488238" cy="1330326"/>
        </p:xfrm>
        <a:graphic>
          <a:graphicData uri="http://schemas.openxmlformats.org/drawingml/2006/table">
            <a:tbl>
              <a:tblPr/>
              <a:tblGrid>
                <a:gridCol w="8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1175" name="Group 279"/>
          <p:cNvGraphicFramePr>
            <a:graphicFrameLocks noGrp="1"/>
          </p:cNvGraphicFramePr>
          <p:nvPr/>
        </p:nvGraphicFramePr>
        <p:xfrm>
          <a:off x="533400" y="2395538"/>
          <a:ext cx="3638550" cy="3695700"/>
        </p:xfrm>
        <a:graphic>
          <a:graphicData uri="http://schemas.openxmlformats.org/drawingml/2006/table">
            <a:tbl>
              <a:tblPr/>
              <a:tblGrid>
                <a:gridCol w="30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92" name="Text Box 450"/>
          <p:cNvSpPr txBox="1">
            <a:spLocks noChangeArrowheads="1"/>
          </p:cNvSpPr>
          <p:nvPr/>
        </p:nvSpPr>
        <p:spPr bwMode="auto">
          <a:xfrm>
            <a:off x="2519363" y="4194175"/>
            <a:ext cx="296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493" name="Text Box 451"/>
          <p:cNvSpPr txBox="1">
            <a:spLocks noChangeArrowheads="1"/>
          </p:cNvSpPr>
          <p:nvPr/>
        </p:nvSpPr>
        <p:spPr bwMode="auto">
          <a:xfrm>
            <a:off x="2820988" y="4194175"/>
            <a:ext cx="296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494" name="Text Box 452"/>
          <p:cNvSpPr txBox="1">
            <a:spLocks noChangeArrowheads="1"/>
          </p:cNvSpPr>
          <p:nvPr/>
        </p:nvSpPr>
        <p:spPr bwMode="auto">
          <a:xfrm>
            <a:off x="3124200" y="4194175"/>
            <a:ext cx="296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495" name="Text Box 453"/>
          <p:cNvSpPr txBox="1">
            <a:spLocks noChangeArrowheads="1"/>
          </p:cNvSpPr>
          <p:nvPr/>
        </p:nvSpPr>
        <p:spPr bwMode="auto">
          <a:xfrm>
            <a:off x="3413125" y="4194175"/>
            <a:ext cx="296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496" name="Text Box 454"/>
          <p:cNvSpPr txBox="1">
            <a:spLocks noChangeArrowheads="1"/>
          </p:cNvSpPr>
          <p:nvPr/>
        </p:nvSpPr>
        <p:spPr bwMode="auto">
          <a:xfrm>
            <a:off x="3749675" y="4194175"/>
            <a:ext cx="296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497" name="Text Box 455"/>
          <p:cNvSpPr txBox="1">
            <a:spLocks noChangeArrowheads="1"/>
          </p:cNvSpPr>
          <p:nvPr/>
        </p:nvSpPr>
        <p:spPr bwMode="auto">
          <a:xfrm>
            <a:off x="4062413" y="4194175"/>
            <a:ext cx="296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498" name="Text Box 456"/>
          <p:cNvSpPr txBox="1">
            <a:spLocks noChangeArrowheads="1"/>
          </p:cNvSpPr>
          <p:nvPr/>
        </p:nvSpPr>
        <p:spPr bwMode="auto">
          <a:xfrm>
            <a:off x="1874838" y="4179888"/>
            <a:ext cx="371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499" name="Text Box 457"/>
          <p:cNvSpPr txBox="1">
            <a:spLocks noChangeArrowheads="1"/>
          </p:cNvSpPr>
          <p:nvPr/>
        </p:nvSpPr>
        <p:spPr bwMode="auto">
          <a:xfrm>
            <a:off x="1284288" y="4179888"/>
            <a:ext cx="371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500" name="Text Box 458"/>
          <p:cNvSpPr txBox="1">
            <a:spLocks noChangeArrowheads="1"/>
          </p:cNvSpPr>
          <p:nvPr/>
        </p:nvSpPr>
        <p:spPr bwMode="auto">
          <a:xfrm>
            <a:off x="1585913" y="4179888"/>
            <a:ext cx="373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501" name="Text Box 459"/>
          <p:cNvSpPr txBox="1">
            <a:spLocks noChangeArrowheads="1"/>
          </p:cNvSpPr>
          <p:nvPr/>
        </p:nvSpPr>
        <p:spPr bwMode="auto">
          <a:xfrm>
            <a:off x="982663" y="4179888"/>
            <a:ext cx="371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2502" name="Text Box 460"/>
          <p:cNvSpPr txBox="1">
            <a:spLocks noChangeArrowheads="1"/>
          </p:cNvSpPr>
          <p:nvPr/>
        </p:nvSpPr>
        <p:spPr bwMode="auto">
          <a:xfrm>
            <a:off x="655638" y="4179888"/>
            <a:ext cx="373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2503" name="Text Box 461"/>
          <p:cNvSpPr txBox="1">
            <a:spLocks noChangeArrowheads="1"/>
          </p:cNvSpPr>
          <p:nvPr/>
        </p:nvSpPr>
        <p:spPr bwMode="auto">
          <a:xfrm>
            <a:off x="360363" y="4179888"/>
            <a:ext cx="373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504" name="Text Box 462"/>
          <p:cNvSpPr txBox="1">
            <a:spLocks noChangeArrowheads="1"/>
          </p:cNvSpPr>
          <p:nvPr/>
        </p:nvSpPr>
        <p:spPr bwMode="auto">
          <a:xfrm>
            <a:off x="2157413" y="3797300"/>
            <a:ext cx="296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505" name="Text Box 463"/>
          <p:cNvSpPr txBox="1">
            <a:spLocks noChangeArrowheads="1"/>
          </p:cNvSpPr>
          <p:nvPr/>
        </p:nvSpPr>
        <p:spPr bwMode="auto">
          <a:xfrm>
            <a:off x="2143125" y="3482975"/>
            <a:ext cx="296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506" name="Text Box 464"/>
          <p:cNvSpPr txBox="1">
            <a:spLocks noChangeArrowheads="1"/>
          </p:cNvSpPr>
          <p:nvPr/>
        </p:nvSpPr>
        <p:spPr bwMode="auto">
          <a:xfrm>
            <a:off x="2143125" y="3167063"/>
            <a:ext cx="2952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507" name="Text Box 465"/>
          <p:cNvSpPr txBox="1">
            <a:spLocks noChangeArrowheads="1"/>
          </p:cNvSpPr>
          <p:nvPr/>
        </p:nvSpPr>
        <p:spPr bwMode="auto">
          <a:xfrm>
            <a:off x="2143125" y="2854325"/>
            <a:ext cx="296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508" name="Text Box 466"/>
          <p:cNvSpPr txBox="1">
            <a:spLocks noChangeArrowheads="1"/>
          </p:cNvSpPr>
          <p:nvPr/>
        </p:nvSpPr>
        <p:spPr bwMode="auto">
          <a:xfrm>
            <a:off x="2127250" y="4356100"/>
            <a:ext cx="371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509" name="Text Box 467"/>
          <p:cNvSpPr txBox="1">
            <a:spLocks noChangeArrowheads="1"/>
          </p:cNvSpPr>
          <p:nvPr/>
        </p:nvSpPr>
        <p:spPr bwMode="auto">
          <a:xfrm>
            <a:off x="2097088" y="4672013"/>
            <a:ext cx="373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510" name="Text Box 468"/>
          <p:cNvSpPr txBox="1">
            <a:spLocks noChangeArrowheads="1"/>
          </p:cNvSpPr>
          <p:nvPr/>
        </p:nvSpPr>
        <p:spPr bwMode="auto">
          <a:xfrm>
            <a:off x="2111375" y="4970463"/>
            <a:ext cx="3730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511" name="Text Box 469"/>
          <p:cNvSpPr txBox="1">
            <a:spLocks noChangeArrowheads="1"/>
          </p:cNvSpPr>
          <p:nvPr/>
        </p:nvSpPr>
        <p:spPr bwMode="auto">
          <a:xfrm>
            <a:off x="2098675" y="5289550"/>
            <a:ext cx="371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2512" name="Text Box 470"/>
          <p:cNvSpPr txBox="1">
            <a:spLocks noChangeArrowheads="1"/>
          </p:cNvSpPr>
          <p:nvPr/>
        </p:nvSpPr>
        <p:spPr bwMode="auto">
          <a:xfrm>
            <a:off x="2278063" y="4194175"/>
            <a:ext cx="296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513" name="Line 471"/>
          <p:cNvSpPr>
            <a:spLocks noChangeShapeType="1"/>
          </p:cNvSpPr>
          <p:nvPr/>
        </p:nvSpPr>
        <p:spPr bwMode="auto">
          <a:xfrm>
            <a:off x="519113" y="4238625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14" name="Line 472"/>
          <p:cNvSpPr>
            <a:spLocks noChangeShapeType="1"/>
          </p:cNvSpPr>
          <p:nvPr/>
        </p:nvSpPr>
        <p:spPr bwMode="auto">
          <a:xfrm flipV="1">
            <a:off x="2347913" y="2171700"/>
            <a:ext cx="0" cy="4067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15" name="Text Box 473"/>
          <p:cNvSpPr txBox="1">
            <a:spLocks noChangeArrowheads="1"/>
          </p:cNvSpPr>
          <p:nvPr/>
        </p:nvSpPr>
        <p:spPr bwMode="auto">
          <a:xfrm>
            <a:off x="2103438" y="5910263"/>
            <a:ext cx="373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516" name="Text Box 474"/>
          <p:cNvSpPr txBox="1">
            <a:spLocks noChangeArrowheads="1"/>
          </p:cNvSpPr>
          <p:nvPr/>
        </p:nvSpPr>
        <p:spPr bwMode="auto">
          <a:xfrm>
            <a:off x="2105025" y="5576888"/>
            <a:ext cx="3730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2517" name="Text Box 475"/>
          <p:cNvSpPr txBox="1">
            <a:spLocks noChangeArrowheads="1"/>
          </p:cNvSpPr>
          <p:nvPr/>
        </p:nvSpPr>
        <p:spPr bwMode="auto">
          <a:xfrm>
            <a:off x="2144713" y="2540000"/>
            <a:ext cx="296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518" name="Text Box 476"/>
          <p:cNvSpPr txBox="1">
            <a:spLocks noChangeArrowheads="1"/>
          </p:cNvSpPr>
          <p:nvPr/>
        </p:nvSpPr>
        <p:spPr bwMode="auto">
          <a:xfrm>
            <a:off x="2144713" y="2224088"/>
            <a:ext cx="2968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200" b="0"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519" name="Text Box 477"/>
          <p:cNvSpPr txBox="1">
            <a:spLocks noChangeArrowheads="1"/>
          </p:cNvSpPr>
          <p:nvPr/>
        </p:nvSpPr>
        <p:spPr bwMode="auto">
          <a:xfrm>
            <a:off x="4271963" y="4124325"/>
            <a:ext cx="28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latin typeface="EU-BX" pitchFamily="65" charset="-122"/>
              </a:rPr>
              <a:t>x</a:t>
            </a:r>
          </a:p>
        </p:txBody>
      </p:sp>
      <p:sp>
        <p:nvSpPr>
          <p:cNvPr id="2520" name="Text Box 478"/>
          <p:cNvSpPr txBox="1">
            <a:spLocks noChangeArrowheads="1"/>
          </p:cNvSpPr>
          <p:nvPr/>
        </p:nvSpPr>
        <p:spPr bwMode="auto">
          <a:xfrm>
            <a:off x="2325688" y="2054225"/>
            <a:ext cx="28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latin typeface="EU-BX" pitchFamily="65" charset="-122"/>
              </a:rPr>
              <a:t>y</a:t>
            </a:r>
          </a:p>
        </p:txBody>
      </p:sp>
      <p:sp>
        <p:nvSpPr>
          <p:cNvPr id="2521" name="Text Box 479"/>
          <p:cNvSpPr txBox="1">
            <a:spLocks noChangeArrowheads="1"/>
          </p:cNvSpPr>
          <p:nvPr/>
        </p:nvSpPr>
        <p:spPr bwMode="auto">
          <a:xfrm>
            <a:off x="5021263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522" name="Text Box 480"/>
          <p:cNvSpPr txBox="1">
            <a:spLocks noChangeArrowheads="1"/>
          </p:cNvSpPr>
          <p:nvPr/>
        </p:nvSpPr>
        <p:spPr bwMode="auto">
          <a:xfrm>
            <a:off x="5049838" y="115252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523" name="Text Box 481"/>
          <p:cNvSpPr txBox="1">
            <a:spLocks noChangeArrowheads="1"/>
          </p:cNvSpPr>
          <p:nvPr/>
        </p:nvSpPr>
        <p:spPr bwMode="auto">
          <a:xfrm>
            <a:off x="5483225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524" name="Text Box 482"/>
          <p:cNvSpPr txBox="1">
            <a:spLocks noChangeArrowheads="1"/>
          </p:cNvSpPr>
          <p:nvPr/>
        </p:nvSpPr>
        <p:spPr bwMode="auto">
          <a:xfrm>
            <a:off x="5483225" y="115252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525" name="Text Box 483"/>
          <p:cNvSpPr txBox="1">
            <a:spLocks noChangeArrowheads="1"/>
          </p:cNvSpPr>
          <p:nvPr/>
        </p:nvSpPr>
        <p:spPr bwMode="auto">
          <a:xfrm>
            <a:off x="5986463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526" name="Text Box 484"/>
          <p:cNvSpPr txBox="1">
            <a:spLocks noChangeArrowheads="1"/>
          </p:cNvSpPr>
          <p:nvPr/>
        </p:nvSpPr>
        <p:spPr bwMode="auto">
          <a:xfrm>
            <a:off x="5986463" y="115252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527" name="Text Box 485"/>
          <p:cNvSpPr txBox="1">
            <a:spLocks noChangeArrowheads="1"/>
          </p:cNvSpPr>
          <p:nvPr/>
        </p:nvSpPr>
        <p:spPr bwMode="auto">
          <a:xfrm>
            <a:off x="6418263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528" name="Text Box 486"/>
          <p:cNvSpPr txBox="1">
            <a:spLocks noChangeArrowheads="1"/>
          </p:cNvSpPr>
          <p:nvPr/>
        </p:nvSpPr>
        <p:spPr bwMode="auto">
          <a:xfrm>
            <a:off x="6375400" y="11525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</a:t>
            </a:r>
          </a:p>
        </p:txBody>
      </p:sp>
      <p:sp>
        <p:nvSpPr>
          <p:cNvPr id="2529" name="Text Box 487"/>
          <p:cNvSpPr txBox="1">
            <a:spLocks noChangeArrowheads="1"/>
          </p:cNvSpPr>
          <p:nvPr/>
        </p:nvSpPr>
        <p:spPr bwMode="auto">
          <a:xfrm>
            <a:off x="6923088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530" name="Text Box 488"/>
          <p:cNvSpPr txBox="1">
            <a:spLocks noChangeArrowheads="1"/>
          </p:cNvSpPr>
          <p:nvPr/>
        </p:nvSpPr>
        <p:spPr bwMode="auto">
          <a:xfrm>
            <a:off x="6850063" y="115252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1.2</a:t>
            </a:r>
          </a:p>
        </p:txBody>
      </p:sp>
      <p:sp>
        <p:nvSpPr>
          <p:cNvPr id="2531" name="Text Box 489"/>
          <p:cNvSpPr txBox="1">
            <a:spLocks noChangeArrowheads="1"/>
          </p:cNvSpPr>
          <p:nvPr/>
        </p:nvSpPr>
        <p:spPr bwMode="auto">
          <a:xfrm>
            <a:off x="7426325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532" name="Text Box 490"/>
          <p:cNvSpPr txBox="1">
            <a:spLocks noChangeArrowheads="1"/>
          </p:cNvSpPr>
          <p:nvPr/>
        </p:nvSpPr>
        <p:spPr bwMode="auto">
          <a:xfrm>
            <a:off x="7426325" y="115252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533" name="Text Box 491"/>
          <p:cNvSpPr txBox="1">
            <a:spLocks noChangeArrowheads="1"/>
          </p:cNvSpPr>
          <p:nvPr/>
        </p:nvSpPr>
        <p:spPr bwMode="auto">
          <a:xfrm>
            <a:off x="7426325" y="7000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534" name="Text Box 492"/>
          <p:cNvSpPr txBox="1">
            <a:spLocks noChangeArrowheads="1"/>
          </p:cNvSpPr>
          <p:nvPr/>
        </p:nvSpPr>
        <p:spPr bwMode="auto">
          <a:xfrm>
            <a:off x="4545013" y="70008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535" name="Text Box 493"/>
          <p:cNvSpPr txBox="1">
            <a:spLocks noChangeArrowheads="1"/>
          </p:cNvSpPr>
          <p:nvPr/>
        </p:nvSpPr>
        <p:spPr bwMode="auto">
          <a:xfrm>
            <a:off x="4487863" y="11525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536" name="Text Box 494"/>
          <p:cNvSpPr txBox="1">
            <a:spLocks noChangeArrowheads="1"/>
          </p:cNvSpPr>
          <p:nvPr/>
        </p:nvSpPr>
        <p:spPr bwMode="auto">
          <a:xfrm>
            <a:off x="3984625" y="70008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537" name="Text Box 495"/>
          <p:cNvSpPr txBox="1">
            <a:spLocks noChangeArrowheads="1"/>
          </p:cNvSpPr>
          <p:nvPr/>
        </p:nvSpPr>
        <p:spPr bwMode="auto">
          <a:xfrm>
            <a:off x="3984625" y="11525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538" name="Text Box 496"/>
          <p:cNvSpPr txBox="1">
            <a:spLocks noChangeArrowheads="1"/>
          </p:cNvSpPr>
          <p:nvPr/>
        </p:nvSpPr>
        <p:spPr bwMode="auto">
          <a:xfrm>
            <a:off x="3551238" y="70008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539" name="Text Box 497"/>
          <p:cNvSpPr txBox="1">
            <a:spLocks noChangeArrowheads="1"/>
          </p:cNvSpPr>
          <p:nvPr/>
        </p:nvSpPr>
        <p:spPr bwMode="auto">
          <a:xfrm>
            <a:off x="2990850" y="11525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-1.5</a:t>
            </a:r>
          </a:p>
        </p:txBody>
      </p:sp>
      <p:sp>
        <p:nvSpPr>
          <p:cNvPr id="2540" name="Text Box 498"/>
          <p:cNvSpPr txBox="1">
            <a:spLocks noChangeArrowheads="1"/>
          </p:cNvSpPr>
          <p:nvPr/>
        </p:nvSpPr>
        <p:spPr bwMode="auto">
          <a:xfrm>
            <a:off x="3551238" y="11525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541" name="Text Box 499"/>
          <p:cNvSpPr txBox="1">
            <a:spLocks noChangeArrowheads="1"/>
          </p:cNvSpPr>
          <p:nvPr/>
        </p:nvSpPr>
        <p:spPr bwMode="auto">
          <a:xfrm>
            <a:off x="3048000" y="70008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2542" name="Text Box 500"/>
          <p:cNvSpPr txBox="1">
            <a:spLocks noChangeArrowheads="1"/>
          </p:cNvSpPr>
          <p:nvPr/>
        </p:nvSpPr>
        <p:spPr bwMode="auto">
          <a:xfrm>
            <a:off x="2587625" y="700088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2543" name="Text Box 501"/>
          <p:cNvSpPr txBox="1">
            <a:spLocks noChangeArrowheads="1"/>
          </p:cNvSpPr>
          <p:nvPr/>
        </p:nvSpPr>
        <p:spPr bwMode="auto">
          <a:xfrm>
            <a:off x="2501900" y="11525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-1.2</a:t>
            </a:r>
          </a:p>
        </p:txBody>
      </p:sp>
      <p:sp>
        <p:nvSpPr>
          <p:cNvPr id="2544" name="Text Box 502"/>
          <p:cNvSpPr txBox="1">
            <a:spLocks noChangeArrowheads="1"/>
          </p:cNvSpPr>
          <p:nvPr/>
        </p:nvSpPr>
        <p:spPr bwMode="auto">
          <a:xfrm>
            <a:off x="2097088" y="700088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545" name="Text Box 503"/>
          <p:cNvSpPr txBox="1">
            <a:spLocks noChangeArrowheads="1"/>
          </p:cNvSpPr>
          <p:nvPr/>
        </p:nvSpPr>
        <p:spPr bwMode="auto">
          <a:xfrm>
            <a:off x="2111375" y="115252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546" name="Text Box 504"/>
          <p:cNvSpPr txBox="1">
            <a:spLocks noChangeArrowheads="1"/>
          </p:cNvSpPr>
          <p:nvPr/>
        </p:nvSpPr>
        <p:spPr bwMode="auto">
          <a:xfrm>
            <a:off x="7791450" y="700088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547" name="Text Box 505"/>
          <p:cNvSpPr txBox="1">
            <a:spLocks noChangeArrowheads="1"/>
          </p:cNvSpPr>
          <p:nvPr/>
        </p:nvSpPr>
        <p:spPr bwMode="auto">
          <a:xfrm>
            <a:off x="7791450" y="115252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548" name="Text Box 506"/>
          <p:cNvSpPr txBox="1">
            <a:spLocks noChangeArrowheads="1"/>
          </p:cNvSpPr>
          <p:nvPr/>
        </p:nvSpPr>
        <p:spPr bwMode="auto">
          <a:xfrm>
            <a:off x="1593850" y="63817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549" name="Text Box 507"/>
          <p:cNvSpPr txBox="1">
            <a:spLocks noChangeArrowheads="1"/>
          </p:cNvSpPr>
          <p:nvPr/>
        </p:nvSpPr>
        <p:spPr bwMode="auto">
          <a:xfrm>
            <a:off x="1593850" y="1093788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1404" name="Oval 508"/>
          <p:cNvSpPr>
            <a:spLocks noChangeArrowheads="1"/>
          </p:cNvSpPr>
          <p:nvPr/>
        </p:nvSpPr>
        <p:spPr bwMode="auto">
          <a:xfrm>
            <a:off x="2614613" y="2352675"/>
            <a:ext cx="71437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05" name="Oval 509"/>
          <p:cNvSpPr>
            <a:spLocks noChangeArrowheads="1"/>
          </p:cNvSpPr>
          <p:nvPr/>
        </p:nvSpPr>
        <p:spPr bwMode="auto">
          <a:xfrm>
            <a:off x="2932113" y="3259138"/>
            <a:ext cx="71437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06" name="Oval 510"/>
          <p:cNvSpPr>
            <a:spLocks noChangeArrowheads="1"/>
          </p:cNvSpPr>
          <p:nvPr/>
        </p:nvSpPr>
        <p:spPr bwMode="auto">
          <a:xfrm>
            <a:off x="3206750" y="360045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07" name="Oval 511"/>
          <p:cNvSpPr>
            <a:spLocks noChangeArrowheads="1"/>
          </p:cNvSpPr>
          <p:nvPr/>
        </p:nvSpPr>
        <p:spPr bwMode="auto">
          <a:xfrm>
            <a:off x="3536950" y="3763963"/>
            <a:ext cx="71438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08" name="Oval 512"/>
          <p:cNvSpPr>
            <a:spLocks noChangeArrowheads="1"/>
          </p:cNvSpPr>
          <p:nvPr/>
        </p:nvSpPr>
        <p:spPr bwMode="auto">
          <a:xfrm>
            <a:off x="3824288" y="3835400"/>
            <a:ext cx="71437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09" name="Oval 513"/>
          <p:cNvSpPr>
            <a:spLocks noChangeArrowheads="1"/>
          </p:cNvSpPr>
          <p:nvPr/>
        </p:nvSpPr>
        <p:spPr bwMode="auto">
          <a:xfrm>
            <a:off x="4127500" y="387985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0" name="Oval 514"/>
          <p:cNvSpPr>
            <a:spLocks noChangeArrowheads="1"/>
          </p:cNvSpPr>
          <p:nvPr/>
        </p:nvSpPr>
        <p:spPr bwMode="auto">
          <a:xfrm>
            <a:off x="2022475" y="603885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1" name="Oval 515"/>
          <p:cNvSpPr>
            <a:spLocks noChangeArrowheads="1"/>
          </p:cNvSpPr>
          <p:nvPr/>
        </p:nvSpPr>
        <p:spPr bwMode="auto">
          <a:xfrm>
            <a:off x="1679575" y="514350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2" name="Oval 516"/>
          <p:cNvSpPr>
            <a:spLocks noChangeArrowheads="1"/>
          </p:cNvSpPr>
          <p:nvPr/>
        </p:nvSpPr>
        <p:spPr bwMode="auto">
          <a:xfrm>
            <a:off x="1404938" y="4814888"/>
            <a:ext cx="71437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3" name="Oval 517"/>
          <p:cNvSpPr>
            <a:spLocks noChangeArrowheads="1"/>
          </p:cNvSpPr>
          <p:nvPr/>
        </p:nvSpPr>
        <p:spPr bwMode="auto">
          <a:xfrm>
            <a:off x="1101725" y="4646613"/>
            <a:ext cx="71438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4" name="Oval 518"/>
          <p:cNvSpPr>
            <a:spLocks noChangeArrowheads="1"/>
          </p:cNvSpPr>
          <p:nvPr/>
        </p:nvSpPr>
        <p:spPr bwMode="auto">
          <a:xfrm>
            <a:off x="800100" y="4545013"/>
            <a:ext cx="71438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5" name="Oval 519"/>
          <p:cNvSpPr>
            <a:spLocks noChangeArrowheads="1"/>
          </p:cNvSpPr>
          <p:nvPr/>
        </p:nvSpPr>
        <p:spPr bwMode="auto">
          <a:xfrm>
            <a:off x="496888" y="4498975"/>
            <a:ext cx="71437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16" name="Freeform 520"/>
          <p:cNvSpPr/>
          <p:nvPr/>
        </p:nvSpPr>
        <p:spPr bwMode="auto">
          <a:xfrm>
            <a:off x="2613025" y="2251075"/>
            <a:ext cx="1655763" cy="1657350"/>
          </a:xfrm>
          <a:custGeom>
            <a:avLst/>
            <a:gdLst>
              <a:gd name="T0" fmla="*/ 0 w 1179"/>
              <a:gd name="T1" fmla="*/ 0 h 953"/>
              <a:gd name="T2" fmla="*/ 2147483647 w 1179"/>
              <a:gd name="T3" fmla="*/ 2147483647 h 953"/>
              <a:gd name="T4" fmla="*/ 2147483647 w 1179"/>
              <a:gd name="T5" fmla="*/ 2147483647 h 953"/>
              <a:gd name="T6" fmla="*/ 0 60000 65536"/>
              <a:gd name="T7" fmla="*/ 0 60000 65536"/>
              <a:gd name="T8" fmla="*/ 0 60000 65536"/>
              <a:gd name="T9" fmla="*/ 0 w 1179"/>
              <a:gd name="T10" fmla="*/ 0 h 953"/>
              <a:gd name="T11" fmla="*/ 1179 w 1179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9" h="953">
                <a:moveTo>
                  <a:pt x="0" y="0"/>
                </a:moveTo>
                <a:cubicBezTo>
                  <a:pt x="106" y="306"/>
                  <a:pt x="212" y="612"/>
                  <a:pt x="408" y="771"/>
                </a:cubicBezTo>
                <a:cubicBezTo>
                  <a:pt x="604" y="930"/>
                  <a:pt x="891" y="941"/>
                  <a:pt x="1179" y="953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1417" name="Freeform 521"/>
          <p:cNvSpPr/>
          <p:nvPr/>
        </p:nvSpPr>
        <p:spPr bwMode="auto">
          <a:xfrm>
            <a:off x="465138" y="4519613"/>
            <a:ext cx="1657350" cy="1673225"/>
          </a:xfrm>
          <a:custGeom>
            <a:avLst/>
            <a:gdLst>
              <a:gd name="T0" fmla="*/ 0 w 1031"/>
              <a:gd name="T1" fmla="*/ 0 h 1024"/>
              <a:gd name="T2" fmla="*/ 2147483647 w 1031"/>
              <a:gd name="T3" fmla="*/ 2147483647 h 1024"/>
              <a:gd name="T4" fmla="*/ 2147483647 w 1031"/>
              <a:gd name="T5" fmla="*/ 2147483647 h 1024"/>
              <a:gd name="T6" fmla="*/ 0 60000 65536"/>
              <a:gd name="T7" fmla="*/ 0 60000 65536"/>
              <a:gd name="T8" fmla="*/ 0 60000 65536"/>
              <a:gd name="T9" fmla="*/ 0 w 1031"/>
              <a:gd name="T10" fmla="*/ 0 h 1024"/>
              <a:gd name="T11" fmla="*/ 1031 w 1031"/>
              <a:gd name="T12" fmla="*/ 1024 h 10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1" h="1024">
                <a:moveTo>
                  <a:pt x="0" y="0"/>
                </a:moveTo>
                <a:cubicBezTo>
                  <a:pt x="225" y="22"/>
                  <a:pt x="451" y="45"/>
                  <a:pt x="623" y="216"/>
                </a:cubicBezTo>
                <a:cubicBezTo>
                  <a:pt x="795" y="387"/>
                  <a:pt x="913" y="705"/>
                  <a:pt x="1031" y="1024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64" name="Text Box 522"/>
          <p:cNvSpPr txBox="1">
            <a:spLocks noChangeArrowheads="1"/>
          </p:cNvSpPr>
          <p:nvPr/>
        </p:nvSpPr>
        <p:spPr bwMode="auto">
          <a:xfrm>
            <a:off x="4964113" y="159543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2565" name="Text Box 523"/>
          <p:cNvSpPr txBox="1">
            <a:spLocks noChangeArrowheads="1"/>
          </p:cNvSpPr>
          <p:nvPr/>
        </p:nvSpPr>
        <p:spPr bwMode="auto">
          <a:xfrm>
            <a:off x="4532313" y="159543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566" name="Text Box 524"/>
          <p:cNvSpPr txBox="1">
            <a:spLocks noChangeArrowheads="1"/>
          </p:cNvSpPr>
          <p:nvPr/>
        </p:nvSpPr>
        <p:spPr bwMode="auto">
          <a:xfrm>
            <a:off x="4100513" y="159543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567" name="Text Box 525"/>
          <p:cNvSpPr txBox="1">
            <a:spLocks noChangeArrowheads="1"/>
          </p:cNvSpPr>
          <p:nvPr/>
        </p:nvSpPr>
        <p:spPr bwMode="auto">
          <a:xfrm>
            <a:off x="5410200" y="159543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2568" name="Text Box 526"/>
          <p:cNvSpPr txBox="1">
            <a:spLocks noChangeArrowheads="1"/>
          </p:cNvSpPr>
          <p:nvPr/>
        </p:nvSpPr>
        <p:spPr bwMode="auto">
          <a:xfrm>
            <a:off x="3597275" y="159543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569" name="Text Box 527"/>
          <p:cNvSpPr txBox="1">
            <a:spLocks noChangeArrowheads="1"/>
          </p:cNvSpPr>
          <p:nvPr/>
        </p:nvSpPr>
        <p:spPr bwMode="auto">
          <a:xfrm>
            <a:off x="5888038" y="1595438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570" name="Text Box 528"/>
          <p:cNvSpPr txBox="1">
            <a:spLocks noChangeArrowheads="1"/>
          </p:cNvSpPr>
          <p:nvPr/>
        </p:nvSpPr>
        <p:spPr bwMode="auto">
          <a:xfrm>
            <a:off x="3021013" y="15954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1.5</a:t>
            </a:r>
          </a:p>
        </p:txBody>
      </p:sp>
      <p:sp>
        <p:nvSpPr>
          <p:cNvPr id="2571" name="Text Box 529"/>
          <p:cNvSpPr txBox="1">
            <a:spLocks noChangeArrowheads="1"/>
          </p:cNvSpPr>
          <p:nvPr/>
        </p:nvSpPr>
        <p:spPr bwMode="auto">
          <a:xfrm>
            <a:off x="6316663" y="1595438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-1.5</a:t>
            </a:r>
          </a:p>
        </p:txBody>
      </p:sp>
      <p:sp>
        <p:nvSpPr>
          <p:cNvPr id="2572" name="Text Box 530"/>
          <p:cNvSpPr txBox="1">
            <a:spLocks noChangeArrowheads="1"/>
          </p:cNvSpPr>
          <p:nvPr/>
        </p:nvSpPr>
        <p:spPr bwMode="auto">
          <a:xfrm>
            <a:off x="2566988" y="15954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1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1.2</a:t>
            </a:r>
          </a:p>
        </p:txBody>
      </p:sp>
      <p:sp>
        <p:nvSpPr>
          <p:cNvPr id="2573" name="Text Box 531"/>
          <p:cNvSpPr txBox="1">
            <a:spLocks noChangeArrowheads="1"/>
          </p:cNvSpPr>
          <p:nvPr/>
        </p:nvSpPr>
        <p:spPr bwMode="auto">
          <a:xfrm>
            <a:off x="6740525" y="1595438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-1.2</a:t>
            </a:r>
          </a:p>
        </p:txBody>
      </p:sp>
      <p:sp>
        <p:nvSpPr>
          <p:cNvPr id="2574" name="Text Box 532"/>
          <p:cNvSpPr txBox="1">
            <a:spLocks noChangeArrowheads="1"/>
          </p:cNvSpPr>
          <p:nvPr/>
        </p:nvSpPr>
        <p:spPr bwMode="auto">
          <a:xfrm>
            <a:off x="2157413" y="159543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575" name="Text Box 533"/>
          <p:cNvSpPr txBox="1">
            <a:spLocks noChangeArrowheads="1"/>
          </p:cNvSpPr>
          <p:nvPr/>
        </p:nvSpPr>
        <p:spPr bwMode="auto">
          <a:xfrm>
            <a:off x="7358063" y="1595438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2576" name="Text Box 534"/>
          <p:cNvSpPr txBox="1">
            <a:spLocks noChangeArrowheads="1"/>
          </p:cNvSpPr>
          <p:nvPr/>
        </p:nvSpPr>
        <p:spPr bwMode="auto">
          <a:xfrm>
            <a:off x="7783513" y="159543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577" name="Text Box 535"/>
          <p:cNvSpPr txBox="1">
            <a:spLocks noChangeArrowheads="1"/>
          </p:cNvSpPr>
          <p:nvPr/>
        </p:nvSpPr>
        <p:spPr bwMode="auto">
          <a:xfrm>
            <a:off x="1589088" y="1512888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1432" name="Oval 536"/>
          <p:cNvSpPr>
            <a:spLocks noChangeArrowheads="1"/>
          </p:cNvSpPr>
          <p:nvPr/>
        </p:nvSpPr>
        <p:spPr bwMode="auto">
          <a:xfrm>
            <a:off x="6157913" y="2395538"/>
            <a:ext cx="71437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3" name="Oval 537"/>
          <p:cNvSpPr>
            <a:spLocks noChangeArrowheads="1"/>
          </p:cNvSpPr>
          <p:nvPr/>
        </p:nvSpPr>
        <p:spPr bwMode="auto">
          <a:xfrm>
            <a:off x="5857875" y="330835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4" name="Oval 538"/>
          <p:cNvSpPr>
            <a:spLocks noChangeArrowheads="1"/>
          </p:cNvSpPr>
          <p:nvPr/>
        </p:nvSpPr>
        <p:spPr bwMode="auto">
          <a:xfrm>
            <a:off x="5607050" y="361315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5" name="Oval 539"/>
          <p:cNvSpPr>
            <a:spLocks noChangeArrowheads="1"/>
          </p:cNvSpPr>
          <p:nvPr/>
        </p:nvSpPr>
        <p:spPr bwMode="auto">
          <a:xfrm>
            <a:off x="5253038" y="3810000"/>
            <a:ext cx="71437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6" name="Oval 540"/>
          <p:cNvSpPr>
            <a:spLocks noChangeArrowheads="1"/>
          </p:cNvSpPr>
          <p:nvPr/>
        </p:nvSpPr>
        <p:spPr bwMode="auto">
          <a:xfrm>
            <a:off x="4956175" y="388620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7" name="Oval 541"/>
          <p:cNvSpPr>
            <a:spLocks noChangeArrowheads="1"/>
          </p:cNvSpPr>
          <p:nvPr/>
        </p:nvSpPr>
        <p:spPr bwMode="auto">
          <a:xfrm>
            <a:off x="4660900" y="3954463"/>
            <a:ext cx="71438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8" name="Oval 542"/>
          <p:cNvSpPr>
            <a:spLocks noChangeArrowheads="1"/>
          </p:cNvSpPr>
          <p:nvPr/>
        </p:nvSpPr>
        <p:spPr bwMode="auto">
          <a:xfrm>
            <a:off x="6778625" y="608330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39" name="Oval 543"/>
          <p:cNvSpPr>
            <a:spLocks noChangeArrowheads="1"/>
          </p:cNvSpPr>
          <p:nvPr/>
        </p:nvSpPr>
        <p:spPr bwMode="auto">
          <a:xfrm>
            <a:off x="7083425" y="5168900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40" name="Oval 544"/>
          <p:cNvSpPr>
            <a:spLocks noChangeArrowheads="1"/>
          </p:cNvSpPr>
          <p:nvPr/>
        </p:nvSpPr>
        <p:spPr bwMode="auto">
          <a:xfrm>
            <a:off x="7400925" y="4867275"/>
            <a:ext cx="71438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41" name="Oval 545"/>
          <p:cNvSpPr>
            <a:spLocks noChangeArrowheads="1"/>
          </p:cNvSpPr>
          <p:nvPr/>
        </p:nvSpPr>
        <p:spPr bwMode="auto">
          <a:xfrm>
            <a:off x="7672388" y="4722813"/>
            <a:ext cx="71437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42" name="Oval 546"/>
          <p:cNvSpPr>
            <a:spLocks noChangeArrowheads="1"/>
          </p:cNvSpPr>
          <p:nvPr/>
        </p:nvSpPr>
        <p:spPr bwMode="auto">
          <a:xfrm>
            <a:off x="7980363" y="4616450"/>
            <a:ext cx="71437" cy="71438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43" name="Oval 547"/>
          <p:cNvSpPr>
            <a:spLocks noChangeArrowheads="1"/>
          </p:cNvSpPr>
          <p:nvPr/>
        </p:nvSpPr>
        <p:spPr bwMode="auto">
          <a:xfrm>
            <a:off x="8289925" y="4545013"/>
            <a:ext cx="71438" cy="71437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 algn="ctr">
            <a:solidFill>
              <a:schemeClr val="tx1"/>
            </a:solidFill>
            <a:rou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444" name="Freeform 548"/>
          <p:cNvSpPr/>
          <p:nvPr/>
        </p:nvSpPr>
        <p:spPr bwMode="auto">
          <a:xfrm>
            <a:off x="4295775" y="2206625"/>
            <a:ext cx="1958975" cy="1854200"/>
          </a:xfrm>
          <a:custGeom>
            <a:avLst/>
            <a:gdLst>
              <a:gd name="T0" fmla="*/ 2147483647 w 1019"/>
              <a:gd name="T1" fmla="*/ 0 h 984"/>
              <a:gd name="T2" fmla="*/ 2147483647 w 1019"/>
              <a:gd name="T3" fmla="*/ 2147483647 h 984"/>
              <a:gd name="T4" fmla="*/ 0 w 1019"/>
              <a:gd name="T5" fmla="*/ 2147483647 h 984"/>
              <a:gd name="T6" fmla="*/ 0 60000 65536"/>
              <a:gd name="T7" fmla="*/ 0 60000 65536"/>
              <a:gd name="T8" fmla="*/ 0 60000 65536"/>
              <a:gd name="T9" fmla="*/ 0 w 1019"/>
              <a:gd name="T10" fmla="*/ 0 h 984"/>
              <a:gd name="T11" fmla="*/ 1019 w 1019"/>
              <a:gd name="T12" fmla="*/ 984 h 9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9" h="984">
                <a:moveTo>
                  <a:pt x="1019" y="0"/>
                </a:moveTo>
                <a:cubicBezTo>
                  <a:pt x="954" y="286"/>
                  <a:pt x="890" y="572"/>
                  <a:pt x="720" y="736"/>
                </a:cubicBezTo>
                <a:cubicBezTo>
                  <a:pt x="550" y="900"/>
                  <a:pt x="275" y="942"/>
                  <a:pt x="0" y="984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1456" name="Freeform 560"/>
          <p:cNvSpPr/>
          <p:nvPr/>
        </p:nvSpPr>
        <p:spPr bwMode="auto">
          <a:xfrm>
            <a:off x="6789738" y="4530725"/>
            <a:ext cx="1614487" cy="1716088"/>
          </a:xfrm>
          <a:custGeom>
            <a:avLst/>
            <a:gdLst>
              <a:gd name="T0" fmla="*/ 0 w 972"/>
              <a:gd name="T1" fmla="*/ 2147483647 h 978"/>
              <a:gd name="T2" fmla="*/ 2147483647 w 972"/>
              <a:gd name="T3" fmla="*/ 2147483647 h 978"/>
              <a:gd name="T4" fmla="*/ 2147483647 w 972"/>
              <a:gd name="T5" fmla="*/ 2147483647 h 978"/>
              <a:gd name="T6" fmla="*/ 2147483647 w 972"/>
              <a:gd name="T7" fmla="*/ 2147483647 h 978"/>
              <a:gd name="T8" fmla="*/ 2147483647 w 972"/>
              <a:gd name="T9" fmla="*/ 2147483647 h 978"/>
              <a:gd name="T10" fmla="*/ 2147483647 w 972"/>
              <a:gd name="T11" fmla="*/ 0 h 9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2"/>
              <a:gd name="T19" fmla="*/ 0 h 978"/>
              <a:gd name="T20" fmla="*/ 972 w 972"/>
              <a:gd name="T21" fmla="*/ 978 h 9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2" h="978">
                <a:moveTo>
                  <a:pt x="0" y="978"/>
                </a:moveTo>
                <a:cubicBezTo>
                  <a:pt x="61" y="751"/>
                  <a:pt x="123" y="524"/>
                  <a:pt x="192" y="396"/>
                </a:cubicBezTo>
                <a:cubicBezTo>
                  <a:pt x="261" y="268"/>
                  <a:pt x="350" y="256"/>
                  <a:pt x="414" y="210"/>
                </a:cubicBezTo>
                <a:cubicBezTo>
                  <a:pt x="478" y="164"/>
                  <a:pt x="514" y="146"/>
                  <a:pt x="576" y="120"/>
                </a:cubicBezTo>
                <a:cubicBezTo>
                  <a:pt x="638" y="94"/>
                  <a:pt x="720" y="74"/>
                  <a:pt x="786" y="54"/>
                </a:cubicBezTo>
                <a:cubicBezTo>
                  <a:pt x="852" y="34"/>
                  <a:pt x="912" y="17"/>
                  <a:pt x="972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50" name="Object 564"/>
          <p:cNvGraphicFramePr>
            <a:graphicFrameLocks noChangeAspect="1"/>
          </p:cNvGraphicFramePr>
          <p:nvPr/>
        </p:nvGraphicFramePr>
        <p:xfrm>
          <a:off x="4716463" y="2420938"/>
          <a:ext cx="10064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" name="公式" r:id="rId4" imgW="495300" imgH="393700" progId="Equation.3">
                  <p:embed/>
                </p:oleObj>
              </mc:Choice>
              <mc:Fallback>
                <p:oleObj name="公式" r:id="rId4" imgW="495300" imgH="393700" progId="Equation.3">
                  <p:embed/>
                  <p:pic>
                    <p:nvPicPr>
                      <p:cNvPr id="0" name="Object 5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420938"/>
                        <a:ext cx="1006475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65"/>
          <p:cNvGraphicFramePr>
            <a:graphicFrameLocks noChangeAspect="1"/>
          </p:cNvGraphicFramePr>
          <p:nvPr/>
        </p:nvGraphicFramePr>
        <p:xfrm>
          <a:off x="2987675" y="2420938"/>
          <a:ext cx="93503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0" name="公式" r:id="rId6" imgW="393700" imgH="393700" progId="Equation.3">
                  <p:embed/>
                </p:oleObj>
              </mc:Choice>
              <mc:Fallback>
                <p:oleObj name="公式" r:id="rId6" imgW="393700" imgH="393700" progId="Equation.3">
                  <p:embed/>
                  <p:pic>
                    <p:nvPicPr>
                      <p:cNvPr id="0" name="Object 5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20938"/>
                        <a:ext cx="935038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66"/>
          <p:cNvGraphicFramePr>
            <a:graphicFrameLocks noChangeAspect="1"/>
          </p:cNvGraphicFramePr>
          <p:nvPr/>
        </p:nvGraphicFramePr>
        <p:xfrm>
          <a:off x="971550" y="1052513"/>
          <a:ext cx="5032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" name="公式" r:id="rId8" imgW="393700" imgH="393700" progId="Equation.3">
                  <p:embed/>
                </p:oleObj>
              </mc:Choice>
              <mc:Fallback>
                <p:oleObj name="公式" r:id="rId8" imgW="393700" imgH="393700" progId="Equation.3">
                  <p:embed/>
                  <p:pic>
                    <p:nvPicPr>
                      <p:cNvPr id="0" name="Object 5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052513"/>
                        <a:ext cx="5032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67"/>
          <p:cNvGraphicFramePr>
            <a:graphicFrameLocks noChangeAspect="1"/>
          </p:cNvGraphicFramePr>
          <p:nvPr/>
        </p:nvGraphicFramePr>
        <p:xfrm>
          <a:off x="900113" y="1484313"/>
          <a:ext cx="647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" name="公式" r:id="rId9" imgW="495300" imgH="393700" progId="Equation.3">
                  <p:embed/>
                </p:oleObj>
              </mc:Choice>
              <mc:Fallback>
                <p:oleObj name="公式" r:id="rId9" imgW="495300" imgH="393700" progId="Equation.3">
                  <p:embed/>
                  <p:pic>
                    <p:nvPicPr>
                      <p:cNvPr id="0" name="Object 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84313"/>
                        <a:ext cx="6477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569"/>
          <p:cNvGraphicFramePr>
            <a:graphicFrameLocks noChangeAspect="1"/>
          </p:cNvGraphicFramePr>
          <p:nvPr/>
        </p:nvGraphicFramePr>
        <p:xfrm>
          <a:off x="971550" y="765175"/>
          <a:ext cx="2603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" name="公式" r:id="rId11" imgW="127000" imgH="139700" progId="Equation.3">
                  <p:embed/>
                </p:oleObj>
              </mc:Choice>
              <mc:Fallback>
                <p:oleObj name="公式" r:id="rId11" imgW="127000" imgH="139700" progId="Equation.3">
                  <p:embed/>
                  <p:pic>
                    <p:nvPicPr>
                      <p:cNvPr id="0" name="Object 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765175"/>
                        <a:ext cx="2603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1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1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1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1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1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1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1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1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04" grpId="0" animBg="1"/>
      <p:bldP spid="81405" grpId="0" animBg="1"/>
      <p:bldP spid="81406" grpId="0" animBg="1"/>
      <p:bldP spid="81407" grpId="0" animBg="1"/>
      <p:bldP spid="81408" grpId="0" animBg="1"/>
      <p:bldP spid="81409" grpId="0" animBg="1"/>
      <p:bldP spid="81410" grpId="0" animBg="1"/>
      <p:bldP spid="81411" grpId="0" animBg="1"/>
      <p:bldP spid="81412" grpId="0" animBg="1"/>
      <p:bldP spid="81413" grpId="0" animBg="1"/>
      <p:bldP spid="81414" grpId="0" animBg="1"/>
      <p:bldP spid="81415" grpId="0" animBg="1"/>
      <p:bldP spid="81416" grpId="0" animBg="1"/>
      <p:bldP spid="81417" grpId="0" animBg="1"/>
      <p:bldP spid="81432" grpId="0" animBg="1"/>
      <p:bldP spid="81433" grpId="0" animBg="1"/>
      <p:bldP spid="81434" grpId="0" animBg="1"/>
      <p:bldP spid="81435" grpId="0" animBg="1"/>
      <p:bldP spid="81436" grpId="0" animBg="1"/>
      <p:bldP spid="81437" grpId="0" animBg="1"/>
      <p:bldP spid="81438" grpId="0" animBg="1"/>
      <p:bldP spid="81439" grpId="0" animBg="1"/>
      <p:bldP spid="81440" grpId="0" animBg="1"/>
      <p:bldP spid="81441" grpId="0" animBg="1"/>
      <p:bldP spid="81442" grpId="0" animBg="1"/>
      <p:bldP spid="81443" grpId="0" animBg="1"/>
      <p:bldP spid="81444" grpId="0" animBg="1"/>
      <p:bldP spid="814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ChangeArrowheads="1"/>
          </p:cNvSpPr>
          <p:nvPr/>
        </p:nvSpPr>
        <p:spPr bwMode="auto">
          <a:xfrm>
            <a:off x="254000" y="792163"/>
            <a:ext cx="78359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dirty="0">
                <a:latin typeface="宋体" panose="02010600030101010101" pitchFamily="2" charset="-122"/>
                <a:ea typeface="宋体" panose="02010600030101010101" pitchFamily="2" charset="-122"/>
              </a:rPr>
              <a:t>作反比例函数图象时应注意哪些问题？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68288" y="1387475"/>
            <a:ext cx="8666162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列表时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选取的自变量的值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既要易于计算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又要便于描点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   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尽量多取一些数值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取互为相反数的一对一对的数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多描一些点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这样既可以方便连线，又可以使图象精确．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描点时要严格按照表中所列的对应值描点，绝对不能把点的位置描错．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一定要养成按自变量从小到大的顺序依次画线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连线时必须用光滑的曲线连接各点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不能用折线连接．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图象是延伸的，注意不要画的有明确端点．</a:t>
            </a: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曲线的发展趋势只能靠近坐标轴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但不能和坐标</a:t>
            </a:r>
            <a:r>
              <a:rPr lang="zh-CN" altLang="en-US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轴相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27088" y="1916113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解：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403350" y="1916113"/>
            <a:ext cx="202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．列表：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035050" y="4114800"/>
            <a:ext cx="156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．描点：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035050" y="5410200"/>
            <a:ext cx="156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．连线：</a:t>
            </a:r>
          </a:p>
        </p:txBody>
      </p:sp>
      <p:graphicFrame>
        <p:nvGraphicFramePr>
          <p:cNvPr id="47190" name="Group 1110"/>
          <p:cNvGraphicFramePr>
            <a:graphicFrameLocks noGrp="1"/>
          </p:cNvGraphicFramePr>
          <p:nvPr/>
        </p:nvGraphicFramePr>
        <p:xfrm>
          <a:off x="395288" y="2492375"/>
          <a:ext cx="8297862" cy="1223963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2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05" name="Object 61"/>
          <p:cNvGraphicFramePr>
            <a:graphicFrameLocks noChangeAspect="1"/>
          </p:cNvGraphicFramePr>
          <p:nvPr/>
        </p:nvGraphicFramePr>
        <p:xfrm>
          <a:off x="7164388" y="3068638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4" imgW="254000" imgH="393700" progId="Equation.3">
                  <p:embed/>
                </p:oleObj>
              </mc:Choice>
              <mc:Fallback>
                <p:oleObj name="Equation" r:id="rId4" imgW="254000" imgH="3937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068638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06" name="Object 62"/>
          <p:cNvGraphicFramePr>
            <a:graphicFrameLocks noChangeAspect="1"/>
          </p:cNvGraphicFramePr>
          <p:nvPr/>
        </p:nvGraphicFramePr>
        <p:xfrm>
          <a:off x="5724525" y="2492375"/>
          <a:ext cx="236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6" imgW="152400" imgH="393700" progId="Equation.3">
                  <p:embed/>
                </p:oleObj>
              </mc:Choice>
              <mc:Fallback>
                <p:oleObj name="Equation" r:id="rId6" imgW="152400" imgH="3937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492375"/>
                        <a:ext cx="236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07" name="Object 63"/>
          <p:cNvGraphicFramePr>
            <a:graphicFrameLocks noChangeAspect="1"/>
          </p:cNvGraphicFramePr>
          <p:nvPr/>
        </p:nvGraphicFramePr>
        <p:xfrm>
          <a:off x="8172450" y="3068638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Microsoft 公式 3.0" r:id="rId8" imgW="254000" imgH="393700" progId="Equation.3">
                  <p:embed/>
                </p:oleObj>
              </mc:Choice>
              <mc:Fallback>
                <p:oleObj name="Microsoft 公式 3.0" r:id="rId8" imgW="254000" imgH="3937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3068638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7667625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6588125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6084888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5580063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-8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4643438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4067175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3492500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1815" name="Text Box 71"/>
          <p:cNvSpPr txBox="1">
            <a:spLocks noChangeArrowheads="1"/>
          </p:cNvSpPr>
          <p:nvPr/>
        </p:nvSpPr>
        <p:spPr bwMode="auto">
          <a:xfrm>
            <a:off x="2484438" y="314166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graphicFrame>
        <p:nvGraphicFramePr>
          <p:cNvPr id="31816" name="Object 72"/>
          <p:cNvGraphicFramePr>
            <a:graphicFrameLocks noChangeAspect="1"/>
          </p:cNvGraphicFramePr>
          <p:nvPr/>
        </p:nvGraphicFramePr>
        <p:xfrm>
          <a:off x="2051050" y="3068638"/>
          <a:ext cx="236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10" imgW="152400" imgH="393700" progId="Equation.3">
                  <p:embed/>
                </p:oleObj>
              </mc:Choice>
              <mc:Fallback>
                <p:oleObj name="Equation" r:id="rId10" imgW="152400" imgH="3937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068638"/>
                        <a:ext cx="236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17" name="Object 73"/>
          <p:cNvGraphicFramePr>
            <a:graphicFrameLocks noChangeAspect="1"/>
          </p:cNvGraphicFramePr>
          <p:nvPr/>
        </p:nvGraphicFramePr>
        <p:xfrm>
          <a:off x="3059113" y="3068638"/>
          <a:ext cx="236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11" imgW="152400" imgH="393700" progId="Equation.3">
                  <p:embed/>
                </p:oleObj>
              </mc:Choice>
              <mc:Fallback>
                <p:oleObj name="Equation" r:id="rId11" imgW="152400" imgH="3937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068638"/>
                        <a:ext cx="2365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18" name="Object 74"/>
          <p:cNvGraphicFramePr>
            <a:graphicFrameLocks noChangeAspect="1"/>
          </p:cNvGraphicFramePr>
          <p:nvPr/>
        </p:nvGraphicFramePr>
        <p:xfrm>
          <a:off x="4572000" y="2492375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13" imgW="254000" imgH="393700" progId="Equation.3">
                  <p:embed/>
                </p:oleObj>
              </mc:Choice>
              <mc:Fallback>
                <p:oleObj name="Equation" r:id="rId13" imgW="254000" imgH="3937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92375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2339975" y="4076700"/>
            <a:ext cx="5976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以表中各组对应值作为点的坐标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kumimoji="1"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在直角坐标系内描出相应的点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1825" name="Text Box 81"/>
          <p:cNvSpPr txBox="1">
            <a:spLocks noChangeArrowheads="1"/>
          </p:cNvSpPr>
          <p:nvPr/>
        </p:nvSpPr>
        <p:spPr bwMode="auto">
          <a:xfrm>
            <a:off x="2411413" y="5300663"/>
            <a:ext cx="55451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kumimoji="1"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用光滑的曲线顺次连接各点</a:t>
            </a:r>
            <a:r>
              <a:rPr kumimoji="1"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kumimoji="1"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就可得到</a:t>
            </a:r>
          </a:p>
          <a:p>
            <a:pPr algn="l" eaLnBrk="1" hangingPunct="1"/>
            <a:r>
              <a:rPr kumimoji="1"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图象</a:t>
            </a:r>
            <a:r>
              <a:rPr kumimoji="1"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3148" name="Group 88"/>
          <p:cNvGrpSpPr/>
          <p:nvPr/>
        </p:nvGrpSpPr>
        <p:grpSpPr bwMode="auto">
          <a:xfrm>
            <a:off x="755650" y="1341438"/>
            <a:ext cx="7494588" cy="742950"/>
            <a:chOff x="336" y="828"/>
            <a:chExt cx="4721" cy="468"/>
          </a:xfrm>
        </p:grpSpPr>
        <p:sp>
          <p:nvSpPr>
            <p:cNvPr id="3150" name="Text Box 85"/>
            <p:cNvSpPr txBox="1">
              <a:spLocks noChangeArrowheads="1"/>
            </p:cNvSpPr>
            <p:nvPr/>
          </p:nvSpPr>
          <p:spPr bwMode="auto">
            <a:xfrm>
              <a:off x="336" y="912"/>
              <a:ext cx="47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  <a:ea typeface="宋体" panose="02010600030101010101" pitchFamily="2" charset="-122"/>
                </a:rPr>
                <a:t>画出函数                的图象</a:t>
              </a:r>
              <a:endPara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51" name="Text Box 86"/>
            <p:cNvSpPr txBox="1">
              <a:spLocks noChangeArrowheads="1"/>
            </p:cNvSpPr>
            <p:nvPr/>
          </p:nvSpPr>
          <p:spPr bwMode="auto">
            <a:xfrm>
              <a:off x="1932" y="828"/>
              <a:ext cx="4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kumimoji="1" lang="en-US" altLang="zh-CN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52" name="Text Box 87"/>
            <p:cNvSpPr txBox="1">
              <a:spLocks noChangeArrowheads="1"/>
            </p:cNvSpPr>
            <p:nvPr/>
          </p:nvSpPr>
          <p:spPr bwMode="auto">
            <a:xfrm>
              <a:off x="1932" y="10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kumimoji="1" lang="en-US" altLang="zh-CN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3149" name="Picture 15" descr="图片1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620713"/>
            <a:ext cx="26638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0" name="Object 1106"/>
          <p:cNvGraphicFramePr>
            <a:graphicFrameLocks noChangeAspect="1"/>
          </p:cNvGraphicFramePr>
          <p:nvPr/>
        </p:nvGraphicFramePr>
        <p:xfrm>
          <a:off x="2051050" y="1196975"/>
          <a:ext cx="12239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公式" r:id="rId15" imgW="495300" imgH="393700" progId="Equation.3">
                  <p:embed/>
                </p:oleObj>
              </mc:Choice>
              <mc:Fallback>
                <p:oleObj name="公式" r:id="rId15" imgW="495300" imgH="393700" progId="Equation.3">
                  <p:embed/>
                  <p:pic>
                    <p:nvPicPr>
                      <p:cNvPr id="0" name="Object 1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196975"/>
                        <a:ext cx="122396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87" name="Object 1107"/>
          <p:cNvGraphicFramePr>
            <a:graphicFrameLocks noChangeAspect="1"/>
          </p:cNvGraphicFramePr>
          <p:nvPr/>
        </p:nvGraphicFramePr>
        <p:xfrm>
          <a:off x="468313" y="2997200"/>
          <a:ext cx="90011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公式" r:id="rId17" imgW="495300" imgH="393700" progId="Equation.3">
                  <p:embed/>
                </p:oleObj>
              </mc:Choice>
              <mc:Fallback>
                <p:oleObj name="公式" r:id="rId17" imgW="495300" imgH="393700" progId="Equation.3">
                  <p:embed/>
                  <p:pic>
                    <p:nvPicPr>
                      <p:cNvPr id="0" name="Object 1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97200"/>
                        <a:ext cx="900112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91" name="Object 1111"/>
          <p:cNvGraphicFramePr>
            <a:graphicFrameLocks noChangeAspect="1"/>
          </p:cNvGraphicFramePr>
          <p:nvPr/>
        </p:nvGraphicFramePr>
        <p:xfrm>
          <a:off x="684213" y="2636838"/>
          <a:ext cx="328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公式" r:id="rId19" imgW="127000" imgH="139700" progId="Equation.3">
                  <p:embed/>
                </p:oleObj>
              </mc:Choice>
              <mc:Fallback>
                <p:oleObj name="公式" r:id="rId19" imgW="127000" imgH="139700" progId="Equation.3">
                  <p:embed/>
                  <p:pic>
                    <p:nvPicPr>
                      <p:cNvPr id="0" name="Object 1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36838"/>
                        <a:ext cx="3286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/>
      <p:bldP spid="31753" grpId="0"/>
      <p:bldP spid="31808" grpId="0"/>
      <p:bldP spid="31809" grpId="0"/>
      <p:bldP spid="31810" grpId="0"/>
      <p:bldP spid="31811" grpId="0"/>
      <p:bldP spid="31812" grpId="0"/>
      <p:bldP spid="31813" grpId="0"/>
      <p:bldP spid="31814" grpId="0"/>
      <p:bldP spid="31815" grpId="0"/>
      <p:bldP spid="31820" grpId="0"/>
      <p:bldP spid="318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2"/>
          <p:cNvGrpSpPr/>
          <p:nvPr/>
        </p:nvGrpSpPr>
        <p:grpSpPr bwMode="auto">
          <a:xfrm>
            <a:off x="3673475" y="1670050"/>
            <a:ext cx="152400" cy="4648200"/>
            <a:chOff x="2208" y="240"/>
            <a:chExt cx="96" cy="2928"/>
          </a:xfrm>
        </p:grpSpPr>
        <p:sp>
          <p:nvSpPr>
            <p:cNvPr id="4158" name="Line 3"/>
            <p:cNvSpPr>
              <a:spLocks noChangeShapeType="1"/>
            </p:cNvSpPr>
            <p:nvPr/>
          </p:nvSpPr>
          <p:spPr bwMode="auto">
            <a:xfrm rot="10800000">
              <a:off x="2208" y="240"/>
              <a:ext cx="0" cy="29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Line 4"/>
            <p:cNvSpPr>
              <a:spLocks noChangeShapeType="1"/>
            </p:cNvSpPr>
            <p:nvPr/>
          </p:nvSpPr>
          <p:spPr bwMode="auto">
            <a:xfrm rot="5400000">
              <a:off x="2255" y="217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Line 5"/>
            <p:cNvSpPr>
              <a:spLocks noChangeShapeType="1"/>
            </p:cNvSpPr>
            <p:nvPr/>
          </p:nvSpPr>
          <p:spPr bwMode="auto">
            <a:xfrm rot="5400000">
              <a:off x="2255" y="271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1" name="Line 6"/>
            <p:cNvSpPr>
              <a:spLocks noChangeShapeType="1"/>
            </p:cNvSpPr>
            <p:nvPr/>
          </p:nvSpPr>
          <p:spPr bwMode="auto">
            <a:xfrm rot="5400000">
              <a:off x="2255" y="235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Line 7"/>
            <p:cNvSpPr>
              <a:spLocks noChangeShapeType="1"/>
            </p:cNvSpPr>
            <p:nvPr/>
          </p:nvSpPr>
          <p:spPr bwMode="auto">
            <a:xfrm rot="-5353759">
              <a:off x="2255" y="1980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3" name="Line 8"/>
            <p:cNvSpPr>
              <a:spLocks noChangeShapeType="1"/>
            </p:cNvSpPr>
            <p:nvPr/>
          </p:nvSpPr>
          <p:spPr bwMode="auto">
            <a:xfrm rot="-5353759">
              <a:off x="2255" y="289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4" name="Line 9"/>
            <p:cNvSpPr>
              <a:spLocks noChangeShapeType="1"/>
            </p:cNvSpPr>
            <p:nvPr/>
          </p:nvSpPr>
          <p:spPr bwMode="auto">
            <a:xfrm rot="-5353759">
              <a:off x="2255" y="55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5" name="Line 10"/>
            <p:cNvSpPr>
              <a:spLocks noChangeShapeType="1"/>
            </p:cNvSpPr>
            <p:nvPr/>
          </p:nvSpPr>
          <p:spPr bwMode="auto">
            <a:xfrm rot="-5353759">
              <a:off x="2255" y="1597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6" name="Line 11"/>
            <p:cNvSpPr>
              <a:spLocks noChangeShapeType="1"/>
            </p:cNvSpPr>
            <p:nvPr/>
          </p:nvSpPr>
          <p:spPr bwMode="auto">
            <a:xfrm rot="-5353759">
              <a:off x="2255" y="2532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7" name="Line 12"/>
            <p:cNvSpPr>
              <a:spLocks noChangeShapeType="1"/>
            </p:cNvSpPr>
            <p:nvPr/>
          </p:nvSpPr>
          <p:spPr bwMode="auto">
            <a:xfrm rot="-5353759">
              <a:off x="2255" y="118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8" name="Line 13"/>
            <p:cNvSpPr>
              <a:spLocks noChangeShapeType="1"/>
            </p:cNvSpPr>
            <p:nvPr/>
          </p:nvSpPr>
          <p:spPr bwMode="auto">
            <a:xfrm rot="-5353759">
              <a:off x="2255" y="1381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9" name="Line 14"/>
            <p:cNvSpPr>
              <a:spLocks noChangeShapeType="1"/>
            </p:cNvSpPr>
            <p:nvPr/>
          </p:nvSpPr>
          <p:spPr bwMode="auto">
            <a:xfrm rot="-5353759">
              <a:off x="2255" y="973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0" name="Line 15"/>
            <p:cNvSpPr>
              <a:spLocks noChangeShapeType="1"/>
            </p:cNvSpPr>
            <p:nvPr/>
          </p:nvSpPr>
          <p:spPr bwMode="auto">
            <a:xfrm rot="-5353759">
              <a:off x="2255" y="76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3425825" y="36893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3425825" y="33655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3425825" y="30448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4104" name="Text Box 19"/>
          <p:cNvSpPr txBox="1">
            <a:spLocks noChangeArrowheads="1"/>
          </p:cNvSpPr>
          <p:nvPr/>
        </p:nvSpPr>
        <p:spPr bwMode="auto">
          <a:xfrm>
            <a:off x="3425825" y="27019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3425825" y="2413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3425825" y="203517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4107" name="Text Box 22"/>
          <p:cNvSpPr txBox="1">
            <a:spLocks noChangeArrowheads="1"/>
          </p:cNvSpPr>
          <p:nvPr/>
        </p:nvSpPr>
        <p:spPr bwMode="auto">
          <a:xfrm>
            <a:off x="3216275" y="51784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4108" name="Text Box 23"/>
          <p:cNvSpPr txBox="1">
            <a:spLocks noChangeArrowheads="1"/>
          </p:cNvSpPr>
          <p:nvPr/>
        </p:nvSpPr>
        <p:spPr bwMode="auto">
          <a:xfrm>
            <a:off x="3216275" y="43180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4109" name="Text Box 24"/>
          <p:cNvSpPr txBox="1">
            <a:spLocks noChangeArrowheads="1"/>
          </p:cNvSpPr>
          <p:nvPr/>
        </p:nvSpPr>
        <p:spPr bwMode="auto">
          <a:xfrm>
            <a:off x="3216275" y="46037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984250" y="36988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4111" name="Text Box 26"/>
          <p:cNvSpPr txBox="1">
            <a:spLocks noChangeArrowheads="1"/>
          </p:cNvSpPr>
          <p:nvPr/>
        </p:nvSpPr>
        <p:spPr bwMode="auto">
          <a:xfrm>
            <a:off x="3216275" y="4908550"/>
            <a:ext cx="476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4112" name="Text Box 27"/>
          <p:cNvSpPr txBox="1">
            <a:spLocks noChangeArrowheads="1"/>
          </p:cNvSpPr>
          <p:nvPr/>
        </p:nvSpPr>
        <p:spPr bwMode="auto">
          <a:xfrm>
            <a:off x="3216275" y="548005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4113" name="Text Box 28"/>
          <p:cNvSpPr txBox="1">
            <a:spLocks noChangeArrowheads="1"/>
          </p:cNvSpPr>
          <p:nvPr/>
        </p:nvSpPr>
        <p:spPr bwMode="auto">
          <a:xfrm>
            <a:off x="3216275" y="5765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</p:txBody>
      </p:sp>
      <p:grpSp>
        <p:nvGrpSpPr>
          <p:cNvPr id="4114" name="Group 29"/>
          <p:cNvGrpSpPr/>
          <p:nvPr/>
        </p:nvGrpSpPr>
        <p:grpSpPr bwMode="auto">
          <a:xfrm>
            <a:off x="1235075" y="4032250"/>
            <a:ext cx="4819650" cy="152400"/>
            <a:chOff x="672" y="1728"/>
            <a:chExt cx="3036" cy="96"/>
          </a:xfrm>
        </p:grpSpPr>
        <p:sp>
          <p:nvSpPr>
            <p:cNvPr id="4145" name="Line 30"/>
            <p:cNvSpPr>
              <a:spLocks noChangeShapeType="1"/>
            </p:cNvSpPr>
            <p:nvPr/>
          </p:nvSpPr>
          <p:spPr bwMode="auto">
            <a:xfrm>
              <a:off x="672" y="1824"/>
              <a:ext cx="30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Line 31"/>
            <p:cNvSpPr>
              <a:spLocks noChangeShapeType="1"/>
            </p:cNvSpPr>
            <p:nvPr/>
          </p:nvSpPr>
          <p:spPr bwMode="auto">
            <a:xfrm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7" name="Line 32"/>
            <p:cNvSpPr>
              <a:spLocks noChangeShapeType="1"/>
            </p:cNvSpPr>
            <p:nvPr/>
          </p:nvSpPr>
          <p:spPr bwMode="auto">
            <a:xfrm>
              <a:off x="18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8" name="Line 33"/>
            <p:cNvSpPr>
              <a:spLocks noChangeShapeType="1"/>
            </p:cNvSpPr>
            <p:nvPr/>
          </p:nvSpPr>
          <p:spPr bwMode="auto">
            <a:xfrm>
              <a:off x="160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Line 34"/>
            <p:cNvSpPr>
              <a:spLocks noChangeShapeType="1"/>
            </p:cNvSpPr>
            <p:nvPr/>
          </p:nvSpPr>
          <p:spPr bwMode="auto">
            <a:xfrm>
              <a:off x="26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Line 35"/>
            <p:cNvSpPr>
              <a:spLocks noChangeShapeType="1"/>
            </p:cNvSpPr>
            <p:nvPr/>
          </p:nvSpPr>
          <p:spPr bwMode="auto">
            <a:xfrm>
              <a:off x="24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1" name="Line 36"/>
            <p:cNvSpPr>
              <a:spLocks noChangeShapeType="1"/>
            </p:cNvSpPr>
            <p:nvPr/>
          </p:nvSpPr>
          <p:spPr bwMode="auto">
            <a:xfrm>
              <a:off x="280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Line 37"/>
            <p:cNvSpPr>
              <a:spLocks noChangeShapeType="1"/>
            </p:cNvSpPr>
            <p:nvPr/>
          </p:nvSpPr>
          <p:spPr bwMode="auto">
            <a:xfrm>
              <a:off x="14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Line 38"/>
            <p:cNvSpPr>
              <a:spLocks noChangeShapeType="1"/>
            </p:cNvSpPr>
            <p:nvPr/>
          </p:nvSpPr>
          <p:spPr bwMode="auto">
            <a:xfrm>
              <a:off x="12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Line 39"/>
            <p:cNvSpPr>
              <a:spLocks noChangeShapeType="1"/>
            </p:cNvSpPr>
            <p:nvPr/>
          </p:nvSpPr>
          <p:spPr bwMode="auto">
            <a:xfrm>
              <a:off x="99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Line 40"/>
            <p:cNvSpPr>
              <a:spLocks noChangeShapeType="1"/>
            </p:cNvSpPr>
            <p:nvPr/>
          </p:nvSpPr>
          <p:spPr bwMode="auto">
            <a:xfrm>
              <a:off x="302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Line 41"/>
            <p:cNvSpPr>
              <a:spLocks noChangeShapeType="1"/>
            </p:cNvSpPr>
            <p:nvPr/>
          </p:nvSpPr>
          <p:spPr bwMode="auto">
            <a:xfrm>
              <a:off x="322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Line 42"/>
            <p:cNvSpPr>
              <a:spLocks noChangeShapeType="1"/>
            </p:cNvSpPr>
            <p:nvPr/>
          </p:nvSpPr>
          <p:spPr bwMode="auto">
            <a:xfrm>
              <a:off x="344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15" name="Text Box 43"/>
          <p:cNvSpPr txBox="1">
            <a:spLocks noChangeArrowheads="1"/>
          </p:cNvSpPr>
          <p:nvPr/>
        </p:nvSpPr>
        <p:spPr bwMode="auto">
          <a:xfrm>
            <a:off x="3844925" y="41275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116" name="Text Box 44"/>
          <p:cNvSpPr txBox="1">
            <a:spLocks noChangeArrowheads="1"/>
          </p:cNvSpPr>
          <p:nvPr/>
        </p:nvSpPr>
        <p:spPr bwMode="auto">
          <a:xfrm>
            <a:off x="4168775" y="41275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117" name="Text Box 45"/>
          <p:cNvSpPr txBox="1">
            <a:spLocks noChangeArrowheads="1"/>
          </p:cNvSpPr>
          <p:nvPr/>
        </p:nvSpPr>
        <p:spPr bwMode="auto">
          <a:xfrm>
            <a:off x="4816475" y="41275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4118" name="Text Box 46"/>
          <p:cNvSpPr txBox="1">
            <a:spLocks noChangeArrowheads="1"/>
          </p:cNvSpPr>
          <p:nvPr/>
        </p:nvSpPr>
        <p:spPr bwMode="auto">
          <a:xfrm>
            <a:off x="5159375" y="413067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4119" name="Text Box 47"/>
          <p:cNvSpPr txBox="1">
            <a:spLocks noChangeArrowheads="1"/>
          </p:cNvSpPr>
          <p:nvPr/>
        </p:nvSpPr>
        <p:spPr bwMode="auto">
          <a:xfrm>
            <a:off x="5483225" y="41465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4120" name="Text Box 48"/>
          <p:cNvSpPr txBox="1">
            <a:spLocks noChangeArrowheads="1"/>
          </p:cNvSpPr>
          <p:nvPr/>
        </p:nvSpPr>
        <p:spPr bwMode="auto">
          <a:xfrm>
            <a:off x="4473575" y="41275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4121" name="Text Box 49"/>
          <p:cNvSpPr txBox="1">
            <a:spLocks noChangeArrowheads="1"/>
          </p:cNvSpPr>
          <p:nvPr/>
        </p:nvSpPr>
        <p:spPr bwMode="auto">
          <a:xfrm>
            <a:off x="1501775" y="41275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4122" name="Text Box 50"/>
          <p:cNvSpPr txBox="1">
            <a:spLocks noChangeArrowheads="1"/>
          </p:cNvSpPr>
          <p:nvPr/>
        </p:nvSpPr>
        <p:spPr bwMode="auto">
          <a:xfrm>
            <a:off x="1825625" y="41275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4123" name="Text Box 51"/>
          <p:cNvSpPr txBox="1">
            <a:spLocks noChangeArrowheads="1"/>
          </p:cNvSpPr>
          <p:nvPr/>
        </p:nvSpPr>
        <p:spPr bwMode="auto">
          <a:xfrm>
            <a:off x="3101975" y="41275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4124" name="Text Box 52"/>
          <p:cNvSpPr txBox="1">
            <a:spLocks noChangeArrowheads="1"/>
          </p:cNvSpPr>
          <p:nvPr/>
        </p:nvSpPr>
        <p:spPr bwMode="auto">
          <a:xfrm>
            <a:off x="2454275" y="41275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</a:p>
        </p:txBody>
      </p:sp>
      <p:sp>
        <p:nvSpPr>
          <p:cNvPr id="4125" name="Text Box 53"/>
          <p:cNvSpPr txBox="1">
            <a:spLocks noChangeArrowheads="1"/>
          </p:cNvSpPr>
          <p:nvPr/>
        </p:nvSpPr>
        <p:spPr bwMode="auto">
          <a:xfrm>
            <a:off x="2149475" y="413067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4126" name="Text Box 54"/>
          <p:cNvSpPr txBox="1">
            <a:spLocks noChangeArrowheads="1"/>
          </p:cNvSpPr>
          <p:nvPr/>
        </p:nvSpPr>
        <p:spPr bwMode="auto">
          <a:xfrm>
            <a:off x="2759075" y="414655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4127" name="Text Box 55"/>
          <p:cNvSpPr txBox="1">
            <a:spLocks noChangeArrowheads="1"/>
          </p:cNvSpPr>
          <p:nvPr/>
        </p:nvSpPr>
        <p:spPr bwMode="auto">
          <a:xfrm>
            <a:off x="3425825" y="410845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000" b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3836988" y="50720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4129" name="Text Box 57"/>
          <p:cNvSpPr txBox="1">
            <a:spLocks noChangeArrowheads="1"/>
          </p:cNvSpPr>
          <p:nvPr/>
        </p:nvSpPr>
        <p:spPr bwMode="auto">
          <a:xfrm>
            <a:off x="5138738" y="3987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4454525" y="428783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3678238" y="6232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2601913" y="34639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2268538" y="361315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rPr>
              <a:t>．                    </a:t>
            </a:r>
          </a:p>
        </p:txBody>
      </p:sp>
      <p:sp>
        <p:nvSpPr>
          <p:cNvPr id="4134" name="Text Box 62"/>
          <p:cNvSpPr txBox="1">
            <a:spLocks noChangeArrowheads="1"/>
          </p:cNvSpPr>
          <p:nvPr/>
        </p:nvSpPr>
        <p:spPr bwMode="auto">
          <a:xfrm>
            <a:off x="3876675" y="152082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EU-BX" pitchFamily="65" charset="-122"/>
              </a:rPr>
              <a:t>y</a:t>
            </a:r>
          </a:p>
        </p:txBody>
      </p:sp>
      <p:sp>
        <p:nvSpPr>
          <p:cNvPr id="4135" name="Text Box 63"/>
          <p:cNvSpPr txBox="1">
            <a:spLocks noChangeArrowheads="1"/>
          </p:cNvSpPr>
          <p:nvPr/>
        </p:nvSpPr>
        <p:spPr bwMode="auto">
          <a:xfrm>
            <a:off x="5821363" y="4184650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EU-BX" pitchFamily="65" charset="-122"/>
              </a:rPr>
              <a:t>x</a:t>
            </a:r>
          </a:p>
        </p:txBody>
      </p:sp>
      <p:sp>
        <p:nvSpPr>
          <p:cNvPr id="24640" name="Freeform 64"/>
          <p:cNvSpPr/>
          <p:nvPr/>
        </p:nvSpPr>
        <p:spPr bwMode="auto">
          <a:xfrm>
            <a:off x="963613" y="1295400"/>
            <a:ext cx="2547937" cy="2747963"/>
          </a:xfrm>
          <a:custGeom>
            <a:avLst/>
            <a:gdLst>
              <a:gd name="T0" fmla="*/ 0 w 1605"/>
              <a:gd name="T1" fmla="*/ 2744788 h 1731"/>
              <a:gd name="T2" fmla="*/ 103187 w 1605"/>
              <a:gd name="T3" fmla="*/ 2744788 h 1731"/>
              <a:gd name="T4" fmla="*/ 619125 w 1605"/>
              <a:gd name="T5" fmla="*/ 2722563 h 1731"/>
              <a:gd name="T6" fmla="*/ 1447800 w 1605"/>
              <a:gd name="T7" fmla="*/ 2611438 h 1731"/>
              <a:gd name="T8" fmla="*/ 1828800 w 1605"/>
              <a:gd name="T9" fmla="*/ 2462213 h 1731"/>
              <a:gd name="T10" fmla="*/ 2082800 w 1605"/>
              <a:gd name="T11" fmla="*/ 2228851 h 1731"/>
              <a:gd name="T12" fmla="*/ 2347912 w 1605"/>
              <a:gd name="T13" fmla="*/ 1562100 h 1731"/>
              <a:gd name="T14" fmla="*/ 2547937 w 1605"/>
              <a:gd name="T15" fmla="*/ 0 h 17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05"/>
              <a:gd name="T25" fmla="*/ 0 h 1731"/>
              <a:gd name="T26" fmla="*/ 1605 w 1605"/>
              <a:gd name="T27" fmla="*/ 1731 h 17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05" h="1731">
                <a:moveTo>
                  <a:pt x="0" y="1729"/>
                </a:moveTo>
                <a:cubicBezTo>
                  <a:pt x="9" y="1726"/>
                  <a:pt x="0" y="1731"/>
                  <a:pt x="65" y="1729"/>
                </a:cubicBezTo>
                <a:cubicBezTo>
                  <a:pt x="130" y="1727"/>
                  <a:pt x="249" y="1729"/>
                  <a:pt x="390" y="1715"/>
                </a:cubicBezTo>
                <a:cubicBezTo>
                  <a:pt x="531" y="1701"/>
                  <a:pt x="785" y="1672"/>
                  <a:pt x="912" y="1645"/>
                </a:cubicBezTo>
                <a:cubicBezTo>
                  <a:pt x="1039" y="1618"/>
                  <a:pt x="1085" y="1591"/>
                  <a:pt x="1152" y="1551"/>
                </a:cubicBezTo>
                <a:cubicBezTo>
                  <a:pt x="1219" y="1511"/>
                  <a:pt x="1258" y="1498"/>
                  <a:pt x="1312" y="1404"/>
                </a:cubicBezTo>
                <a:cubicBezTo>
                  <a:pt x="1366" y="1310"/>
                  <a:pt x="1430" y="1218"/>
                  <a:pt x="1479" y="984"/>
                </a:cubicBezTo>
                <a:cubicBezTo>
                  <a:pt x="1528" y="750"/>
                  <a:pt x="1579" y="205"/>
                  <a:pt x="1605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1" lang="zh-CN" altLang="en-US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41" name="Freeform 65"/>
          <p:cNvSpPr/>
          <p:nvPr/>
        </p:nvSpPr>
        <p:spPr bwMode="auto">
          <a:xfrm>
            <a:off x="3779838" y="4325938"/>
            <a:ext cx="2555875" cy="2532062"/>
          </a:xfrm>
          <a:custGeom>
            <a:avLst/>
            <a:gdLst>
              <a:gd name="T0" fmla="*/ 2555875 w 1610"/>
              <a:gd name="T1" fmla="*/ 0 h 1595"/>
              <a:gd name="T2" fmla="*/ 892175 w 1610"/>
              <a:gd name="T3" fmla="*/ 246062 h 1595"/>
              <a:gd name="T4" fmla="*/ 176212 w 1610"/>
              <a:gd name="T5" fmla="*/ 1052512 h 1595"/>
              <a:gd name="T6" fmla="*/ 25400 w 1610"/>
              <a:gd name="T7" fmla="*/ 2249487 h 1595"/>
              <a:gd name="T8" fmla="*/ 25400 w 1610"/>
              <a:gd name="T9" fmla="*/ 2532062 h 1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0"/>
              <a:gd name="T16" fmla="*/ 0 h 1595"/>
              <a:gd name="T17" fmla="*/ 1610 w 1610"/>
              <a:gd name="T18" fmla="*/ 1595 h 1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0" h="1595">
                <a:moveTo>
                  <a:pt x="1610" y="0"/>
                </a:moveTo>
                <a:cubicBezTo>
                  <a:pt x="1435" y="26"/>
                  <a:pt x="812" y="45"/>
                  <a:pt x="562" y="155"/>
                </a:cubicBezTo>
                <a:cubicBezTo>
                  <a:pt x="312" y="265"/>
                  <a:pt x="202" y="453"/>
                  <a:pt x="111" y="663"/>
                </a:cubicBezTo>
                <a:cubicBezTo>
                  <a:pt x="20" y="873"/>
                  <a:pt x="32" y="1262"/>
                  <a:pt x="16" y="1417"/>
                </a:cubicBezTo>
                <a:cubicBezTo>
                  <a:pt x="0" y="1572"/>
                  <a:pt x="16" y="1558"/>
                  <a:pt x="16" y="1595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1" lang="zh-CN" altLang="en-US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712" name="Text Box 136"/>
          <p:cNvSpPr txBox="1">
            <a:spLocks noChangeArrowheads="1"/>
          </p:cNvSpPr>
          <p:nvPr/>
        </p:nvSpPr>
        <p:spPr bwMode="auto">
          <a:xfrm>
            <a:off x="2894013" y="32543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4713" name="Text Box 137"/>
          <p:cNvSpPr txBox="1">
            <a:spLocks noChangeArrowheads="1"/>
          </p:cNvSpPr>
          <p:nvPr/>
        </p:nvSpPr>
        <p:spPr bwMode="auto">
          <a:xfrm>
            <a:off x="3194050" y="2590800"/>
            <a:ext cx="31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4714" name="Text Box 138"/>
          <p:cNvSpPr txBox="1">
            <a:spLocks noChangeArrowheads="1"/>
          </p:cNvSpPr>
          <p:nvPr/>
        </p:nvSpPr>
        <p:spPr bwMode="auto">
          <a:xfrm>
            <a:off x="4860925" y="4168775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4715" name="Text Box 139"/>
          <p:cNvSpPr txBox="1">
            <a:spLocks noChangeArrowheads="1"/>
          </p:cNvSpPr>
          <p:nvPr/>
        </p:nvSpPr>
        <p:spPr bwMode="auto">
          <a:xfrm>
            <a:off x="4206875" y="4519613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4724" name="Text Box 148"/>
          <p:cNvSpPr txBox="1">
            <a:spLocks noChangeArrowheads="1"/>
          </p:cNvSpPr>
          <p:nvPr/>
        </p:nvSpPr>
        <p:spPr bwMode="auto">
          <a:xfrm>
            <a:off x="3371850" y="12954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4725" name="Text Box 149"/>
          <p:cNvSpPr txBox="1">
            <a:spLocks noChangeArrowheads="1"/>
          </p:cNvSpPr>
          <p:nvPr/>
        </p:nvSpPr>
        <p:spPr bwMode="auto">
          <a:xfrm>
            <a:off x="6151563" y="40068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4144" name="Text Box 1178"/>
          <p:cNvSpPr txBox="1">
            <a:spLocks noChangeArrowheads="1"/>
          </p:cNvSpPr>
          <p:nvPr/>
        </p:nvSpPr>
        <p:spPr bwMode="auto">
          <a:xfrm>
            <a:off x="395288" y="765175"/>
            <a:ext cx="2592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ea typeface="宋体" panose="02010600030101010101" pitchFamily="2" charset="-122"/>
              </a:rPr>
              <a:t>图像如下</a:t>
            </a:r>
          </a:p>
        </p:txBody>
      </p:sp>
      <p:graphicFrame>
        <p:nvGraphicFramePr>
          <p:cNvPr id="4098" name="Object 1181"/>
          <p:cNvGraphicFramePr>
            <a:graphicFrameLocks noChangeAspect="1"/>
          </p:cNvGraphicFramePr>
          <p:nvPr/>
        </p:nvGraphicFramePr>
        <p:xfrm>
          <a:off x="1547813" y="2060575"/>
          <a:ext cx="122396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公式" r:id="rId5" imgW="660400" imgH="520700" progId="Equation.3">
                  <p:embed/>
                </p:oleObj>
              </mc:Choice>
              <mc:Fallback>
                <p:oleObj name="公式" r:id="rId5" imgW="660400" imgH="520700" progId="Equation.3">
                  <p:embed/>
                  <p:pic>
                    <p:nvPicPr>
                      <p:cNvPr id="0" name="Object 1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60575"/>
                        <a:ext cx="122396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1" grpId="0" autoUpdateAnimBg="0"/>
      <p:bldP spid="24632" grpId="0" autoUpdateAnimBg="0"/>
      <p:bldP spid="24634" grpId="0" autoUpdateAnimBg="0"/>
      <p:bldP spid="24635" grpId="0" autoUpdateAnimBg="0"/>
      <p:bldP spid="24636" grpId="0" autoUpdateAnimBg="0"/>
      <p:bldP spid="24637" grpId="0" autoUpdateAnimBg="0"/>
      <p:bldP spid="24640" grpId="0" animBg="1"/>
      <p:bldP spid="24641" grpId="0" animBg="1"/>
      <p:bldP spid="24712" grpId="0" autoUpdateAnimBg="0"/>
      <p:bldP spid="24713" grpId="0" autoUpdateAnimBg="0"/>
      <p:bldP spid="24714" grpId="0" autoUpdateAnimBg="0"/>
      <p:bldP spid="24715" grpId="0" autoUpdateAnimBg="0"/>
      <p:bldP spid="24724" grpId="0" autoUpdateAnimBg="0"/>
      <p:bldP spid="247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157"/>
          <p:cNvSpPr txBox="1">
            <a:spLocks noChangeArrowheads="1"/>
          </p:cNvSpPr>
          <p:nvPr/>
        </p:nvSpPr>
        <p:spPr bwMode="auto">
          <a:xfrm>
            <a:off x="395288" y="47625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想一想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348038" y="836613"/>
          <a:ext cx="100806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公式" r:id="rId4" imgW="495300" imgH="393700" progId="Equation.3">
                  <p:embed/>
                </p:oleObj>
              </mc:Choice>
              <mc:Fallback>
                <p:oleObj name="公式" r:id="rId4" imgW="4953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836613"/>
                        <a:ext cx="1008062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979613" y="836613"/>
          <a:ext cx="7921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公式" r:id="rId6" imgW="393700" imgH="393700" progId="Equation.3">
                  <p:embed/>
                </p:oleObj>
              </mc:Choice>
              <mc:Fallback>
                <p:oleObj name="公式" r:id="rId6" imgW="393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836613"/>
                        <a:ext cx="7921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ea typeface="宋体" panose="02010600030101010101" pitchFamily="2" charset="-122"/>
              </a:rPr>
              <a:t>观察函数             和             的图象</a:t>
            </a:r>
            <a:r>
              <a:rPr lang="en-US" altLang="zh-CN">
                <a:ea typeface="宋体" panose="02010600030101010101" pitchFamily="2" charset="-122"/>
              </a:rPr>
              <a:t>,</a:t>
            </a:r>
            <a:r>
              <a:rPr lang="zh-CN" altLang="en-US">
                <a:ea typeface="宋体" panose="02010600030101010101" pitchFamily="2" charset="-122"/>
              </a:rPr>
              <a:t>有什么相同点和不同点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5127" name="Group 6"/>
          <p:cNvGrpSpPr/>
          <p:nvPr/>
        </p:nvGrpSpPr>
        <p:grpSpPr bwMode="auto">
          <a:xfrm>
            <a:off x="250825" y="1412875"/>
            <a:ext cx="8893175" cy="5445125"/>
            <a:chOff x="158" y="890"/>
            <a:chExt cx="5602" cy="3430"/>
          </a:xfrm>
        </p:grpSpPr>
        <p:grpSp>
          <p:nvGrpSpPr>
            <p:cNvPr id="5128" name="Group 80"/>
            <p:cNvGrpSpPr/>
            <p:nvPr/>
          </p:nvGrpSpPr>
          <p:grpSpPr bwMode="auto">
            <a:xfrm>
              <a:off x="4393" y="1302"/>
              <a:ext cx="77" cy="2446"/>
              <a:chOff x="2208" y="240"/>
              <a:chExt cx="96" cy="2928"/>
            </a:xfrm>
          </p:grpSpPr>
          <p:sp>
            <p:nvSpPr>
              <p:cNvPr id="5268" name="Line 81"/>
              <p:cNvSpPr>
                <a:spLocks noChangeShapeType="1"/>
              </p:cNvSpPr>
              <p:nvPr/>
            </p:nvSpPr>
            <p:spPr bwMode="auto">
              <a:xfrm rot="10800000">
                <a:off x="2208" y="240"/>
                <a:ext cx="0" cy="29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9" name="Line 82"/>
              <p:cNvSpPr>
                <a:spLocks noChangeShapeType="1"/>
              </p:cNvSpPr>
              <p:nvPr/>
            </p:nvSpPr>
            <p:spPr bwMode="auto">
              <a:xfrm rot="5400000">
                <a:off x="2255" y="2173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0" name="Line 83"/>
              <p:cNvSpPr>
                <a:spLocks noChangeShapeType="1"/>
              </p:cNvSpPr>
              <p:nvPr/>
            </p:nvSpPr>
            <p:spPr bwMode="auto">
              <a:xfrm rot="5400000">
                <a:off x="2255" y="271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1" name="Line 84"/>
              <p:cNvSpPr>
                <a:spLocks noChangeShapeType="1"/>
              </p:cNvSpPr>
              <p:nvPr/>
            </p:nvSpPr>
            <p:spPr bwMode="auto">
              <a:xfrm rot="5400000">
                <a:off x="2255" y="235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2" name="Line 85"/>
              <p:cNvSpPr>
                <a:spLocks noChangeShapeType="1"/>
              </p:cNvSpPr>
              <p:nvPr/>
            </p:nvSpPr>
            <p:spPr bwMode="auto">
              <a:xfrm rot="-5353759">
                <a:off x="2255" y="1980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3" name="Line 86"/>
              <p:cNvSpPr>
                <a:spLocks noChangeShapeType="1"/>
              </p:cNvSpPr>
              <p:nvPr/>
            </p:nvSpPr>
            <p:spPr bwMode="auto">
              <a:xfrm rot="-5353759">
                <a:off x="2255" y="2893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4" name="Line 87"/>
              <p:cNvSpPr>
                <a:spLocks noChangeShapeType="1"/>
              </p:cNvSpPr>
              <p:nvPr/>
            </p:nvSpPr>
            <p:spPr bwMode="auto">
              <a:xfrm rot="-5353759">
                <a:off x="2255" y="55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5" name="Line 88"/>
              <p:cNvSpPr>
                <a:spLocks noChangeShapeType="1"/>
              </p:cNvSpPr>
              <p:nvPr/>
            </p:nvSpPr>
            <p:spPr bwMode="auto">
              <a:xfrm rot="-5353759">
                <a:off x="2255" y="1597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6" name="Line 89"/>
              <p:cNvSpPr>
                <a:spLocks noChangeShapeType="1"/>
              </p:cNvSpPr>
              <p:nvPr/>
            </p:nvSpPr>
            <p:spPr bwMode="auto">
              <a:xfrm rot="-5353759">
                <a:off x="2255" y="25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7" name="Line 90"/>
              <p:cNvSpPr>
                <a:spLocks noChangeShapeType="1"/>
              </p:cNvSpPr>
              <p:nvPr/>
            </p:nvSpPr>
            <p:spPr bwMode="auto">
              <a:xfrm rot="-5353759">
                <a:off x="2255" y="1189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8" name="Line 91"/>
              <p:cNvSpPr>
                <a:spLocks noChangeShapeType="1"/>
              </p:cNvSpPr>
              <p:nvPr/>
            </p:nvSpPr>
            <p:spPr bwMode="auto">
              <a:xfrm rot="-5353759">
                <a:off x="2255" y="1381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9" name="Line 92"/>
              <p:cNvSpPr>
                <a:spLocks noChangeShapeType="1"/>
              </p:cNvSpPr>
              <p:nvPr/>
            </p:nvSpPr>
            <p:spPr bwMode="auto">
              <a:xfrm rot="-5353759">
                <a:off x="2255" y="973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0" name="Line 93"/>
              <p:cNvSpPr>
                <a:spLocks noChangeShapeType="1"/>
              </p:cNvSpPr>
              <p:nvPr/>
            </p:nvSpPr>
            <p:spPr bwMode="auto">
              <a:xfrm rot="-5353759">
                <a:off x="2255" y="769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29" name="Text Box 94"/>
            <p:cNvSpPr txBox="1">
              <a:spLocks noChangeArrowheads="1"/>
            </p:cNvSpPr>
            <p:nvPr/>
          </p:nvSpPr>
          <p:spPr bwMode="auto">
            <a:xfrm>
              <a:off x="4268" y="2364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130" name="Text Box 95"/>
            <p:cNvSpPr txBox="1">
              <a:spLocks noChangeArrowheads="1"/>
            </p:cNvSpPr>
            <p:nvPr/>
          </p:nvSpPr>
          <p:spPr bwMode="auto">
            <a:xfrm>
              <a:off x="4268" y="2194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131" name="Text Box 96"/>
            <p:cNvSpPr txBox="1">
              <a:spLocks noChangeArrowheads="1"/>
            </p:cNvSpPr>
            <p:nvPr/>
          </p:nvSpPr>
          <p:spPr bwMode="auto">
            <a:xfrm>
              <a:off x="4268" y="2025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5132" name="Text Box 97"/>
            <p:cNvSpPr txBox="1">
              <a:spLocks noChangeArrowheads="1"/>
            </p:cNvSpPr>
            <p:nvPr/>
          </p:nvSpPr>
          <p:spPr bwMode="auto">
            <a:xfrm>
              <a:off x="4268" y="1845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5133" name="Text Box 98"/>
            <p:cNvSpPr txBox="1">
              <a:spLocks noChangeArrowheads="1"/>
            </p:cNvSpPr>
            <p:nvPr/>
          </p:nvSpPr>
          <p:spPr bwMode="auto">
            <a:xfrm>
              <a:off x="4268" y="1692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5134" name="Text Box 99"/>
            <p:cNvSpPr txBox="1">
              <a:spLocks noChangeArrowheads="1"/>
            </p:cNvSpPr>
            <p:nvPr/>
          </p:nvSpPr>
          <p:spPr bwMode="auto">
            <a:xfrm>
              <a:off x="4268" y="1495"/>
              <a:ext cx="19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5135" name="Text Box 100"/>
            <p:cNvSpPr txBox="1">
              <a:spLocks noChangeArrowheads="1"/>
            </p:cNvSpPr>
            <p:nvPr/>
          </p:nvSpPr>
          <p:spPr bwMode="auto">
            <a:xfrm>
              <a:off x="4162" y="3148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5136" name="Text Box 101"/>
            <p:cNvSpPr txBox="1">
              <a:spLocks noChangeArrowheads="1"/>
            </p:cNvSpPr>
            <p:nvPr/>
          </p:nvSpPr>
          <p:spPr bwMode="auto">
            <a:xfrm>
              <a:off x="4162" y="2695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5137" name="Text Box 102"/>
            <p:cNvSpPr txBox="1">
              <a:spLocks noChangeArrowheads="1"/>
            </p:cNvSpPr>
            <p:nvPr/>
          </p:nvSpPr>
          <p:spPr bwMode="auto">
            <a:xfrm>
              <a:off x="4162" y="2844"/>
              <a:ext cx="27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5138" name="Text Box 103"/>
            <p:cNvSpPr txBox="1">
              <a:spLocks noChangeArrowheads="1"/>
            </p:cNvSpPr>
            <p:nvPr/>
          </p:nvSpPr>
          <p:spPr bwMode="auto">
            <a:xfrm>
              <a:off x="3034" y="2369"/>
              <a:ext cx="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139" name="Text Box 104"/>
            <p:cNvSpPr txBox="1">
              <a:spLocks noChangeArrowheads="1"/>
            </p:cNvSpPr>
            <p:nvPr/>
          </p:nvSpPr>
          <p:spPr bwMode="auto">
            <a:xfrm>
              <a:off x="4162" y="3006"/>
              <a:ext cx="4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5140" name="Text Box 105"/>
            <p:cNvSpPr txBox="1">
              <a:spLocks noChangeArrowheads="1"/>
            </p:cNvSpPr>
            <p:nvPr/>
          </p:nvSpPr>
          <p:spPr bwMode="auto">
            <a:xfrm>
              <a:off x="4162" y="3306"/>
              <a:ext cx="34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5141" name="Text Box 106"/>
            <p:cNvSpPr txBox="1">
              <a:spLocks noChangeArrowheads="1"/>
            </p:cNvSpPr>
            <p:nvPr/>
          </p:nvSpPr>
          <p:spPr bwMode="auto">
            <a:xfrm>
              <a:off x="4162" y="3457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-6</a:t>
              </a:r>
            </a:p>
          </p:txBody>
        </p:sp>
        <p:grpSp>
          <p:nvGrpSpPr>
            <p:cNvPr id="5142" name="Group 107"/>
            <p:cNvGrpSpPr/>
            <p:nvPr/>
          </p:nvGrpSpPr>
          <p:grpSpPr bwMode="auto">
            <a:xfrm>
              <a:off x="3161" y="2545"/>
              <a:ext cx="2435" cy="80"/>
              <a:chOff x="672" y="1728"/>
              <a:chExt cx="3036" cy="96"/>
            </a:xfrm>
          </p:grpSpPr>
          <p:sp>
            <p:nvSpPr>
              <p:cNvPr id="5255" name="Line 108"/>
              <p:cNvSpPr>
                <a:spLocks noChangeShapeType="1"/>
              </p:cNvSpPr>
              <p:nvPr/>
            </p:nvSpPr>
            <p:spPr bwMode="auto">
              <a:xfrm>
                <a:off x="672" y="1824"/>
                <a:ext cx="30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" name="Line 109"/>
              <p:cNvSpPr>
                <a:spLocks noChangeShapeType="1"/>
              </p:cNvSpPr>
              <p:nvPr/>
            </p:nvSpPr>
            <p:spPr bwMode="auto">
              <a:xfrm>
                <a:off x="2016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" name="Line 110"/>
              <p:cNvSpPr>
                <a:spLocks noChangeShapeType="1"/>
              </p:cNvSpPr>
              <p:nvPr/>
            </p:nvSpPr>
            <p:spPr bwMode="auto">
              <a:xfrm>
                <a:off x="1812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" name="Line 111"/>
              <p:cNvSpPr>
                <a:spLocks noChangeShapeType="1"/>
              </p:cNvSpPr>
              <p:nvPr/>
            </p:nvSpPr>
            <p:spPr bwMode="auto">
              <a:xfrm>
                <a:off x="1608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" name="Line 112"/>
              <p:cNvSpPr>
                <a:spLocks noChangeShapeType="1"/>
              </p:cNvSpPr>
              <p:nvPr/>
            </p:nvSpPr>
            <p:spPr bwMode="auto">
              <a:xfrm>
                <a:off x="2604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" name="Line 113"/>
              <p:cNvSpPr>
                <a:spLocks noChangeShapeType="1"/>
              </p:cNvSpPr>
              <p:nvPr/>
            </p:nvSpPr>
            <p:spPr bwMode="auto">
              <a:xfrm>
                <a:off x="2412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" name="Line 114"/>
              <p:cNvSpPr>
                <a:spLocks noChangeShapeType="1"/>
              </p:cNvSpPr>
              <p:nvPr/>
            </p:nvSpPr>
            <p:spPr bwMode="auto">
              <a:xfrm>
                <a:off x="2808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" name="Line 115"/>
              <p:cNvSpPr>
                <a:spLocks noChangeShapeType="1"/>
              </p:cNvSpPr>
              <p:nvPr/>
            </p:nvSpPr>
            <p:spPr bwMode="auto">
              <a:xfrm>
                <a:off x="1416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" name="Line 116"/>
              <p:cNvSpPr>
                <a:spLocks noChangeShapeType="1"/>
              </p:cNvSpPr>
              <p:nvPr/>
            </p:nvSpPr>
            <p:spPr bwMode="auto">
              <a:xfrm>
                <a:off x="1212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" name="Line 117"/>
              <p:cNvSpPr>
                <a:spLocks noChangeShapeType="1"/>
              </p:cNvSpPr>
              <p:nvPr/>
            </p:nvSpPr>
            <p:spPr bwMode="auto">
              <a:xfrm>
                <a:off x="996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" name="Line 118"/>
              <p:cNvSpPr>
                <a:spLocks noChangeShapeType="1"/>
              </p:cNvSpPr>
              <p:nvPr/>
            </p:nvSpPr>
            <p:spPr bwMode="auto">
              <a:xfrm>
                <a:off x="3024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" name="Line 119"/>
              <p:cNvSpPr>
                <a:spLocks noChangeShapeType="1"/>
              </p:cNvSpPr>
              <p:nvPr/>
            </p:nvSpPr>
            <p:spPr bwMode="auto">
              <a:xfrm>
                <a:off x="3228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" name="Line 120"/>
              <p:cNvSpPr>
                <a:spLocks noChangeShapeType="1"/>
              </p:cNvSpPr>
              <p:nvPr/>
            </p:nvSpPr>
            <p:spPr bwMode="auto">
              <a:xfrm>
                <a:off x="3444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3" name="Text Box 121"/>
            <p:cNvSpPr txBox="1">
              <a:spLocks noChangeArrowheads="1"/>
            </p:cNvSpPr>
            <p:nvPr/>
          </p:nvSpPr>
          <p:spPr bwMode="auto">
            <a:xfrm>
              <a:off x="4480" y="2595"/>
              <a:ext cx="19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144" name="Text Box 122"/>
            <p:cNvSpPr txBox="1">
              <a:spLocks noChangeArrowheads="1"/>
            </p:cNvSpPr>
            <p:nvPr/>
          </p:nvSpPr>
          <p:spPr bwMode="auto">
            <a:xfrm>
              <a:off x="4643" y="2595"/>
              <a:ext cx="193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145" name="Text Box 123"/>
            <p:cNvSpPr txBox="1">
              <a:spLocks noChangeArrowheads="1"/>
            </p:cNvSpPr>
            <p:nvPr/>
          </p:nvSpPr>
          <p:spPr bwMode="auto">
            <a:xfrm>
              <a:off x="4971" y="2595"/>
              <a:ext cx="19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5146" name="Text Box 124"/>
            <p:cNvSpPr txBox="1">
              <a:spLocks noChangeArrowheads="1"/>
            </p:cNvSpPr>
            <p:nvPr/>
          </p:nvSpPr>
          <p:spPr bwMode="auto">
            <a:xfrm>
              <a:off x="5144" y="259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5147" name="Text Box 125"/>
            <p:cNvSpPr txBox="1">
              <a:spLocks noChangeArrowheads="1"/>
            </p:cNvSpPr>
            <p:nvPr/>
          </p:nvSpPr>
          <p:spPr bwMode="auto">
            <a:xfrm>
              <a:off x="5308" y="2605"/>
              <a:ext cx="1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5148" name="Text Box 126"/>
            <p:cNvSpPr txBox="1">
              <a:spLocks noChangeArrowheads="1"/>
            </p:cNvSpPr>
            <p:nvPr/>
          </p:nvSpPr>
          <p:spPr bwMode="auto">
            <a:xfrm>
              <a:off x="4797" y="2595"/>
              <a:ext cx="19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5149" name="Text Box 127"/>
            <p:cNvSpPr txBox="1">
              <a:spLocks noChangeArrowheads="1"/>
            </p:cNvSpPr>
            <p:nvPr/>
          </p:nvSpPr>
          <p:spPr bwMode="auto">
            <a:xfrm>
              <a:off x="3296" y="2595"/>
              <a:ext cx="30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5150" name="Text Box 128"/>
            <p:cNvSpPr txBox="1">
              <a:spLocks noChangeArrowheads="1"/>
            </p:cNvSpPr>
            <p:nvPr/>
          </p:nvSpPr>
          <p:spPr bwMode="auto">
            <a:xfrm>
              <a:off x="3459" y="2595"/>
              <a:ext cx="30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5151" name="Text Box 129"/>
            <p:cNvSpPr txBox="1">
              <a:spLocks noChangeArrowheads="1"/>
            </p:cNvSpPr>
            <p:nvPr/>
          </p:nvSpPr>
          <p:spPr bwMode="auto">
            <a:xfrm>
              <a:off x="4104" y="2595"/>
              <a:ext cx="30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5152" name="Text Box 130"/>
            <p:cNvSpPr txBox="1">
              <a:spLocks noChangeArrowheads="1"/>
            </p:cNvSpPr>
            <p:nvPr/>
          </p:nvSpPr>
          <p:spPr bwMode="auto">
            <a:xfrm>
              <a:off x="3777" y="2595"/>
              <a:ext cx="30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5153" name="Text Box 131"/>
            <p:cNvSpPr txBox="1">
              <a:spLocks noChangeArrowheads="1"/>
            </p:cNvSpPr>
            <p:nvPr/>
          </p:nvSpPr>
          <p:spPr bwMode="auto">
            <a:xfrm>
              <a:off x="3623" y="2596"/>
              <a:ext cx="3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5154" name="Text Box 132"/>
            <p:cNvSpPr txBox="1">
              <a:spLocks noChangeArrowheads="1"/>
            </p:cNvSpPr>
            <p:nvPr/>
          </p:nvSpPr>
          <p:spPr bwMode="auto">
            <a:xfrm>
              <a:off x="3931" y="2605"/>
              <a:ext cx="3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5155" name="Text Box 133"/>
            <p:cNvSpPr txBox="1">
              <a:spLocks noChangeArrowheads="1"/>
            </p:cNvSpPr>
            <p:nvPr/>
          </p:nvSpPr>
          <p:spPr bwMode="auto">
            <a:xfrm>
              <a:off x="4268" y="2585"/>
              <a:ext cx="3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156" name="Text Box 134"/>
            <p:cNvSpPr txBox="1">
              <a:spLocks noChangeArrowheads="1"/>
            </p:cNvSpPr>
            <p:nvPr/>
          </p:nvSpPr>
          <p:spPr bwMode="auto">
            <a:xfrm>
              <a:off x="4476" y="3092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157" name="Text Box 135"/>
            <p:cNvSpPr txBox="1">
              <a:spLocks noChangeArrowheads="1"/>
            </p:cNvSpPr>
            <p:nvPr/>
          </p:nvSpPr>
          <p:spPr bwMode="auto">
            <a:xfrm>
              <a:off x="4788" y="2706"/>
              <a:ext cx="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158" name="Text Box 136"/>
            <p:cNvSpPr txBox="1">
              <a:spLocks noChangeArrowheads="1"/>
            </p:cNvSpPr>
            <p:nvPr/>
          </p:nvSpPr>
          <p:spPr bwMode="auto">
            <a:xfrm>
              <a:off x="4379" y="3711"/>
              <a:ext cx="2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159" name="Text Box 137"/>
            <p:cNvSpPr txBox="1">
              <a:spLocks noChangeArrowheads="1"/>
            </p:cNvSpPr>
            <p:nvPr/>
          </p:nvSpPr>
          <p:spPr bwMode="auto">
            <a:xfrm>
              <a:off x="3852" y="2231"/>
              <a:ext cx="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160" name="Text Box 138"/>
            <p:cNvSpPr txBox="1">
              <a:spLocks noChangeArrowheads="1"/>
            </p:cNvSpPr>
            <p:nvPr/>
          </p:nvSpPr>
          <p:spPr bwMode="auto">
            <a:xfrm>
              <a:off x="3683" y="2324"/>
              <a:ext cx="27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                    </a:t>
              </a:r>
            </a:p>
          </p:txBody>
        </p:sp>
        <p:sp>
          <p:nvSpPr>
            <p:cNvPr id="5161" name="Text Box 139"/>
            <p:cNvSpPr txBox="1">
              <a:spLocks noChangeArrowheads="1"/>
            </p:cNvSpPr>
            <p:nvPr/>
          </p:nvSpPr>
          <p:spPr bwMode="auto">
            <a:xfrm>
              <a:off x="4497" y="1223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800" b="0">
                  <a:latin typeface="EU-BX" pitchFamily="65" charset="-122"/>
                </a:rPr>
                <a:t>y</a:t>
              </a:r>
            </a:p>
          </p:txBody>
        </p:sp>
        <p:sp>
          <p:nvSpPr>
            <p:cNvPr id="5162" name="Text Box 140"/>
            <p:cNvSpPr txBox="1">
              <a:spLocks noChangeArrowheads="1"/>
            </p:cNvSpPr>
            <p:nvPr/>
          </p:nvSpPr>
          <p:spPr bwMode="auto">
            <a:xfrm>
              <a:off x="5478" y="2625"/>
              <a:ext cx="25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800" b="0">
                  <a:latin typeface="EU-BX" pitchFamily="65" charset="-122"/>
                </a:rPr>
                <a:t>x</a:t>
              </a:r>
            </a:p>
          </p:txBody>
        </p:sp>
        <p:sp>
          <p:nvSpPr>
            <p:cNvPr id="5163" name="Text Box 141"/>
            <p:cNvSpPr txBox="1">
              <a:spLocks noChangeArrowheads="1"/>
            </p:cNvSpPr>
            <p:nvPr/>
          </p:nvSpPr>
          <p:spPr bwMode="auto">
            <a:xfrm>
              <a:off x="3122" y="1963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</a:p>
          </p:txBody>
        </p:sp>
        <p:grpSp>
          <p:nvGrpSpPr>
            <p:cNvPr id="5164" name="Group 142"/>
            <p:cNvGrpSpPr/>
            <p:nvPr/>
          </p:nvGrpSpPr>
          <p:grpSpPr bwMode="auto">
            <a:xfrm>
              <a:off x="3538" y="1916"/>
              <a:ext cx="272" cy="422"/>
              <a:chOff x="786" y="1209"/>
              <a:chExt cx="339" cy="506"/>
            </a:xfrm>
          </p:grpSpPr>
          <p:sp>
            <p:nvSpPr>
              <p:cNvPr id="5253" name="Text Box 143"/>
              <p:cNvSpPr txBox="1">
                <a:spLocks noChangeArrowheads="1"/>
              </p:cNvSpPr>
              <p:nvPr/>
            </p:nvSpPr>
            <p:spPr bwMode="auto">
              <a:xfrm>
                <a:off x="786" y="1209"/>
                <a:ext cx="337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endParaRPr kumimoji="1" lang="zh-CN" altLang="zh-CN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54" name="Text Box 144"/>
              <p:cNvSpPr txBox="1">
                <a:spLocks noChangeArrowheads="1"/>
              </p:cNvSpPr>
              <p:nvPr/>
            </p:nvSpPr>
            <p:spPr bwMode="auto">
              <a:xfrm>
                <a:off x="790" y="1370"/>
                <a:ext cx="335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endParaRPr kumimoji="1" lang="zh-CN" altLang="zh-CN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65" name="Text Box 145"/>
            <p:cNvSpPr txBox="1">
              <a:spLocks noChangeArrowheads="1"/>
            </p:cNvSpPr>
            <p:nvPr/>
          </p:nvSpPr>
          <p:spPr bwMode="auto">
            <a:xfrm>
              <a:off x="3999" y="2135"/>
              <a:ext cx="1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5166" name="Text Box 146"/>
            <p:cNvSpPr txBox="1">
              <a:spLocks noChangeArrowheads="1"/>
            </p:cNvSpPr>
            <p:nvPr/>
          </p:nvSpPr>
          <p:spPr bwMode="auto">
            <a:xfrm>
              <a:off x="4151" y="1786"/>
              <a:ext cx="1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5167" name="Text Box 147"/>
            <p:cNvSpPr txBox="1">
              <a:spLocks noChangeArrowheads="1"/>
            </p:cNvSpPr>
            <p:nvPr/>
          </p:nvSpPr>
          <p:spPr bwMode="auto">
            <a:xfrm>
              <a:off x="4988" y="2617"/>
              <a:ext cx="1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5168" name="Text Box 148"/>
            <p:cNvSpPr txBox="1">
              <a:spLocks noChangeArrowheads="1"/>
            </p:cNvSpPr>
            <p:nvPr/>
          </p:nvSpPr>
          <p:spPr bwMode="auto">
            <a:xfrm>
              <a:off x="4659" y="2801"/>
              <a:ext cx="12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5169" name="Freeform 149"/>
            <p:cNvSpPr/>
            <p:nvPr/>
          </p:nvSpPr>
          <p:spPr bwMode="auto">
            <a:xfrm>
              <a:off x="2881" y="1152"/>
              <a:ext cx="1439" cy="1443"/>
            </a:xfrm>
            <a:custGeom>
              <a:avLst/>
              <a:gdLst>
                <a:gd name="T0" fmla="*/ 0 w 1348"/>
                <a:gd name="T1" fmla="*/ 1412 h 1443"/>
                <a:gd name="T2" fmla="*/ 168 w 1348"/>
                <a:gd name="T3" fmla="*/ 1423 h 1443"/>
                <a:gd name="T4" fmla="*/ 464 w 1348"/>
                <a:gd name="T5" fmla="*/ 1433 h 1443"/>
                <a:gd name="T6" fmla="*/ 859 w 1348"/>
                <a:gd name="T7" fmla="*/ 1365 h 1443"/>
                <a:gd name="T8" fmla="*/ 1069 w 1348"/>
                <a:gd name="T9" fmla="*/ 1279 h 1443"/>
                <a:gd name="T10" fmla="*/ 1204 w 1348"/>
                <a:gd name="T11" fmla="*/ 1173 h 1443"/>
                <a:gd name="T12" fmla="*/ 1338 w 1348"/>
                <a:gd name="T13" fmla="*/ 822 h 1443"/>
                <a:gd name="T14" fmla="*/ 1439 w 1348"/>
                <a:gd name="T15" fmla="*/ 0 h 14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8"/>
                <a:gd name="T25" fmla="*/ 0 h 1443"/>
                <a:gd name="T26" fmla="*/ 1348 w 1348"/>
                <a:gd name="T27" fmla="*/ 1443 h 14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8" h="1443">
                  <a:moveTo>
                    <a:pt x="0" y="1412"/>
                  </a:moveTo>
                  <a:cubicBezTo>
                    <a:pt x="26" y="1415"/>
                    <a:pt x="85" y="1420"/>
                    <a:pt x="157" y="1423"/>
                  </a:cubicBezTo>
                  <a:cubicBezTo>
                    <a:pt x="229" y="1426"/>
                    <a:pt x="327" y="1443"/>
                    <a:pt x="435" y="1433"/>
                  </a:cubicBezTo>
                  <a:cubicBezTo>
                    <a:pt x="543" y="1423"/>
                    <a:pt x="710" y="1390"/>
                    <a:pt x="805" y="1365"/>
                  </a:cubicBezTo>
                  <a:cubicBezTo>
                    <a:pt x="899" y="1339"/>
                    <a:pt x="947" y="1310"/>
                    <a:pt x="1001" y="1279"/>
                  </a:cubicBezTo>
                  <a:cubicBezTo>
                    <a:pt x="1056" y="1247"/>
                    <a:pt x="1086" y="1249"/>
                    <a:pt x="1128" y="1173"/>
                  </a:cubicBezTo>
                  <a:cubicBezTo>
                    <a:pt x="1170" y="1097"/>
                    <a:pt x="1216" y="1018"/>
                    <a:pt x="1253" y="822"/>
                  </a:cubicBezTo>
                  <a:cubicBezTo>
                    <a:pt x="1290" y="627"/>
                    <a:pt x="1328" y="171"/>
                    <a:pt x="134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/>
              <a:endPara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70" name="Freeform 150"/>
            <p:cNvSpPr/>
            <p:nvPr/>
          </p:nvSpPr>
          <p:spPr bwMode="auto">
            <a:xfrm>
              <a:off x="4468" y="2736"/>
              <a:ext cx="1292" cy="1333"/>
            </a:xfrm>
            <a:custGeom>
              <a:avLst/>
              <a:gdLst>
                <a:gd name="T0" fmla="*/ 1292 w 1610"/>
                <a:gd name="T1" fmla="*/ 0 h 1595"/>
                <a:gd name="T2" fmla="*/ 451 w 1610"/>
                <a:gd name="T3" fmla="*/ 130 h 1595"/>
                <a:gd name="T4" fmla="*/ 89 w 1610"/>
                <a:gd name="T5" fmla="*/ 554 h 1595"/>
                <a:gd name="T6" fmla="*/ 13 w 1610"/>
                <a:gd name="T7" fmla="*/ 1184 h 1595"/>
                <a:gd name="T8" fmla="*/ 13 w 1610"/>
                <a:gd name="T9" fmla="*/ 1333 h 15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0"/>
                <a:gd name="T16" fmla="*/ 0 h 1595"/>
                <a:gd name="T17" fmla="*/ 1610 w 1610"/>
                <a:gd name="T18" fmla="*/ 1595 h 15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0" h="1595">
                  <a:moveTo>
                    <a:pt x="1610" y="0"/>
                  </a:moveTo>
                  <a:cubicBezTo>
                    <a:pt x="1435" y="26"/>
                    <a:pt x="812" y="45"/>
                    <a:pt x="562" y="155"/>
                  </a:cubicBezTo>
                  <a:cubicBezTo>
                    <a:pt x="312" y="265"/>
                    <a:pt x="202" y="453"/>
                    <a:pt x="111" y="663"/>
                  </a:cubicBezTo>
                  <a:cubicBezTo>
                    <a:pt x="20" y="873"/>
                    <a:pt x="32" y="1262"/>
                    <a:pt x="16" y="1417"/>
                  </a:cubicBezTo>
                  <a:cubicBezTo>
                    <a:pt x="0" y="1572"/>
                    <a:pt x="16" y="1558"/>
                    <a:pt x="16" y="1595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/>
              <a:endPara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5171" name="Group 243"/>
            <p:cNvGrpSpPr/>
            <p:nvPr/>
          </p:nvGrpSpPr>
          <p:grpSpPr bwMode="auto">
            <a:xfrm>
              <a:off x="1660" y="1426"/>
              <a:ext cx="534" cy="458"/>
              <a:chOff x="2172" y="1588"/>
              <a:chExt cx="721" cy="437"/>
            </a:xfrm>
          </p:grpSpPr>
          <p:sp>
            <p:nvSpPr>
              <p:cNvPr id="5249" name="Text Box 244"/>
              <p:cNvSpPr txBox="1">
                <a:spLocks noChangeArrowheads="1"/>
              </p:cNvSpPr>
              <p:nvPr/>
            </p:nvSpPr>
            <p:spPr bwMode="auto">
              <a:xfrm>
                <a:off x="2172" y="1679"/>
                <a:ext cx="721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EU-BX" pitchFamily="65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endParaRPr kumimoji="1" lang="en-US" altLang="zh-CN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5250" name="Group 245"/>
              <p:cNvGrpSpPr/>
              <p:nvPr/>
            </p:nvGrpSpPr>
            <p:grpSpPr bwMode="auto">
              <a:xfrm>
                <a:off x="2530" y="1588"/>
                <a:ext cx="341" cy="437"/>
                <a:chOff x="786" y="1208"/>
                <a:chExt cx="341" cy="437"/>
              </a:xfrm>
            </p:grpSpPr>
            <p:sp>
              <p:nvSpPr>
                <p:cNvPr id="5251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786" y="1208"/>
                  <a:ext cx="337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endParaRPr kumimoji="1" lang="en-US" altLang="zh-CN" b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252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790" y="1370"/>
                  <a:ext cx="337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EU-BX" pitchFamily="65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endParaRPr kumimoji="1" lang="en-US" altLang="zh-CN" b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5172" name="Text Box 248"/>
            <p:cNvSpPr txBox="1">
              <a:spLocks noChangeArrowheads="1"/>
            </p:cNvSpPr>
            <p:nvPr/>
          </p:nvSpPr>
          <p:spPr bwMode="auto">
            <a:xfrm>
              <a:off x="1308" y="4015"/>
              <a:ext cx="1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/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5173" name="Text Box 249"/>
            <p:cNvSpPr txBox="1">
              <a:spLocks noChangeArrowheads="1"/>
            </p:cNvSpPr>
            <p:nvPr/>
          </p:nvSpPr>
          <p:spPr bwMode="auto">
            <a:xfrm>
              <a:off x="2514" y="2666"/>
              <a:ext cx="2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800" b="0">
                  <a:latin typeface="EU-BX" pitchFamily="65" charset="-122"/>
                </a:rPr>
                <a:t>x</a:t>
              </a:r>
            </a:p>
          </p:txBody>
        </p:sp>
        <p:sp>
          <p:nvSpPr>
            <p:cNvPr id="5174" name="Text Box 250"/>
            <p:cNvSpPr txBox="1">
              <a:spLocks noChangeArrowheads="1"/>
            </p:cNvSpPr>
            <p:nvPr/>
          </p:nvSpPr>
          <p:spPr bwMode="auto">
            <a:xfrm>
              <a:off x="1234" y="1070"/>
              <a:ext cx="2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800" b="0">
                  <a:latin typeface="EU-BX" pitchFamily="65" charset="-122"/>
                </a:rPr>
                <a:t>y</a:t>
              </a:r>
            </a:p>
          </p:txBody>
        </p:sp>
        <p:sp>
          <p:nvSpPr>
            <p:cNvPr id="5175" name="Text Box 251"/>
            <p:cNvSpPr txBox="1">
              <a:spLocks noChangeArrowheads="1"/>
            </p:cNvSpPr>
            <p:nvPr/>
          </p:nvSpPr>
          <p:spPr bwMode="auto">
            <a:xfrm>
              <a:off x="1474" y="2614"/>
              <a:ext cx="2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b="0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  <p:grpSp>
          <p:nvGrpSpPr>
            <p:cNvPr id="5176" name="Group 252"/>
            <p:cNvGrpSpPr/>
            <p:nvPr/>
          </p:nvGrpSpPr>
          <p:grpSpPr bwMode="auto">
            <a:xfrm>
              <a:off x="340" y="2568"/>
              <a:ext cx="2268" cy="90"/>
              <a:chOff x="672" y="1728"/>
              <a:chExt cx="3036" cy="96"/>
            </a:xfrm>
          </p:grpSpPr>
          <p:sp>
            <p:nvSpPr>
              <p:cNvPr id="5236" name="Line 253"/>
              <p:cNvSpPr>
                <a:spLocks noChangeShapeType="1"/>
              </p:cNvSpPr>
              <p:nvPr/>
            </p:nvSpPr>
            <p:spPr bwMode="auto">
              <a:xfrm>
                <a:off x="672" y="1824"/>
                <a:ext cx="30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" name="Line 254"/>
              <p:cNvSpPr>
                <a:spLocks noChangeShapeType="1"/>
              </p:cNvSpPr>
              <p:nvPr/>
            </p:nvSpPr>
            <p:spPr bwMode="auto">
              <a:xfrm>
                <a:off x="2016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" name="Line 255"/>
              <p:cNvSpPr>
                <a:spLocks noChangeShapeType="1"/>
              </p:cNvSpPr>
              <p:nvPr/>
            </p:nvSpPr>
            <p:spPr bwMode="auto">
              <a:xfrm>
                <a:off x="1812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" name="Line 256"/>
              <p:cNvSpPr>
                <a:spLocks noChangeShapeType="1"/>
              </p:cNvSpPr>
              <p:nvPr/>
            </p:nvSpPr>
            <p:spPr bwMode="auto">
              <a:xfrm>
                <a:off x="1608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" name="Line 257"/>
              <p:cNvSpPr>
                <a:spLocks noChangeShapeType="1"/>
              </p:cNvSpPr>
              <p:nvPr/>
            </p:nvSpPr>
            <p:spPr bwMode="auto">
              <a:xfrm>
                <a:off x="2604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" name="Line 258"/>
              <p:cNvSpPr>
                <a:spLocks noChangeShapeType="1"/>
              </p:cNvSpPr>
              <p:nvPr/>
            </p:nvSpPr>
            <p:spPr bwMode="auto">
              <a:xfrm>
                <a:off x="2412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" name="Line 259"/>
              <p:cNvSpPr>
                <a:spLocks noChangeShapeType="1"/>
              </p:cNvSpPr>
              <p:nvPr/>
            </p:nvSpPr>
            <p:spPr bwMode="auto">
              <a:xfrm>
                <a:off x="2808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" name="Line 260"/>
              <p:cNvSpPr>
                <a:spLocks noChangeShapeType="1"/>
              </p:cNvSpPr>
              <p:nvPr/>
            </p:nvSpPr>
            <p:spPr bwMode="auto">
              <a:xfrm>
                <a:off x="1416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" name="Line 261"/>
              <p:cNvSpPr>
                <a:spLocks noChangeShapeType="1"/>
              </p:cNvSpPr>
              <p:nvPr/>
            </p:nvSpPr>
            <p:spPr bwMode="auto">
              <a:xfrm>
                <a:off x="1212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" name="Line 262"/>
              <p:cNvSpPr>
                <a:spLocks noChangeShapeType="1"/>
              </p:cNvSpPr>
              <p:nvPr/>
            </p:nvSpPr>
            <p:spPr bwMode="auto">
              <a:xfrm>
                <a:off x="996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" name="Line 263"/>
              <p:cNvSpPr>
                <a:spLocks noChangeShapeType="1"/>
              </p:cNvSpPr>
              <p:nvPr/>
            </p:nvSpPr>
            <p:spPr bwMode="auto">
              <a:xfrm>
                <a:off x="3024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" name="Line 264"/>
              <p:cNvSpPr>
                <a:spLocks noChangeShapeType="1"/>
              </p:cNvSpPr>
              <p:nvPr/>
            </p:nvSpPr>
            <p:spPr bwMode="auto">
              <a:xfrm>
                <a:off x="3228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" name="Line 265"/>
              <p:cNvSpPr>
                <a:spLocks noChangeShapeType="1"/>
              </p:cNvSpPr>
              <p:nvPr/>
            </p:nvSpPr>
            <p:spPr bwMode="auto">
              <a:xfrm>
                <a:off x="3444" y="172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77" name="Group 266"/>
            <p:cNvGrpSpPr/>
            <p:nvPr/>
          </p:nvGrpSpPr>
          <p:grpSpPr bwMode="auto">
            <a:xfrm>
              <a:off x="1474" y="981"/>
              <a:ext cx="71" cy="3067"/>
              <a:chOff x="2208" y="240"/>
              <a:chExt cx="96" cy="2928"/>
            </a:xfrm>
          </p:grpSpPr>
          <p:sp>
            <p:nvSpPr>
              <p:cNvPr id="5223" name="Line 267"/>
              <p:cNvSpPr>
                <a:spLocks noChangeShapeType="1"/>
              </p:cNvSpPr>
              <p:nvPr/>
            </p:nvSpPr>
            <p:spPr bwMode="auto">
              <a:xfrm rot="10800000">
                <a:off x="2208" y="240"/>
                <a:ext cx="0" cy="29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" name="Line 268"/>
              <p:cNvSpPr>
                <a:spLocks noChangeShapeType="1"/>
              </p:cNvSpPr>
              <p:nvPr/>
            </p:nvSpPr>
            <p:spPr bwMode="auto">
              <a:xfrm rot="5400000">
                <a:off x="2255" y="2173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" name="Line 269"/>
              <p:cNvSpPr>
                <a:spLocks noChangeShapeType="1"/>
              </p:cNvSpPr>
              <p:nvPr/>
            </p:nvSpPr>
            <p:spPr bwMode="auto">
              <a:xfrm rot="5400000">
                <a:off x="2255" y="271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" name="Line 270"/>
              <p:cNvSpPr>
                <a:spLocks noChangeShapeType="1"/>
              </p:cNvSpPr>
              <p:nvPr/>
            </p:nvSpPr>
            <p:spPr bwMode="auto">
              <a:xfrm rot="5400000">
                <a:off x="2255" y="235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" name="Line 271"/>
              <p:cNvSpPr>
                <a:spLocks noChangeShapeType="1"/>
              </p:cNvSpPr>
              <p:nvPr/>
            </p:nvSpPr>
            <p:spPr bwMode="auto">
              <a:xfrm rot="-5353759">
                <a:off x="2255" y="1980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" name="Line 272"/>
              <p:cNvSpPr>
                <a:spLocks noChangeShapeType="1"/>
              </p:cNvSpPr>
              <p:nvPr/>
            </p:nvSpPr>
            <p:spPr bwMode="auto">
              <a:xfrm rot="-5353759">
                <a:off x="2255" y="2893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" name="Line 273"/>
              <p:cNvSpPr>
                <a:spLocks noChangeShapeType="1"/>
              </p:cNvSpPr>
              <p:nvPr/>
            </p:nvSpPr>
            <p:spPr bwMode="auto">
              <a:xfrm rot="-5353759">
                <a:off x="2255" y="55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" name="Line 274"/>
              <p:cNvSpPr>
                <a:spLocks noChangeShapeType="1"/>
              </p:cNvSpPr>
              <p:nvPr/>
            </p:nvSpPr>
            <p:spPr bwMode="auto">
              <a:xfrm rot="-5353759">
                <a:off x="2255" y="1597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" name="Line 275"/>
              <p:cNvSpPr>
                <a:spLocks noChangeShapeType="1"/>
              </p:cNvSpPr>
              <p:nvPr/>
            </p:nvSpPr>
            <p:spPr bwMode="auto">
              <a:xfrm rot="-5353759">
                <a:off x="2255" y="2532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" name="Line 276"/>
              <p:cNvSpPr>
                <a:spLocks noChangeShapeType="1"/>
              </p:cNvSpPr>
              <p:nvPr/>
            </p:nvSpPr>
            <p:spPr bwMode="auto">
              <a:xfrm rot="-5353759">
                <a:off x="2255" y="1189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" name="Line 277"/>
              <p:cNvSpPr>
                <a:spLocks noChangeShapeType="1"/>
              </p:cNvSpPr>
              <p:nvPr/>
            </p:nvSpPr>
            <p:spPr bwMode="auto">
              <a:xfrm rot="-5353759">
                <a:off x="2255" y="1381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" name="Line 278"/>
              <p:cNvSpPr>
                <a:spLocks noChangeShapeType="1"/>
              </p:cNvSpPr>
              <p:nvPr/>
            </p:nvSpPr>
            <p:spPr bwMode="auto">
              <a:xfrm rot="-5353759">
                <a:off x="2255" y="973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" name="Line 279"/>
              <p:cNvSpPr>
                <a:spLocks noChangeShapeType="1"/>
              </p:cNvSpPr>
              <p:nvPr/>
            </p:nvSpPr>
            <p:spPr bwMode="auto">
              <a:xfrm rot="-5353759">
                <a:off x="2255" y="769"/>
                <a:ext cx="1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78" name="Text Box 280"/>
            <p:cNvSpPr txBox="1">
              <a:spLocks noChangeArrowheads="1"/>
            </p:cNvSpPr>
            <p:nvPr/>
          </p:nvSpPr>
          <p:spPr bwMode="auto">
            <a:xfrm>
              <a:off x="1528" y="2654"/>
              <a:ext cx="1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179" name="Text Box 281"/>
            <p:cNvSpPr txBox="1">
              <a:spLocks noChangeArrowheads="1"/>
            </p:cNvSpPr>
            <p:nvPr/>
          </p:nvSpPr>
          <p:spPr bwMode="auto">
            <a:xfrm>
              <a:off x="1820" y="2654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5180" name="Text Box 282"/>
            <p:cNvSpPr txBox="1">
              <a:spLocks noChangeArrowheads="1"/>
            </p:cNvSpPr>
            <p:nvPr/>
          </p:nvSpPr>
          <p:spPr bwMode="auto">
            <a:xfrm>
              <a:off x="1678" y="2654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181" name="Text Box 283"/>
            <p:cNvSpPr txBox="1">
              <a:spLocks noChangeArrowheads="1"/>
            </p:cNvSpPr>
            <p:nvPr/>
          </p:nvSpPr>
          <p:spPr bwMode="auto">
            <a:xfrm>
              <a:off x="1980" y="2654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5182" name="Text Box 284"/>
            <p:cNvSpPr txBox="1">
              <a:spLocks noChangeArrowheads="1"/>
            </p:cNvSpPr>
            <p:nvPr/>
          </p:nvSpPr>
          <p:spPr bwMode="auto">
            <a:xfrm>
              <a:off x="2140" y="2656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5183" name="Text Box 285"/>
            <p:cNvSpPr txBox="1">
              <a:spLocks noChangeArrowheads="1"/>
            </p:cNvSpPr>
            <p:nvPr/>
          </p:nvSpPr>
          <p:spPr bwMode="auto">
            <a:xfrm>
              <a:off x="2291" y="2666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5184" name="Text Box 286"/>
            <p:cNvSpPr txBox="1">
              <a:spLocks noChangeArrowheads="1"/>
            </p:cNvSpPr>
            <p:nvPr/>
          </p:nvSpPr>
          <p:spPr bwMode="auto">
            <a:xfrm>
              <a:off x="1331" y="2365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185" name="Text Box 287"/>
            <p:cNvSpPr txBox="1">
              <a:spLocks noChangeArrowheads="1"/>
            </p:cNvSpPr>
            <p:nvPr/>
          </p:nvSpPr>
          <p:spPr bwMode="auto">
            <a:xfrm>
              <a:off x="1331" y="2151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186" name="Text Box 288"/>
            <p:cNvSpPr txBox="1">
              <a:spLocks noChangeArrowheads="1"/>
            </p:cNvSpPr>
            <p:nvPr/>
          </p:nvSpPr>
          <p:spPr bwMode="auto">
            <a:xfrm>
              <a:off x="1331" y="1939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5187" name="Text Box 289"/>
            <p:cNvSpPr txBox="1">
              <a:spLocks noChangeArrowheads="1"/>
            </p:cNvSpPr>
            <p:nvPr/>
          </p:nvSpPr>
          <p:spPr bwMode="auto">
            <a:xfrm>
              <a:off x="1331" y="1713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5188" name="Text Box 290"/>
            <p:cNvSpPr txBox="1">
              <a:spLocks noChangeArrowheads="1"/>
            </p:cNvSpPr>
            <p:nvPr/>
          </p:nvSpPr>
          <p:spPr bwMode="auto">
            <a:xfrm>
              <a:off x="1331" y="1523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5189" name="Text Box 291"/>
            <p:cNvSpPr txBox="1">
              <a:spLocks noChangeArrowheads="1"/>
            </p:cNvSpPr>
            <p:nvPr/>
          </p:nvSpPr>
          <p:spPr bwMode="auto">
            <a:xfrm>
              <a:off x="1331" y="1273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5190" name="Text Box 292"/>
            <p:cNvSpPr txBox="1">
              <a:spLocks noChangeArrowheads="1"/>
            </p:cNvSpPr>
            <p:nvPr/>
          </p:nvSpPr>
          <p:spPr bwMode="auto">
            <a:xfrm>
              <a:off x="1234" y="3711"/>
              <a:ext cx="4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5191" name="Text Box 293"/>
            <p:cNvSpPr txBox="1">
              <a:spLocks noChangeArrowheads="1"/>
            </p:cNvSpPr>
            <p:nvPr/>
          </p:nvSpPr>
          <p:spPr bwMode="auto">
            <a:xfrm>
              <a:off x="442" y="2666"/>
              <a:ext cx="3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-6</a:t>
              </a:r>
            </a:p>
          </p:txBody>
        </p:sp>
        <p:sp>
          <p:nvSpPr>
            <p:cNvPr id="5192" name="Text Box 294"/>
            <p:cNvSpPr txBox="1">
              <a:spLocks noChangeArrowheads="1"/>
            </p:cNvSpPr>
            <p:nvPr/>
          </p:nvSpPr>
          <p:spPr bwMode="auto">
            <a:xfrm>
              <a:off x="1247" y="3521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5193" name="Text Box 295"/>
            <p:cNvSpPr txBox="1">
              <a:spLocks noChangeArrowheads="1"/>
            </p:cNvSpPr>
            <p:nvPr/>
          </p:nvSpPr>
          <p:spPr bwMode="auto">
            <a:xfrm>
              <a:off x="1234" y="3144"/>
              <a:ext cx="3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5194" name="Text Box 296"/>
            <p:cNvSpPr txBox="1">
              <a:spLocks noChangeArrowheads="1"/>
            </p:cNvSpPr>
            <p:nvPr/>
          </p:nvSpPr>
          <p:spPr bwMode="auto">
            <a:xfrm>
              <a:off x="1234" y="3347"/>
              <a:ext cx="4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5195" name="Text Box 297"/>
            <p:cNvSpPr txBox="1">
              <a:spLocks noChangeArrowheads="1"/>
            </p:cNvSpPr>
            <p:nvPr/>
          </p:nvSpPr>
          <p:spPr bwMode="auto">
            <a:xfrm>
              <a:off x="1202" y="2659"/>
              <a:ext cx="4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5196" name="Text Box 298"/>
            <p:cNvSpPr txBox="1">
              <a:spLocks noChangeArrowheads="1"/>
            </p:cNvSpPr>
            <p:nvPr/>
          </p:nvSpPr>
          <p:spPr bwMode="auto">
            <a:xfrm>
              <a:off x="1202" y="2931"/>
              <a:ext cx="4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5197" name="Text Box 299"/>
            <p:cNvSpPr txBox="1">
              <a:spLocks noChangeArrowheads="1"/>
            </p:cNvSpPr>
            <p:nvPr/>
          </p:nvSpPr>
          <p:spPr bwMode="auto">
            <a:xfrm>
              <a:off x="745" y="2654"/>
              <a:ext cx="3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-4</a:t>
              </a:r>
            </a:p>
          </p:txBody>
        </p:sp>
        <p:sp>
          <p:nvSpPr>
            <p:cNvPr id="5198" name="Text Box 300"/>
            <p:cNvSpPr txBox="1">
              <a:spLocks noChangeArrowheads="1"/>
            </p:cNvSpPr>
            <p:nvPr/>
          </p:nvSpPr>
          <p:spPr bwMode="auto">
            <a:xfrm>
              <a:off x="585" y="2654"/>
              <a:ext cx="3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-5</a:t>
              </a:r>
            </a:p>
          </p:txBody>
        </p:sp>
        <p:sp>
          <p:nvSpPr>
            <p:cNvPr id="5199" name="Text Box 301"/>
            <p:cNvSpPr txBox="1">
              <a:spLocks noChangeArrowheads="1"/>
            </p:cNvSpPr>
            <p:nvPr/>
          </p:nvSpPr>
          <p:spPr bwMode="auto">
            <a:xfrm>
              <a:off x="896" y="2654"/>
              <a:ext cx="3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-3</a:t>
              </a:r>
            </a:p>
          </p:txBody>
        </p:sp>
        <p:sp>
          <p:nvSpPr>
            <p:cNvPr id="5200" name="Text Box 302"/>
            <p:cNvSpPr txBox="1">
              <a:spLocks noChangeArrowheads="1"/>
            </p:cNvSpPr>
            <p:nvPr/>
          </p:nvSpPr>
          <p:spPr bwMode="auto">
            <a:xfrm>
              <a:off x="1038" y="2654"/>
              <a:ext cx="3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-2</a:t>
              </a:r>
            </a:p>
          </p:txBody>
        </p:sp>
        <p:sp>
          <p:nvSpPr>
            <p:cNvPr id="5201" name="Text Box 303"/>
            <p:cNvSpPr txBox="1">
              <a:spLocks noChangeArrowheads="1"/>
            </p:cNvSpPr>
            <p:nvPr/>
          </p:nvSpPr>
          <p:spPr bwMode="auto">
            <a:xfrm>
              <a:off x="1247" y="2750"/>
              <a:ext cx="3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000" b="0">
                  <a:latin typeface="Times New Roman" panose="02020603050405020304" pitchFamily="18" charset="0"/>
                  <a:ea typeface="宋体" panose="02010600030101010101" pitchFamily="2" charset="-122"/>
                </a:rPr>
                <a:t>-1</a:t>
              </a:r>
            </a:p>
          </p:txBody>
        </p:sp>
        <p:sp>
          <p:nvSpPr>
            <p:cNvPr id="5202" name="Text Box 304"/>
            <p:cNvSpPr txBox="1">
              <a:spLocks noChangeArrowheads="1"/>
            </p:cNvSpPr>
            <p:nvPr/>
          </p:nvSpPr>
          <p:spPr bwMode="auto">
            <a:xfrm>
              <a:off x="743" y="267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203" name="Text Box 305"/>
            <p:cNvSpPr txBox="1">
              <a:spLocks noChangeArrowheads="1"/>
            </p:cNvSpPr>
            <p:nvPr/>
          </p:nvSpPr>
          <p:spPr bwMode="auto">
            <a:xfrm>
              <a:off x="894" y="2713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204" name="Text Box 306"/>
            <p:cNvSpPr txBox="1">
              <a:spLocks noChangeArrowheads="1"/>
            </p:cNvSpPr>
            <p:nvPr/>
          </p:nvSpPr>
          <p:spPr bwMode="auto">
            <a:xfrm>
              <a:off x="2245" y="3249"/>
              <a:ext cx="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kumimoji="1" lang="en-US" altLang="zh-CN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05" name="Text Box 307"/>
            <p:cNvSpPr txBox="1">
              <a:spLocks noChangeArrowheads="1"/>
            </p:cNvSpPr>
            <p:nvPr/>
          </p:nvSpPr>
          <p:spPr bwMode="auto">
            <a:xfrm>
              <a:off x="1688" y="2025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206" name="Text Box 308"/>
            <p:cNvSpPr txBox="1">
              <a:spLocks noChangeArrowheads="1"/>
            </p:cNvSpPr>
            <p:nvPr/>
          </p:nvSpPr>
          <p:spPr bwMode="auto">
            <a:xfrm>
              <a:off x="1813" y="2121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207" name="Text Box 309"/>
            <p:cNvSpPr txBox="1">
              <a:spLocks noChangeArrowheads="1"/>
            </p:cNvSpPr>
            <p:nvPr/>
          </p:nvSpPr>
          <p:spPr bwMode="auto">
            <a:xfrm>
              <a:off x="2004" y="2215"/>
              <a:ext cx="2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zh-CN" altLang="en-US" b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</a:p>
          </p:txBody>
        </p:sp>
        <p:sp>
          <p:nvSpPr>
            <p:cNvPr id="5208" name="Line 310"/>
            <p:cNvSpPr>
              <a:spLocks noChangeShapeType="1"/>
            </p:cNvSpPr>
            <p:nvPr/>
          </p:nvSpPr>
          <p:spPr bwMode="auto">
            <a:xfrm flipV="1">
              <a:off x="1438" y="1158"/>
              <a:ext cx="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9" name="Line 311"/>
            <p:cNvSpPr>
              <a:spLocks noChangeShapeType="1"/>
            </p:cNvSpPr>
            <p:nvPr/>
          </p:nvSpPr>
          <p:spPr bwMode="auto">
            <a:xfrm flipV="1">
              <a:off x="336" y="2599"/>
              <a:ext cx="0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0" name="Line 312"/>
            <p:cNvSpPr>
              <a:spLocks noChangeShapeType="1"/>
            </p:cNvSpPr>
            <p:nvPr/>
          </p:nvSpPr>
          <p:spPr bwMode="auto">
            <a:xfrm flipV="1">
              <a:off x="2540" y="2616"/>
              <a:ext cx="0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1" name="Text Box 313"/>
            <p:cNvSpPr txBox="1">
              <a:spLocks noChangeArrowheads="1"/>
            </p:cNvSpPr>
            <p:nvPr/>
          </p:nvSpPr>
          <p:spPr bwMode="auto">
            <a:xfrm>
              <a:off x="158" y="2594"/>
              <a:ext cx="1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/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5212" name="Freeform 314"/>
            <p:cNvSpPr/>
            <p:nvPr/>
          </p:nvSpPr>
          <p:spPr bwMode="auto">
            <a:xfrm>
              <a:off x="1565" y="890"/>
              <a:ext cx="1226" cy="1734"/>
            </a:xfrm>
            <a:custGeom>
              <a:avLst/>
              <a:gdLst>
                <a:gd name="T0" fmla="*/ 0 w 1655"/>
                <a:gd name="T1" fmla="*/ 0 h 1656"/>
                <a:gd name="T2" fmla="*/ 163 w 1655"/>
                <a:gd name="T3" fmla="*/ 1219 h 1656"/>
                <a:gd name="T4" fmla="*/ 628 w 1655"/>
                <a:gd name="T5" fmla="*/ 1614 h 1656"/>
                <a:gd name="T6" fmla="*/ 1226 w 1655"/>
                <a:gd name="T7" fmla="*/ 1734 h 1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55"/>
                <a:gd name="T13" fmla="*/ 0 h 1656"/>
                <a:gd name="T14" fmla="*/ 1655 w 1655"/>
                <a:gd name="T15" fmla="*/ 1656 h 1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55" h="1656">
                  <a:moveTo>
                    <a:pt x="0" y="0"/>
                  </a:moveTo>
                  <a:cubicBezTo>
                    <a:pt x="37" y="194"/>
                    <a:pt x="79" y="907"/>
                    <a:pt x="220" y="1164"/>
                  </a:cubicBezTo>
                  <a:cubicBezTo>
                    <a:pt x="361" y="1421"/>
                    <a:pt x="609" y="1459"/>
                    <a:pt x="848" y="1541"/>
                  </a:cubicBezTo>
                  <a:cubicBezTo>
                    <a:pt x="1087" y="1623"/>
                    <a:pt x="1487" y="1632"/>
                    <a:pt x="1655" y="165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/>
              <a:endPara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13" name="Freeform 315"/>
            <p:cNvSpPr/>
            <p:nvPr/>
          </p:nvSpPr>
          <p:spPr bwMode="auto">
            <a:xfrm>
              <a:off x="158" y="2784"/>
              <a:ext cx="1203" cy="1536"/>
            </a:xfrm>
            <a:custGeom>
              <a:avLst/>
              <a:gdLst>
                <a:gd name="T0" fmla="*/ 1203 w 1624"/>
                <a:gd name="T1" fmla="*/ 1536 h 1467"/>
                <a:gd name="T2" fmla="*/ 1096 w 1624"/>
                <a:gd name="T3" fmla="*/ 500 h 1467"/>
                <a:gd name="T4" fmla="*/ 732 w 1624"/>
                <a:gd name="T5" fmla="*/ 128 h 1467"/>
                <a:gd name="T6" fmla="*/ 0 w 1624"/>
                <a:gd name="T7" fmla="*/ 0 h 14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4"/>
                <a:gd name="T13" fmla="*/ 0 h 1467"/>
                <a:gd name="T14" fmla="*/ 1624 w 1624"/>
                <a:gd name="T15" fmla="*/ 1467 h 14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4" h="1467">
                  <a:moveTo>
                    <a:pt x="1624" y="1467"/>
                  </a:moveTo>
                  <a:cubicBezTo>
                    <a:pt x="1600" y="1302"/>
                    <a:pt x="1586" y="702"/>
                    <a:pt x="1480" y="478"/>
                  </a:cubicBezTo>
                  <a:cubicBezTo>
                    <a:pt x="1374" y="254"/>
                    <a:pt x="1235" y="202"/>
                    <a:pt x="988" y="122"/>
                  </a:cubicBezTo>
                  <a:cubicBezTo>
                    <a:pt x="741" y="42"/>
                    <a:pt x="206" y="25"/>
                    <a:pt x="0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/>
              <a:endParaRPr kumimoji="1" lang="zh-CN" altLang="en-US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14" name="Text Box 316"/>
            <p:cNvSpPr txBox="1">
              <a:spLocks noChangeArrowheads="1"/>
            </p:cNvSpPr>
            <p:nvPr/>
          </p:nvSpPr>
          <p:spPr bwMode="auto">
            <a:xfrm>
              <a:off x="748" y="3294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kumimoji="1"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15" name="Text Box 317"/>
            <p:cNvSpPr txBox="1">
              <a:spLocks noChangeArrowheads="1"/>
            </p:cNvSpPr>
            <p:nvPr/>
          </p:nvSpPr>
          <p:spPr bwMode="auto">
            <a:xfrm>
              <a:off x="1552" y="1591"/>
              <a:ext cx="1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EU-BX" pitchFamily="65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5124" name="Object 153"/>
            <p:cNvGraphicFramePr>
              <a:graphicFrameLocks noChangeAspect="1"/>
            </p:cNvGraphicFramePr>
            <p:nvPr/>
          </p:nvGraphicFramePr>
          <p:xfrm>
            <a:off x="1882" y="1570"/>
            <a:ext cx="499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94" name="公式" r:id="rId8" imgW="393700" imgH="393700" progId="Equation.3">
                    <p:embed/>
                  </p:oleObj>
                </mc:Choice>
                <mc:Fallback>
                  <p:oleObj name="公式" r:id="rId8" imgW="393700" imgH="393700" progId="Equation.3">
                    <p:embed/>
                    <p:pic>
                      <p:nvPicPr>
                        <p:cNvPr id="0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1570"/>
                          <a:ext cx="499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16" name="AutoShape 154"/>
            <p:cNvSpPr>
              <a:spLocks noChangeAspect="1" noChangeArrowheads="1" noTextEdit="1"/>
            </p:cNvSpPr>
            <p:nvPr/>
          </p:nvSpPr>
          <p:spPr bwMode="auto">
            <a:xfrm>
              <a:off x="3198" y="1570"/>
              <a:ext cx="635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7" name="Line 155"/>
            <p:cNvSpPr>
              <a:spLocks noChangeShapeType="1"/>
            </p:cNvSpPr>
            <p:nvPr/>
          </p:nvSpPr>
          <p:spPr bwMode="auto">
            <a:xfrm>
              <a:off x="3787" y="1842"/>
              <a:ext cx="12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8" name="Rectangle 156"/>
            <p:cNvSpPr>
              <a:spLocks noChangeArrowheads="1"/>
            </p:cNvSpPr>
            <p:nvPr/>
          </p:nvSpPr>
          <p:spPr bwMode="auto">
            <a:xfrm>
              <a:off x="3833" y="1842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/>
            </a:p>
          </p:txBody>
        </p:sp>
        <p:sp>
          <p:nvSpPr>
            <p:cNvPr id="5219" name="Rectangle 157"/>
            <p:cNvSpPr>
              <a:spLocks noChangeArrowheads="1"/>
            </p:cNvSpPr>
            <p:nvPr/>
          </p:nvSpPr>
          <p:spPr bwMode="auto">
            <a:xfrm>
              <a:off x="3288" y="1706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/>
            </a:p>
          </p:txBody>
        </p:sp>
        <p:sp>
          <p:nvSpPr>
            <p:cNvPr id="5220" name="Rectangle 158"/>
            <p:cNvSpPr>
              <a:spLocks noChangeArrowheads="1"/>
            </p:cNvSpPr>
            <p:nvPr/>
          </p:nvSpPr>
          <p:spPr bwMode="auto">
            <a:xfrm>
              <a:off x="3787" y="157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/>
            </a:p>
          </p:txBody>
        </p:sp>
        <p:sp>
          <p:nvSpPr>
            <p:cNvPr id="5221" name="Rectangle 159"/>
            <p:cNvSpPr>
              <a:spLocks noChangeArrowheads="1"/>
            </p:cNvSpPr>
            <p:nvPr/>
          </p:nvSpPr>
          <p:spPr bwMode="auto">
            <a:xfrm>
              <a:off x="3651" y="1706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/>
            </a:p>
          </p:txBody>
        </p:sp>
        <p:sp>
          <p:nvSpPr>
            <p:cNvPr id="5222" name="Rectangle 160"/>
            <p:cNvSpPr>
              <a:spLocks noChangeArrowheads="1"/>
            </p:cNvSpPr>
            <p:nvPr/>
          </p:nvSpPr>
          <p:spPr bwMode="auto">
            <a:xfrm>
              <a:off x="3445" y="1683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11188" y="1052513"/>
            <a:ext cx="705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形状</a:t>
            </a:r>
            <a:r>
              <a:rPr kumimoji="1"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784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图像分别都是由两支曲线组成，</a:t>
            </a:r>
            <a:r>
              <a:rPr kumimoji="1"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因此称反比例函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数的图象为双曲线</a:t>
            </a:r>
            <a:r>
              <a:rPr kumimoji="1"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kumimoji="1" lang="en-US" altLang="zh-CN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11188" y="2781300"/>
            <a:ext cx="82089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位置：</a:t>
            </a:r>
            <a:endParaRPr kumimoji="1" lang="en-US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/>
            <a:endParaRPr kumimoji="1"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/>
            <a:r>
              <a:rPr kumimoji="1" lang="zh-CN" altLang="en-US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函数                 的两支曲线分别位于第一、三象限</a:t>
            </a:r>
          </a:p>
          <a:p>
            <a:pPr algn="l"/>
            <a:endParaRPr kumimoji="1" lang="zh-CN" altLang="en-US" dirty="0">
              <a:solidFill>
                <a:srgbClr val="00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/>
            <a:r>
              <a:rPr kumimoji="1" lang="zh-CN" altLang="en-US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函数                 的两支曲线分别位于第二、四象限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4213" y="5157788"/>
            <a:ext cx="382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EU-BX" pitchFamily="65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随着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</a:rPr>
              <a:t>x</a:t>
            </a:r>
            <a:r>
              <a:rPr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的增大，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</a:rPr>
              <a:t>y</a:t>
            </a:r>
            <a:r>
              <a:rPr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如何变化？</a:t>
            </a:r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1619250" y="4076700"/>
          <a:ext cx="1008063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公式" r:id="rId4" imgW="660400" imgH="520700" progId="Equation.3">
                  <p:embed/>
                </p:oleObj>
              </mc:Choice>
              <mc:Fallback>
                <p:oleObj name="公式" r:id="rId4" imgW="660400" imgH="520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76700"/>
                        <a:ext cx="1008063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1619250" y="3284538"/>
          <a:ext cx="7921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公式" r:id="rId6" imgW="520700" imgH="520700" progId="Equation.3">
                  <p:embed/>
                </p:oleObj>
              </mc:Choice>
              <mc:Fallback>
                <p:oleObj name="公式" r:id="rId6" imgW="520700" imgH="520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84538"/>
                        <a:ext cx="7921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  <p:bldP spid="50180" grpId="0"/>
      <p:bldP spid="50186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EU-BX" pitchFamily="65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EU-BX" pitchFamily="65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1146</Words>
  <Application>Microsoft Office PowerPoint</Application>
  <PresentationFormat>全屏显示(4:3)</PresentationFormat>
  <Paragraphs>375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EU-BX</vt:lpstr>
      <vt:lpstr>黑体</vt:lpstr>
      <vt:lpstr>宋体</vt:lpstr>
      <vt:lpstr>微软雅黑</vt:lpstr>
      <vt:lpstr>Arial</vt:lpstr>
      <vt:lpstr>Calibri</vt:lpstr>
      <vt:lpstr>Symbol</vt:lpstr>
      <vt:lpstr>Tahoma</vt:lpstr>
      <vt:lpstr>Times New Roman</vt:lpstr>
      <vt:lpstr>Wingdings</vt:lpstr>
      <vt:lpstr>WWW.2PPT.COM</vt:lpstr>
      <vt:lpstr>公式</vt:lpstr>
      <vt:lpstr>Equation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2022-01-04T03:32:24Z</dcterms:created>
  <dcterms:modified xsi:type="dcterms:W3CDTF">2023-01-17T00:20:34Z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8EEFEE4DBD11442889B753DD580D0092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