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5" r:id="rId3"/>
    <p:sldId id="294" r:id="rId4"/>
    <p:sldId id="411" r:id="rId5"/>
    <p:sldId id="291" r:id="rId6"/>
    <p:sldId id="412" r:id="rId7"/>
    <p:sldId id="394" r:id="rId8"/>
    <p:sldId id="408" r:id="rId9"/>
    <p:sldId id="413" r:id="rId10"/>
    <p:sldId id="402" r:id="rId11"/>
    <p:sldId id="385" r:id="rId12"/>
    <p:sldId id="271" r:id="rId13"/>
    <p:sldId id="414" r:id="rId14"/>
    <p:sldId id="277" r:id="rId15"/>
    <p:sldId id="403" r:id="rId16"/>
    <p:sldId id="404" r:id="rId17"/>
    <p:sldId id="415" r:id="rId18"/>
    <p:sldId id="416" r:id="rId19"/>
    <p:sldId id="417" r:id="rId20"/>
    <p:sldId id="418" r:id="rId21"/>
    <p:sldId id="419" r:id="rId22"/>
    <p:sldId id="420" r:id="rId23"/>
    <p:sldId id="407" r:id="rId24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315" y="739015"/>
            <a:ext cx="9144221" cy="2716991"/>
            <a:chOff x="1863" y="-367"/>
            <a:chExt cx="14188" cy="5270"/>
          </a:xfrm>
        </p:grpSpPr>
        <p:sp>
          <p:nvSpPr>
            <p:cNvPr id="3" name="Rectangle 5"/>
            <p:cNvSpPr/>
            <p:nvPr/>
          </p:nvSpPr>
          <p:spPr>
            <a:xfrm>
              <a:off x="1863" y="3649"/>
              <a:ext cx="14188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B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63" y="-367"/>
              <a:ext cx="14188" cy="3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3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9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5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 does he look like?</a:t>
              </a:r>
              <a:endParaRPr lang="zh-CN" altLang="en-US" sz="45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3974129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85544" y="797122"/>
          <a:ext cx="8270544" cy="4274820"/>
        </p:xfrm>
        <a:graphic>
          <a:graphicData uri="http://schemas.openxmlformats.org/drawingml/2006/table">
            <a:tbl>
              <a:tblPr/>
              <a:tblGrid>
                <a:gridCol w="7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文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初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探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根据课文内容，判断正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(T)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(F)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　　)1.Joe Brown is a policeman.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　　)2.The police put Joe's picture of the criminal just in newspapers.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　　)3.It's hard for Joe to draw a good picture of each criminal.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　　)4.Many people describe the same person differently because they don't always see things the same way.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27"/>
          <p:cNvSpPr>
            <a:spLocks noChangeArrowheads="1"/>
          </p:cNvSpPr>
          <p:nvPr/>
        </p:nvSpPr>
        <p:spPr bwMode="auto">
          <a:xfrm>
            <a:off x="1553598" y="1533612"/>
            <a:ext cx="65491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1530053" y="2048931"/>
            <a:ext cx="326330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27"/>
          <p:cNvSpPr>
            <a:spLocks noChangeArrowheads="1"/>
          </p:cNvSpPr>
          <p:nvPr/>
        </p:nvSpPr>
        <p:spPr bwMode="auto">
          <a:xfrm>
            <a:off x="1559559" y="4097985"/>
            <a:ext cx="326330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1541676" y="3035457"/>
            <a:ext cx="326330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6671" y="700816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02116" y="828927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819463" y="1280779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9945" y="1399327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16974" y="1692610"/>
            <a:ext cx="7908615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singer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歌手　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artist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艺术家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24043" y="2203631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want to be a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singer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my parents want me to be an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artist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我想当一名歌手，但是我的父母想让我成为一名艺术家。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89081" y="3215726"/>
            <a:ext cx="8141678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构词法：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/­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是名词后缀，表示“人或从事某种职业的人”，常加在动词或名词后面，构成名词。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0336" y="1328300"/>
          <a:ext cx="8566689" cy="2453640"/>
        </p:xfrm>
        <a:graphic>
          <a:graphicData uri="http://schemas.openxmlformats.org/drawingml/2006/table">
            <a:tbl>
              <a:tblPr/>
              <a:tblGrid>
                <a:gridCol w="107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后缀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名词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名词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加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­er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sing(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唱歌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)→singer(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歌唱家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teach(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教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)→teacher(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老师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工作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)→worker(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工人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drive(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驾驶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)→driver(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司机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wait(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等待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)→waiter(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男服务员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play(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打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)→player(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运动员；播放器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加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­ist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piano(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钢琴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)→pianist(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钢琴家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艺术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)→artist(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艺术家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violin(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小提琴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)→violinist(</a:t>
                      </a:r>
                      <a:r>
                        <a:rPr lang="zh-CN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小提琴家</a:t>
                      </a:r>
                      <a:r>
                        <a:rPr lang="en-US" altLang="zh-CN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zh-CN" altLang="zh-CN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3439" y="1635543"/>
            <a:ext cx="8141678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特殊记忆：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音乐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)→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musician(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音乐人；音乐家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表演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)→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actress(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女演员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等待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)→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waitress(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女服务员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3974" y="1119013"/>
            <a:ext cx="8053754" cy="32778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我的梦想是成为一名歌手。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dream is to be a ________．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(2)My mother is a ________ (teach)．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(3)She likes playing the ________. She wants to be a ________．(piano)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061962" y="1815327"/>
            <a:ext cx="106446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2967035" y="2348081"/>
            <a:ext cx="106446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3536597" y="2871149"/>
            <a:ext cx="106446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6930727" y="2871149"/>
            <a:ext cx="106446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pianist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  <p:bldP spid="11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6832" y="907249"/>
            <a:ext cx="7908615" cy="4231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.&amp;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每个；各自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7402" y="1345203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wants to draw a good picture of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他想把每一位学生的画像都画好。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73805" y="2539806"/>
            <a:ext cx="805906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(1)each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作形容词修饰名词时，名词要用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单数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boy has a pair of socks.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每个男孩子都有一双袜子。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6642071" y="2675482"/>
            <a:ext cx="66925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单数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57200" y="615646"/>
            <a:ext cx="8053754" cy="4339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(2)each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作代词时，可与介词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连用，后加代词宾格或名词复数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名词前通常有物主代词、定冠词、指示代词等修饰成分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；其作主语时，谓语动词必须用单数形式。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boys has a pair of socks.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这些男孩子每人都有一双袜子。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7402" y="767786"/>
            <a:ext cx="805906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31510" y="1594876"/>
          <a:ext cx="7335179" cy="2804160"/>
        </p:xfrm>
        <a:graphic>
          <a:graphicData uri="http://schemas.openxmlformats.org/drawingml/2006/table">
            <a:tbl>
              <a:tblPr/>
              <a:tblGrid>
                <a:gridCol w="81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相同点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不同点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each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都可作形容词，在句中作定语，修饰单数名词。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常指两个或两个以上中的每一个，强调个体。既可作形容词，又可作代词。作代词时，其后常接</a:t>
                      </a: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结构；作主语时，谓语动词用单数形式。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every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指三者或三者以上中的每一个，强调整体，只能作形容词。</a:t>
                      </a: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后接单数名词，不能接</a:t>
                      </a: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结构。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72350" y="1486390"/>
            <a:ext cx="8053754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(1)Each of the boys ________ (like) playing soccer.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(2)There are many flowers and trees on ________(each/every) side of the road.</a:t>
            </a:r>
            <a:endParaRPr lang="zh-CN" altLang="en-US" sz="2400" dirty="0"/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224694" y="1664218"/>
            <a:ext cx="66925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5512632" y="2173725"/>
            <a:ext cx="79905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  <p:bldP spid="11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6832" y="907249"/>
            <a:ext cx="7908615" cy="4231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　another 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&amp;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另一；又一</a:t>
            </a:r>
            <a:endParaRPr lang="en-US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7402" y="1350974"/>
            <a:ext cx="8059060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I'd like to have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cake.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我想再吃一块蛋糕。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73805" y="1704868"/>
            <a:ext cx="8059060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(1)another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作代词，意为“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__________”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作形容词，意为“又一的；另一的”。常见搭配：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可数名词单数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数词＋可数名词复数＝数词＋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可数名词复数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after another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相继；接连地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4928461" y="2222157"/>
            <a:ext cx="129023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另一；又一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03384" y="1399736"/>
          <a:ext cx="7983416" cy="3223260"/>
        </p:xfrm>
        <a:graphic>
          <a:graphicData uri="http://schemas.openxmlformats.org/drawingml/2006/table">
            <a:tbl>
              <a:tblPr/>
              <a:tblGrid>
                <a:gridCol w="109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4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鼻子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nəʊz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头发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金黄色的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blɒnd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嘴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maʊθ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圆形的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raʊnd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脸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feɪs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眼睛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  <a:endParaRPr kumimoji="0" lang="zh-CN" altLang="en-US" sz="2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5033507" y="2033556"/>
            <a:ext cx="80575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blonde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34383" y="3049316"/>
            <a:ext cx="73784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395296" y="2569628"/>
            <a:ext cx="102172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3766144" y="1537620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3327945" y="3540211"/>
            <a:ext cx="65899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5124" y="703385"/>
            <a:ext cx="3882800" cy="666003"/>
            <a:chOff x="5164" y="4732"/>
            <a:chExt cx="7955" cy="1587"/>
          </a:xfrm>
        </p:grpSpPr>
        <p:pic>
          <p:nvPicPr>
            <p:cNvPr id="16" name="图片 15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7" name="文本框 3">
              <a:hlinkClick r:id="rId2" action="ppaction://hlinksldjump"/>
            </p:cNvPr>
            <p:cNvSpPr txBox="1"/>
            <p:nvPr/>
          </p:nvSpPr>
          <p:spPr>
            <a:xfrm>
              <a:off x="6124" y="5088"/>
              <a:ext cx="3689" cy="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501767" y="4092289"/>
            <a:ext cx="49679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9" grpId="0"/>
      <p:bldP spid="14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57200" y="627188"/>
            <a:ext cx="8053754" cy="32778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bring another newspaper to me tomorrow?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明天你能再给我带一份报纸吗？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need another two children (two more children) to help me.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我还需要两个孩子帮助我。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0200" y="1665737"/>
            <a:ext cx="8059060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other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意为“另一个”，指两者中的另一个。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two books. One is new, and the other is old.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我有两本书，一本是新的，另一本是旧的。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07221" y="1212085"/>
            <a:ext cx="8053754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(1)The skirt isn't nice. Can you show me________ one?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上海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Catherine has two cousins. One is quiet, and ________ is noisy.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 		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zh-CN" altLang="en-US" sz="2400" dirty="0"/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723675" y="1395314"/>
            <a:ext cx="66925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1002625" y="3463959"/>
            <a:ext cx="43871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  <p:bldP spid="11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8135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121" name="Picture 1" descr="18RJ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2526" y="1348352"/>
            <a:ext cx="6423514" cy="315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259273" y="1636893"/>
            <a:ext cx="99429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3685747" y="2205413"/>
            <a:ext cx="88238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1800" dirty="0"/>
              <a:t> 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91822" y="2466615"/>
            <a:ext cx="710994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42210" y="3826906"/>
            <a:ext cx="11718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76803" y="4051035"/>
            <a:ext cx="11586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35446" y="980459"/>
          <a:ext cx="8036613" cy="3223260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艺术家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/ˈɑː(r)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tɪst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犯罪活动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kraɪm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罪犯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krɪmɪnl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放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pʊt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每个；各自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iːtʃ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方式；路线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  <a:endParaRPr kumimoji="0" lang="zh-CN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088888" y="1121280"/>
            <a:ext cx="100230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artist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303769" y="3150750"/>
            <a:ext cx="76417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087064" y="1594254"/>
            <a:ext cx="89951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3761449" y="2132110"/>
            <a:ext cx="109727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3061196" y="2656817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4158593" y="3647516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9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23822" y="794480"/>
          <a:ext cx="8036613" cy="3749040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90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描述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dɪˈskraɪb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另一；又一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əˈnʌðə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(r)/________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结尾；尽头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/end/________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牛仔裤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dʒiːnz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歌手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sɪŋə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(r)/________→(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不同地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dɪfərəntlɪ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真正的；真实的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rɪəl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副词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  <a:endParaRPr kumimoji="0" lang="zh-CN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961027" y="958548"/>
            <a:ext cx="100230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896939" y="2988018"/>
            <a:ext cx="76417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772864" y="1408274"/>
            <a:ext cx="89951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121785" y="1969377"/>
            <a:ext cx="109727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3979471" y="2482460"/>
            <a:ext cx="64677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5878905" y="2973340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72920" y="3459600"/>
            <a:ext cx="126698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6839798" y="3492534"/>
            <a:ext cx="101784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4666162" y="4050473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874670" y="4038849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9" grpId="0"/>
      <p:bldP spid="14" grpId="0"/>
      <p:bldP spid="16" grpId="0"/>
      <p:bldP spid="11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26943" y="1502687"/>
          <a:ext cx="8145194" cy="2763222"/>
        </p:xfrm>
        <a:graphic>
          <a:graphicData uri="http://schemas.openxmlformats.org/drawingml/2006/table">
            <a:tbl>
              <a:tblPr/>
              <a:tblGrid>
                <a:gridCol w="71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32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3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棕色的长直发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．看起来像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．最后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．一份有趣的工作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．首先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  <a:endParaRPr lang="zh-CN" altLang="en-US" sz="23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3060065" y="2741412"/>
            <a:ext cx="11135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69912" y="3766984"/>
            <a:ext cx="10991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first of all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065435" y="3280275"/>
            <a:ext cx="18655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job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73431" y="2202249"/>
            <a:ext cx="11796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like</a:t>
            </a: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380699" y="1674712"/>
            <a:ext cx="305229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straight brown hair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21314"/>
            <a:ext cx="1969130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26943" y="1502687"/>
          <a:ext cx="8145194" cy="2763222"/>
        </p:xfrm>
        <a:graphic>
          <a:graphicData uri="http://schemas.openxmlformats.org/drawingml/2006/table">
            <a:tbl>
              <a:tblPr/>
              <a:tblGrid>
                <a:gridCol w="71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32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3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  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画一张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的图画 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television________________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same way________________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round face________________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put it in newspapers________________</a:t>
                      </a:r>
                      <a:endParaRPr lang="zh-CN" altLang="en-US" sz="23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4082954" y="2729788"/>
            <a:ext cx="12986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相同的方式</a:t>
            </a:r>
          </a:p>
        </p:txBody>
      </p:sp>
      <p:sp>
        <p:nvSpPr>
          <p:cNvPr id="19" name="矩形 18"/>
          <p:cNvSpPr/>
          <p:nvPr/>
        </p:nvSpPr>
        <p:spPr>
          <a:xfrm>
            <a:off x="4457749" y="3732114"/>
            <a:ext cx="19947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把它刊登在报纸上</a:t>
            </a:r>
          </a:p>
        </p:txBody>
      </p:sp>
      <p:sp>
        <p:nvSpPr>
          <p:cNvPr id="20" name="矩形 19"/>
          <p:cNvSpPr/>
          <p:nvPr/>
        </p:nvSpPr>
        <p:spPr>
          <a:xfrm>
            <a:off x="4065435" y="3280275"/>
            <a:ext cx="10666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一张圆脸</a:t>
            </a:r>
          </a:p>
        </p:txBody>
      </p:sp>
      <p:sp>
        <p:nvSpPr>
          <p:cNvPr id="21" name="矩形 20"/>
          <p:cNvSpPr/>
          <p:nvPr/>
        </p:nvSpPr>
        <p:spPr>
          <a:xfrm>
            <a:off x="3473432" y="2202249"/>
            <a:ext cx="126861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在电视上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335704" y="1709583"/>
            <a:ext cx="211732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draw a picture of…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85544" y="998486"/>
          <a:ext cx="8270544" cy="3223260"/>
        </p:xfrm>
        <a:graphic>
          <a:graphicData uri="http://schemas.openxmlformats.org/drawingml/2006/table">
            <a:tbl>
              <a:tblPr/>
              <a:tblGrid>
                <a:gridCol w="7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乔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布朗有一份非常有趣的工作。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Joe Brown has ________ very ________ ________．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许多人并不总是用相同的方式看待事物，所以他们可能会将同一个人描述得不同。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Many people don't always see things _____ _____ _____ so they ________ ________ the same person ________．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27"/>
          <p:cNvSpPr>
            <a:spLocks noChangeArrowheads="1"/>
          </p:cNvSpPr>
          <p:nvPr/>
        </p:nvSpPr>
        <p:spPr bwMode="auto">
          <a:xfrm>
            <a:off x="5201051" y="1623668"/>
            <a:ext cx="215676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      job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93358" y="1554989"/>
            <a:ext cx="2539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94777" y="3150121"/>
            <a:ext cx="2141834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same     way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02936" y="3658585"/>
            <a:ext cx="213271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          describe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32036" y="3703143"/>
            <a:ext cx="11718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508791" y="1011818"/>
          <a:ext cx="8270544" cy="3223260"/>
        </p:xfrm>
        <a:graphic>
          <a:graphicData uri="http://schemas.openxmlformats.org/drawingml/2006/table">
            <a:tbl>
              <a:tblPr/>
              <a:tblGrid>
                <a:gridCol w="7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．他留着棕色的长直发，并且有一双大眼睛。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has ________ ________ ________ hair and big eyes.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最后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发现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，真正的罪犯是一个又矮又胖的老头，并且他留着黑色的短发！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 ________ ________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real criminal is a short and heavy old man, and he has short black hair!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385023" y="1630314"/>
            <a:ext cx="350820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               straight       brown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788" y="3176761"/>
            <a:ext cx="3074554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             the               end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84703" y="-40242"/>
            <a:ext cx="1969130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508791" y="1011819"/>
          <a:ext cx="8270544" cy="2917031"/>
        </p:xfrm>
        <a:graphic>
          <a:graphicData uri="http://schemas.openxmlformats.org/drawingml/2006/table">
            <a:tbl>
              <a:tblPr/>
              <a:tblGrid>
                <a:gridCol w="7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70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．我喜欢他是因为他真的又酷又有趣，并且他擅长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踢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足球。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like him because he is really cool and fun, and he ________ ________ ________ soccer.</a:t>
                      </a:r>
                      <a:endParaRPr kumimoji="0" lang="en-US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836552" y="2560212"/>
            <a:ext cx="532533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0067" y="3060524"/>
            <a:ext cx="1854063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                at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全屏显示(16:9)</PresentationFormat>
  <Paragraphs>238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5466E801FECC41CABF3C5AC6EE7F697B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